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9" r:id="rId4"/>
    <p:sldId id="258" r:id="rId5"/>
    <p:sldId id="259" r:id="rId6"/>
    <p:sldId id="260" r:id="rId7"/>
    <p:sldId id="261" r:id="rId8"/>
    <p:sldId id="262" r:id="rId9"/>
    <p:sldId id="274" r:id="rId10"/>
    <p:sldId id="281" r:id="rId11"/>
    <p:sldId id="280" r:id="rId12"/>
    <p:sldId id="277" r:id="rId13"/>
    <p:sldId id="273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0"/>
  </p:normalViewPr>
  <p:slideViewPr>
    <p:cSldViewPr snapToGrid="0" snapToObjects="1">
      <p:cViewPr varScale="1">
        <p:scale>
          <a:sx n="138" d="100"/>
          <a:sy n="138" d="100"/>
        </p:scale>
        <p:origin x="66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736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B0F86-A35D-4702-EA01-127047369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89CF66-55D1-39F5-7B87-F97AD560C9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9D6DED-E919-014A-6C59-3F237D7F25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00338C-869B-EDED-2C1C-E8E495EE49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423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" cy="514350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" name="Shape 1"/>
          <p:cNvSpPr/>
          <p:nvPr/>
        </p:nvSpPr>
        <p:spPr>
          <a:xfrm>
            <a:off x="6858000" y="-731520"/>
            <a:ext cx="3474720" cy="3474720"/>
          </a:xfrm>
          <a:prstGeom prst="ellipse">
            <a:avLst/>
          </a:prstGeom>
          <a:solidFill>
            <a:srgbClr val="0D6E6E">
              <a:alpha val="15000"/>
            </a:srgbClr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4" name="Shape 2"/>
          <p:cNvSpPr/>
          <p:nvPr/>
        </p:nvSpPr>
        <p:spPr>
          <a:xfrm>
            <a:off x="7223760" y="-365760"/>
            <a:ext cx="2560320" cy="2560320"/>
          </a:xfrm>
          <a:prstGeom prst="ellipse">
            <a:avLst/>
          </a:prstGeom>
          <a:solidFill>
            <a:srgbClr val="C8922A">
              <a:alpha val="12000"/>
            </a:srgbClr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5" name="Text 3"/>
          <p:cNvSpPr/>
          <p:nvPr/>
        </p:nvSpPr>
        <p:spPr>
          <a:xfrm>
            <a:off x="731520" y="41148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PAPER PRESENTATION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731520" y="7772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TRIAD OF FRAGILITY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731520" y="1600200"/>
            <a:ext cx="7315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A8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Price Volatility, Inflation Dynamics, and</a:t>
            </a:r>
            <a:endParaRPr lang="en-US" sz="16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A8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Monetary Policy Transmission in Sub-Saharan Africa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31520" y="2907792"/>
            <a:ext cx="3200400" cy="36576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9" name="Text 7"/>
          <p:cNvSpPr/>
          <p:nvPr/>
        </p:nvSpPr>
        <p:spPr>
          <a:xfrm>
            <a:off x="731520" y="3612219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Presenter: </a:t>
            </a:r>
            <a:r>
              <a:rPr lang="en-US" sz="1400" dirty="0">
                <a:solidFill>
                  <a:srgbClr val="A8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Usman Moses </a:t>
            </a:r>
            <a:r>
              <a:rPr lang="en-US" sz="1400" dirty="0" err="1">
                <a:solidFill>
                  <a:srgbClr val="A8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Okpanachi</a:t>
            </a:r>
            <a:r>
              <a:rPr lang="en-US" sz="1400" dirty="0">
                <a:solidFill>
                  <a:srgbClr val="A8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|  </a:t>
            </a:r>
            <a:r>
              <a:rPr lang="en-US" sz="14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Institution: </a:t>
            </a:r>
            <a:r>
              <a:rPr lang="en-US" sz="1400" dirty="0">
                <a:solidFill>
                  <a:srgbClr val="A8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Bank of Nigeria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14C56F-6789-939B-7AEA-235CB1F88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87FB4AB-85DB-0764-637E-F084D1A8ED04}"/>
              </a:ext>
            </a:extLst>
          </p:cNvPr>
          <p:cNvSpPr/>
          <p:nvPr/>
        </p:nvSpPr>
        <p:spPr>
          <a:xfrm>
            <a:off x="457200" y="25603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b="1" kern="0" spc="300" dirty="0">
                <a:solidFill>
                  <a:srgbClr val="0D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 OF FINDINGS Cont’d</a:t>
            </a:r>
            <a:endParaRPr lang="en-US" sz="10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42387B9-C036-AE32-EE9D-E981CBDE483A}"/>
              </a:ext>
            </a:extLst>
          </p:cNvPr>
          <p:cNvSpPr/>
          <p:nvPr/>
        </p:nvSpPr>
        <p:spPr>
          <a:xfrm>
            <a:off x="457200" y="59436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</a:rPr>
              <a:t>Key Results </a:t>
            </a:r>
            <a:endParaRPr lang="en-US" sz="30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CFF15FB3-E6EF-65B0-176F-730F52962E18}"/>
              </a:ext>
            </a:extLst>
          </p:cNvPr>
          <p:cNvSpPr/>
          <p:nvPr/>
        </p:nvSpPr>
        <p:spPr>
          <a:xfrm>
            <a:off x="457200" y="1207008"/>
            <a:ext cx="1280160" cy="36576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75DA4CF6-BB2A-B02F-3A5F-1656B69B264D}"/>
              </a:ext>
            </a:extLst>
          </p:cNvPr>
          <p:cNvSpPr/>
          <p:nvPr/>
        </p:nvSpPr>
        <p:spPr>
          <a:xfrm>
            <a:off x="457200" y="1578186"/>
            <a:ext cx="2697480" cy="661077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124966AA-38B1-E689-F909-B1CA374AC879}"/>
              </a:ext>
            </a:extLst>
          </p:cNvPr>
          <p:cNvSpPr/>
          <p:nvPr/>
        </p:nvSpPr>
        <p:spPr>
          <a:xfrm>
            <a:off x="594360" y="1645920"/>
            <a:ext cx="502920" cy="502920"/>
          </a:xfrm>
          <a:prstGeom prst="ellipse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BFE4FEF5-86FD-C0D6-034B-64BA0E3BEED7}"/>
              </a:ext>
            </a:extLst>
          </p:cNvPr>
          <p:cNvSpPr/>
          <p:nvPr/>
        </p:nvSpPr>
        <p:spPr>
          <a:xfrm>
            <a:off x="594360" y="16459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B06DACDE-2A18-30A6-6982-E43624130846}"/>
              </a:ext>
            </a:extLst>
          </p:cNvPr>
          <p:cNvSpPr/>
          <p:nvPr/>
        </p:nvSpPr>
        <p:spPr>
          <a:xfrm>
            <a:off x="1170432" y="1664208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Transmission Efficiency Trajectory</a:t>
            </a:r>
            <a:endParaRPr lang="en-US" sz="13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E4F05445-AD7B-BC78-209C-B1671FCF6ED1}"/>
              </a:ext>
            </a:extLst>
          </p:cNvPr>
          <p:cNvSpPr/>
          <p:nvPr/>
        </p:nvSpPr>
        <p:spPr>
          <a:xfrm>
            <a:off x="3355848" y="1639151"/>
            <a:ext cx="2697480" cy="657014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2EC69CEE-C0C9-2CF7-1359-8AB565E4621A}"/>
              </a:ext>
            </a:extLst>
          </p:cNvPr>
          <p:cNvSpPr/>
          <p:nvPr/>
        </p:nvSpPr>
        <p:spPr>
          <a:xfrm>
            <a:off x="3493008" y="1706878"/>
            <a:ext cx="502920" cy="502920"/>
          </a:xfrm>
          <a:prstGeom prst="ellipse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88C95E97-0565-0442-0072-61AAD030AA0F}"/>
              </a:ext>
            </a:extLst>
          </p:cNvPr>
          <p:cNvSpPr/>
          <p:nvPr/>
        </p:nvSpPr>
        <p:spPr>
          <a:xfrm>
            <a:off x="3493008" y="170687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40F740EE-8854-3484-0DDD-C81DC30E1D79}"/>
              </a:ext>
            </a:extLst>
          </p:cNvPr>
          <p:cNvSpPr/>
          <p:nvPr/>
        </p:nvSpPr>
        <p:spPr>
          <a:xfrm>
            <a:off x="4069080" y="1725166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Inflation response to global food price shock</a:t>
            </a:r>
            <a:endParaRPr lang="en-US" sz="1300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67F7CE5D-CCAD-C30C-D115-B55C5C1886F9}"/>
              </a:ext>
            </a:extLst>
          </p:cNvPr>
          <p:cNvSpPr/>
          <p:nvPr/>
        </p:nvSpPr>
        <p:spPr>
          <a:xfrm>
            <a:off x="6254496" y="1508760"/>
            <a:ext cx="2697480" cy="730503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131BF654-B7C3-8407-54A8-24C5ACC830E0}"/>
              </a:ext>
            </a:extLst>
          </p:cNvPr>
          <p:cNvSpPr/>
          <p:nvPr/>
        </p:nvSpPr>
        <p:spPr>
          <a:xfrm>
            <a:off x="6391656" y="1645920"/>
            <a:ext cx="502920" cy="502920"/>
          </a:xfrm>
          <a:prstGeom prst="ellipse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D26E95BA-F719-6E76-7F22-DF4A5465404D}"/>
              </a:ext>
            </a:extLst>
          </p:cNvPr>
          <p:cNvSpPr/>
          <p:nvPr/>
        </p:nvSpPr>
        <p:spPr>
          <a:xfrm>
            <a:off x="6391656" y="16459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0DCA6E88-D07F-8BC3-A991-D6EECB12B086}"/>
              </a:ext>
            </a:extLst>
          </p:cNvPr>
          <p:cNvSpPr/>
          <p:nvPr/>
        </p:nvSpPr>
        <p:spPr>
          <a:xfrm>
            <a:off x="6894576" y="1664208"/>
            <a:ext cx="205329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Inflation response to monetary policy tightening</a:t>
            </a:r>
            <a:endParaRPr lang="en-US" sz="1300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6730171-EC25-6CA3-1306-E54AA329A2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2465493"/>
            <a:ext cx="2697479" cy="17953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219FF17-886D-522A-C33A-1DB3C1FAD6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848" y="2465493"/>
            <a:ext cx="2753699" cy="17953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5DCD679-E331-3333-7D65-95DDDC3170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715" y="2465493"/>
            <a:ext cx="2637159" cy="179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74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80960" y="-914400"/>
            <a:ext cx="2926080" cy="2926080"/>
          </a:xfrm>
          <a:prstGeom prst="ellipse">
            <a:avLst/>
          </a:prstGeom>
          <a:solidFill>
            <a:srgbClr val="0D6E6E">
              <a:alpha val="12000"/>
            </a:srgbClr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-548640" y="3383280"/>
            <a:ext cx="2194560" cy="2194560"/>
          </a:xfrm>
          <a:prstGeom prst="ellipse">
            <a:avLst/>
          </a:prstGeom>
          <a:solidFill>
            <a:srgbClr val="C8922A">
              <a:alpha val="12000"/>
            </a:srgbClr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38912" y="182880"/>
            <a:ext cx="8321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300" normalizeH="0" baseline="0" noProof="0" dirty="0">
                <a:ln>
                  <a:noFill/>
                </a:ln>
                <a:solidFill>
                  <a:srgbClr val="C8922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POLICY RECOMMENDATIONS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438912" y="438912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What Must Change — and in What Order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38912" y="1033272"/>
            <a:ext cx="8275320" cy="36576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20624" y="1170432"/>
            <a:ext cx="1645920" cy="3639312"/>
          </a:xfrm>
          <a:prstGeom prst="roundRect">
            <a:avLst>
              <a:gd name="adj" fmla="val 3889"/>
            </a:avLst>
          </a:prstGeom>
          <a:solidFill>
            <a:srgbClr val="243554"/>
          </a:solidFill>
          <a:ln w="19050">
            <a:solidFill>
              <a:srgbClr val="0D6E6E"/>
            </a:solidFill>
            <a:prstDash val="solid"/>
          </a:ln>
          <a:effectLst>
            <a:outerShdw blurRad="889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20624" y="1170432"/>
            <a:ext cx="1645920" cy="54864"/>
          </a:xfrm>
          <a:prstGeom prst="roundRect">
            <a:avLst>
              <a:gd name="adj" fmla="val 116667"/>
            </a:avLst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20624" y="1197864"/>
            <a:ext cx="1645920" cy="54864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12064" y="1271016"/>
            <a:ext cx="329184" cy="329184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12064" y="1271016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591056" y="1280160"/>
            <a:ext cx="365760" cy="219456"/>
          </a:xfrm>
          <a:prstGeom prst="roundRect">
            <a:avLst>
              <a:gd name="adj" fmla="val 16667"/>
            </a:avLst>
          </a:prstGeom>
          <a:solidFill>
            <a:srgbClr val="0D6E6E">
              <a:alpha val="45000"/>
            </a:srgbClr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591056" y="1280160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FOOD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02920" y="1655064"/>
            <a:ext cx="149047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Food System Stabilisation as Primary Inflation Instrument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02920" y="2377440"/>
            <a:ext cx="1481328" cy="0"/>
          </a:xfrm>
          <a:prstGeom prst="line">
            <a:avLst/>
          </a:prstGeom>
          <a:noFill/>
          <a:ln w="7620">
            <a:solidFill>
              <a:srgbClr val="0D6E6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02920" y="24323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0D6E6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Invest in rural infrastructure &amp; storage to cut post-harvest losses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02920" y="28895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0D6E6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Build strategic food reserves to buffer temporary price shocks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02920" y="33467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0D6E6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Facilitate food imports via targeted trade policy in crisis periods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502920" y="38039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0D6E6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Promote climate-resilient agriculture to reduce rainfall-driven volatility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84632" y="4352544"/>
            <a:ext cx="1517904" cy="365760"/>
          </a:xfrm>
          <a:prstGeom prst="roundRect">
            <a:avLst>
              <a:gd name="adj" fmla="val 10000"/>
            </a:avLst>
          </a:prstGeom>
          <a:solidFill>
            <a:srgbClr val="0D6E6E">
              <a:alpha val="22000"/>
            </a:srgbClr>
          </a:solidFill>
          <a:ln w="6350">
            <a:solidFill>
              <a:srgbClr val="0D6E6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12064" y="4352544"/>
            <a:ext cx="14813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" b="0" i="1" u="none" strike="noStrike" kern="1200" cap="none" spc="0" normalizeH="0" baseline="0" noProof="0" dirty="0">
                <a:ln>
                  <a:noFill/>
                </a:ln>
                <a:solidFill>
                  <a:srgbClr val="C8922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Food shocks → headline CPI: FCS coef. 0.52*** vs Stable 0.26***</a:t>
            </a:r>
            <a:endParaRPr kumimoji="0" lang="en-US" sz="7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2125980" y="1170432"/>
            <a:ext cx="1645920" cy="3639312"/>
          </a:xfrm>
          <a:prstGeom prst="roundRect">
            <a:avLst>
              <a:gd name="adj" fmla="val 3889"/>
            </a:avLst>
          </a:prstGeom>
          <a:solidFill>
            <a:srgbClr val="243554"/>
          </a:solidFill>
          <a:ln w="19050">
            <a:solidFill>
              <a:srgbClr val="C47A1E"/>
            </a:solidFill>
            <a:prstDash val="solid"/>
          </a:ln>
          <a:effectLst>
            <a:outerShdw blurRad="889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2125980" y="1170432"/>
            <a:ext cx="1645920" cy="54864"/>
          </a:xfrm>
          <a:prstGeom prst="roundRect">
            <a:avLst>
              <a:gd name="adj" fmla="val 116667"/>
            </a:avLst>
          </a:prstGeom>
          <a:solidFill>
            <a:srgbClr val="C47A1E"/>
          </a:solidFill>
          <a:ln w="12700">
            <a:solidFill>
              <a:srgbClr val="C47A1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2125980" y="1197864"/>
            <a:ext cx="1645920" cy="54864"/>
          </a:xfrm>
          <a:prstGeom prst="rect">
            <a:avLst/>
          </a:prstGeom>
          <a:solidFill>
            <a:srgbClr val="C47A1E"/>
          </a:solidFill>
          <a:ln w="12700">
            <a:solidFill>
              <a:srgbClr val="C47A1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2217420" y="1271016"/>
            <a:ext cx="329184" cy="329184"/>
          </a:xfrm>
          <a:prstGeom prst="ellipse">
            <a:avLst/>
          </a:prstGeom>
          <a:solidFill>
            <a:srgbClr val="C47A1E"/>
          </a:solidFill>
          <a:ln w="12700">
            <a:solidFill>
              <a:srgbClr val="C47A1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2217420" y="1271016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3296412" y="1280160"/>
            <a:ext cx="365760" cy="219456"/>
          </a:xfrm>
          <a:prstGeom prst="roundRect">
            <a:avLst>
              <a:gd name="adj" fmla="val 16667"/>
            </a:avLst>
          </a:prstGeom>
          <a:solidFill>
            <a:srgbClr val="C47A1E">
              <a:alpha val="45000"/>
            </a:srgbClr>
          </a:solidFill>
          <a:ln w="12700">
            <a:solidFill>
              <a:srgbClr val="C47A1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3296412" y="1280160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MONY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2208276" y="1655064"/>
            <a:ext cx="149047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Recalibrate Monetary Frameworks for Low-Transmission Environments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2208276" y="2377440"/>
            <a:ext cx="1481328" cy="0"/>
          </a:xfrm>
          <a:prstGeom prst="line">
            <a:avLst/>
          </a:prstGeom>
          <a:noFill/>
          <a:ln w="7620">
            <a:solidFill>
              <a:srgbClr val="C47A1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2208276" y="24323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C47A1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Shift from headline to core inflation targeting — exclude exogenous food shocks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2208276" y="28895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C47A1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Prioritise exchange rate stability &amp; liquidity management over rate hikes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2208276" y="33467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C47A1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Avoid aggressive tightening: it imposes output costs without price stability gains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2208276" y="38039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C47A1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Strengthen central bank communication &amp; forward guidance to anchor expectations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2189988" y="4352544"/>
            <a:ext cx="1517904" cy="365760"/>
          </a:xfrm>
          <a:prstGeom prst="roundRect">
            <a:avLst>
              <a:gd name="adj" fmla="val 10000"/>
            </a:avLst>
          </a:prstGeom>
          <a:solidFill>
            <a:srgbClr val="C47A1E">
              <a:alpha val="22000"/>
            </a:srgbClr>
          </a:solidFill>
          <a:ln w="6350">
            <a:solidFill>
              <a:srgbClr val="C47A1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2217420" y="4352544"/>
            <a:ext cx="14813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" b="0" i="1" u="none" strike="noStrike" kern="1200" cap="none" spc="0" normalizeH="0" baseline="0" noProof="0" dirty="0">
                <a:ln>
                  <a:noFill/>
                </a:ln>
                <a:solidFill>
                  <a:srgbClr val="C8922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Policy rate coef. = +0.09* in FCS — tightening may raise inflation</a:t>
            </a:r>
            <a:endParaRPr kumimoji="0" lang="en-US" sz="7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3831336" y="1170432"/>
            <a:ext cx="1645920" cy="3639312"/>
          </a:xfrm>
          <a:prstGeom prst="roundRect">
            <a:avLst>
              <a:gd name="adj" fmla="val 3889"/>
            </a:avLst>
          </a:prstGeom>
          <a:solidFill>
            <a:srgbClr val="243554"/>
          </a:solidFill>
          <a:ln w="19050">
            <a:solidFill>
              <a:srgbClr val="5B8DB8"/>
            </a:solidFill>
            <a:prstDash val="solid"/>
          </a:ln>
          <a:effectLst>
            <a:outerShdw blurRad="889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3831336" y="1170432"/>
            <a:ext cx="1645920" cy="54864"/>
          </a:xfrm>
          <a:prstGeom prst="roundRect">
            <a:avLst>
              <a:gd name="adj" fmla="val 116667"/>
            </a:avLst>
          </a:prstGeom>
          <a:solidFill>
            <a:srgbClr val="5B8DB8"/>
          </a:solidFill>
          <a:ln w="12700">
            <a:solidFill>
              <a:srgbClr val="5B8D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3831336" y="1197864"/>
            <a:ext cx="1645920" cy="54864"/>
          </a:xfrm>
          <a:prstGeom prst="rect">
            <a:avLst/>
          </a:prstGeom>
          <a:solidFill>
            <a:srgbClr val="5B8DB8"/>
          </a:solidFill>
          <a:ln w="12700">
            <a:solidFill>
              <a:srgbClr val="5B8D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3922776" y="1271016"/>
            <a:ext cx="329184" cy="329184"/>
          </a:xfrm>
          <a:prstGeom prst="ellipse">
            <a:avLst/>
          </a:prstGeom>
          <a:solidFill>
            <a:srgbClr val="5B8DB8"/>
          </a:solidFill>
          <a:ln w="12700">
            <a:solidFill>
              <a:srgbClr val="5B8D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3922776" y="1271016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5001768" y="1280160"/>
            <a:ext cx="365760" cy="219456"/>
          </a:xfrm>
          <a:prstGeom prst="roundRect">
            <a:avLst>
              <a:gd name="adj" fmla="val 16667"/>
            </a:avLst>
          </a:prstGeom>
          <a:solidFill>
            <a:srgbClr val="5B8DB8">
              <a:alpha val="45000"/>
            </a:srgbClr>
          </a:solidFill>
          <a:ln w="12700">
            <a:solidFill>
              <a:srgbClr val="5B8D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5001768" y="1280160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FIN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3913632" y="1655064"/>
            <a:ext cx="149047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Rebuild Financial Sector as Transmission Precondition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3913632" y="2377440"/>
            <a:ext cx="1481328" cy="0"/>
          </a:xfrm>
          <a:prstGeom prst="line">
            <a:avLst/>
          </a:prstGeom>
          <a:noFill/>
          <a:ln w="7620">
            <a:solidFill>
              <a:srgbClr val="5B8D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3913632" y="24323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5B8DB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Expand digital &amp; mobile banking to raise financial inclusion (target &gt;15% adults)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 45"/>
          <p:cNvSpPr/>
          <p:nvPr/>
        </p:nvSpPr>
        <p:spPr>
          <a:xfrm>
            <a:off x="3913632" y="28895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5B8DB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Reduce bank holdings of govt securities that crowd out private credit (FCS avg 18%)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3913632" y="33467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5B8DB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Strengthen credit allocation mechanisms to support private sector lending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3913632" y="38039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5B8DB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Formalise economic activity to lift agents' responsiveness to policy signals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Shape 48"/>
          <p:cNvSpPr/>
          <p:nvPr/>
        </p:nvSpPr>
        <p:spPr>
          <a:xfrm>
            <a:off x="3895344" y="4352544"/>
            <a:ext cx="1517904" cy="365760"/>
          </a:xfrm>
          <a:prstGeom prst="roundRect">
            <a:avLst>
              <a:gd name="adj" fmla="val 10000"/>
            </a:avLst>
          </a:prstGeom>
          <a:solidFill>
            <a:srgbClr val="5B8DB8">
              <a:alpha val="22000"/>
            </a:srgbClr>
          </a:solidFill>
          <a:ln w="6350">
            <a:solidFill>
              <a:srgbClr val="5B8DB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3922776" y="4352544"/>
            <a:ext cx="14813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" b="0" i="1" u="none" strike="noStrike" kern="1200" cap="none" spc="0" normalizeH="0" baseline="0" noProof="0" dirty="0">
                <a:ln>
                  <a:noFill/>
                </a:ln>
                <a:solidFill>
                  <a:srgbClr val="C8922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Financial development coef. = 0.22*** — largest driver of Φ recovery</a:t>
            </a:r>
            <a:endParaRPr kumimoji="0" lang="en-US" sz="7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Shape 50"/>
          <p:cNvSpPr/>
          <p:nvPr/>
        </p:nvSpPr>
        <p:spPr>
          <a:xfrm>
            <a:off x="5536692" y="1170432"/>
            <a:ext cx="1645920" cy="3639312"/>
          </a:xfrm>
          <a:prstGeom prst="roundRect">
            <a:avLst>
              <a:gd name="adj" fmla="val 3889"/>
            </a:avLst>
          </a:prstGeom>
          <a:solidFill>
            <a:srgbClr val="243554"/>
          </a:solidFill>
          <a:ln w="19050">
            <a:solidFill>
              <a:srgbClr val="1A7C5A"/>
            </a:solidFill>
            <a:prstDash val="solid"/>
          </a:ln>
          <a:effectLst>
            <a:outerShdw blurRad="889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Shape 51"/>
          <p:cNvSpPr/>
          <p:nvPr/>
        </p:nvSpPr>
        <p:spPr>
          <a:xfrm>
            <a:off x="5536692" y="1170432"/>
            <a:ext cx="1645920" cy="54864"/>
          </a:xfrm>
          <a:prstGeom prst="roundRect">
            <a:avLst>
              <a:gd name="adj" fmla="val 116667"/>
            </a:avLst>
          </a:prstGeom>
          <a:solidFill>
            <a:srgbClr val="1A7C5A"/>
          </a:solidFill>
          <a:ln w="12700">
            <a:solidFill>
              <a:srgbClr val="1A7C5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Shape 52"/>
          <p:cNvSpPr/>
          <p:nvPr/>
        </p:nvSpPr>
        <p:spPr>
          <a:xfrm>
            <a:off x="5536692" y="1197864"/>
            <a:ext cx="1645920" cy="54864"/>
          </a:xfrm>
          <a:prstGeom prst="rect">
            <a:avLst/>
          </a:prstGeom>
          <a:solidFill>
            <a:srgbClr val="1A7C5A"/>
          </a:solidFill>
          <a:ln w="12700">
            <a:solidFill>
              <a:srgbClr val="1A7C5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Shape 53"/>
          <p:cNvSpPr/>
          <p:nvPr/>
        </p:nvSpPr>
        <p:spPr>
          <a:xfrm>
            <a:off x="5628132" y="1271016"/>
            <a:ext cx="329184" cy="329184"/>
          </a:xfrm>
          <a:prstGeom prst="ellipse">
            <a:avLst/>
          </a:prstGeom>
          <a:solidFill>
            <a:srgbClr val="1A7C5A"/>
          </a:solidFill>
          <a:ln w="12700">
            <a:solidFill>
              <a:srgbClr val="1A7C5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5628132" y="1271016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Shape 55"/>
          <p:cNvSpPr/>
          <p:nvPr/>
        </p:nvSpPr>
        <p:spPr>
          <a:xfrm>
            <a:off x="6707124" y="1280160"/>
            <a:ext cx="365760" cy="219456"/>
          </a:xfrm>
          <a:prstGeom prst="roundRect">
            <a:avLst>
              <a:gd name="adj" fmla="val 16667"/>
            </a:avLst>
          </a:prstGeom>
          <a:solidFill>
            <a:srgbClr val="1A7C5A">
              <a:alpha val="45000"/>
            </a:srgbClr>
          </a:solidFill>
          <a:ln w="12700">
            <a:solidFill>
              <a:srgbClr val="1A7C5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ext 56"/>
          <p:cNvSpPr/>
          <p:nvPr/>
        </p:nvSpPr>
        <p:spPr>
          <a:xfrm>
            <a:off x="6707124" y="1280160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SEQN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Text 57"/>
          <p:cNvSpPr/>
          <p:nvPr/>
        </p:nvSpPr>
        <p:spPr>
          <a:xfrm>
            <a:off x="5618988" y="1655064"/>
            <a:ext cx="149047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Sequence Reforms by Stage of Fragility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Shape 58"/>
          <p:cNvSpPr/>
          <p:nvPr/>
        </p:nvSpPr>
        <p:spPr>
          <a:xfrm>
            <a:off x="5618988" y="2377440"/>
            <a:ext cx="1481328" cy="0"/>
          </a:xfrm>
          <a:prstGeom prst="line">
            <a:avLst/>
          </a:prstGeom>
          <a:noFill/>
          <a:ln w="7620">
            <a:solidFill>
              <a:srgbClr val="1A7C5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Text 59"/>
          <p:cNvSpPr/>
          <p:nvPr/>
        </p:nvSpPr>
        <p:spPr>
          <a:xfrm>
            <a:off x="5618988" y="24323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1A7C5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Immediate (conflict): restore food supply &amp; basic financial functionality first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 60"/>
          <p:cNvSpPr/>
          <p:nvPr/>
        </p:nvSpPr>
        <p:spPr>
          <a:xfrm>
            <a:off x="5618988" y="28895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1A7C5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Medium-term: deepen inclusion, reduce excess liquidity, build institutions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 61"/>
          <p:cNvSpPr/>
          <p:nvPr/>
        </p:nvSpPr>
        <p:spPr>
          <a:xfrm>
            <a:off x="5618988" y="33467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1A7C5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Late recovery (Φ &gt; 0.42): only then reintroduce inflation targeting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Text 62"/>
          <p:cNvSpPr/>
          <p:nvPr/>
        </p:nvSpPr>
        <p:spPr>
          <a:xfrm>
            <a:off x="5618988" y="38039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1A7C5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Policy instruments must match the structural capacity of the economy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Shape 63"/>
          <p:cNvSpPr/>
          <p:nvPr/>
        </p:nvSpPr>
        <p:spPr>
          <a:xfrm>
            <a:off x="5600700" y="4352544"/>
            <a:ext cx="1517904" cy="365760"/>
          </a:xfrm>
          <a:prstGeom prst="roundRect">
            <a:avLst>
              <a:gd name="adj" fmla="val 10000"/>
            </a:avLst>
          </a:prstGeom>
          <a:solidFill>
            <a:srgbClr val="1A7C5A">
              <a:alpha val="22000"/>
            </a:srgbClr>
          </a:solidFill>
          <a:ln w="6350">
            <a:solidFill>
              <a:srgbClr val="1A7C5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 64"/>
          <p:cNvSpPr/>
          <p:nvPr/>
        </p:nvSpPr>
        <p:spPr>
          <a:xfrm>
            <a:off x="5628132" y="4352544"/>
            <a:ext cx="14813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" b="0" i="1" u="none" strike="noStrike" kern="1200" cap="none" spc="0" normalizeH="0" baseline="0" noProof="0" dirty="0">
                <a:ln>
                  <a:noFill/>
                </a:ln>
                <a:solidFill>
                  <a:srgbClr val="C8922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Φ recovery: 17 yrs without IMF support → ~6 yrs with sustained IMF programme</a:t>
            </a:r>
            <a:endParaRPr kumimoji="0" lang="en-US" sz="7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Shape 65"/>
          <p:cNvSpPr/>
          <p:nvPr/>
        </p:nvSpPr>
        <p:spPr>
          <a:xfrm>
            <a:off x="7242048" y="1170432"/>
            <a:ext cx="1645920" cy="3639312"/>
          </a:xfrm>
          <a:prstGeom prst="roundRect">
            <a:avLst>
              <a:gd name="adj" fmla="val 3889"/>
            </a:avLst>
          </a:prstGeom>
          <a:solidFill>
            <a:srgbClr val="243554"/>
          </a:solidFill>
          <a:ln w="19050">
            <a:solidFill>
              <a:srgbClr val="9B59B6"/>
            </a:solidFill>
            <a:prstDash val="solid"/>
          </a:ln>
          <a:effectLst>
            <a:outerShdw blurRad="889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Shape 66"/>
          <p:cNvSpPr/>
          <p:nvPr/>
        </p:nvSpPr>
        <p:spPr>
          <a:xfrm>
            <a:off x="7242048" y="1170432"/>
            <a:ext cx="1645920" cy="54864"/>
          </a:xfrm>
          <a:prstGeom prst="roundRect">
            <a:avLst>
              <a:gd name="adj" fmla="val 116667"/>
            </a:avLst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Shape 67"/>
          <p:cNvSpPr/>
          <p:nvPr/>
        </p:nvSpPr>
        <p:spPr>
          <a:xfrm>
            <a:off x="7242048" y="1197864"/>
            <a:ext cx="1645920" cy="54864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Shape 68"/>
          <p:cNvSpPr/>
          <p:nvPr/>
        </p:nvSpPr>
        <p:spPr>
          <a:xfrm>
            <a:off x="7333488" y="1271016"/>
            <a:ext cx="329184" cy="329184"/>
          </a:xfrm>
          <a:prstGeom prst="ellipse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Text 69"/>
          <p:cNvSpPr/>
          <p:nvPr/>
        </p:nvSpPr>
        <p:spPr>
          <a:xfrm>
            <a:off x="7333488" y="1271016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Shape 70"/>
          <p:cNvSpPr/>
          <p:nvPr/>
        </p:nvSpPr>
        <p:spPr>
          <a:xfrm>
            <a:off x="8412480" y="1280160"/>
            <a:ext cx="365760" cy="219456"/>
          </a:xfrm>
          <a:prstGeom prst="roundRect">
            <a:avLst>
              <a:gd name="adj" fmla="val 16667"/>
            </a:avLst>
          </a:prstGeom>
          <a:solidFill>
            <a:srgbClr val="9B59B6">
              <a:alpha val="45000"/>
            </a:srgbClr>
          </a:solidFill>
          <a:ln w="12700">
            <a:solidFill>
              <a:srgbClr val="9B59B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 71"/>
          <p:cNvSpPr/>
          <p:nvPr/>
        </p:nvSpPr>
        <p:spPr>
          <a:xfrm>
            <a:off x="8412480" y="1280160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IMF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Text 72"/>
          <p:cNvSpPr/>
          <p:nvPr/>
        </p:nvSpPr>
        <p:spPr>
          <a:xfrm>
            <a:off x="7324344" y="1655064"/>
            <a:ext cx="149047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Reform </a:t>
            </a: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Intervention</a:t>
            </a: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Programme Design for Fragile Contexts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Shape 73"/>
          <p:cNvSpPr/>
          <p:nvPr/>
        </p:nvSpPr>
        <p:spPr>
          <a:xfrm>
            <a:off x="7324344" y="2377440"/>
            <a:ext cx="1481328" cy="0"/>
          </a:xfrm>
          <a:prstGeom prst="line">
            <a:avLst/>
          </a:prstGeom>
          <a:noFill/>
          <a:ln w="7620">
            <a:solidFill>
              <a:srgbClr val="9B59B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Text 74"/>
          <p:cNvSpPr/>
          <p:nvPr/>
        </p:nvSpPr>
        <p:spPr>
          <a:xfrm>
            <a:off x="7324344" y="24323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9B59B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Replace headline CPI conditionality with core inflation indicative targets in FCS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Text 75"/>
          <p:cNvSpPr/>
          <p:nvPr/>
        </p:nvSpPr>
        <p:spPr>
          <a:xfrm>
            <a:off x="7324344" y="28895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9B59B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Add transmission efficiency (Φ) as an explicit structural benchmark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Text 76"/>
          <p:cNvSpPr/>
          <p:nvPr/>
        </p:nvSpPr>
        <p:spPr>
          <a:xfrm>
            <a:off x="7324344" y="33467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9B59B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Extend programme horizons beyond the typical 3–5 yr window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Text 77"/>
          <p:cNvSpPr/>
          <p:nvPr/>
        </p:nvSpPr>
        <p:spPr>
          <a:xfrm>
            <a:off x="7324344" y="38039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" b="1" i="0" u="none" strike="noStrike" kern="1200" cap="none" spc="0" normalizeH="0" baseline="0" noProof="0" dirty="0">
                <a:ln>
                  <a:noFill/>
                </a:ln>
                <a:solidFill>
                  <a:srgbClr val="9B59B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kumimoji="0" lang="en-US" sz="8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Incorporate food system &amp; structural resilience metrics into programme evaluation</a:t>
            </a:r>
            <a:endParaRPr kumimoji="0" lang="en-US" sz="8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Shape 78"/>
          <p:cNvSpPr/>
          <p:nvPr/>
        </p:nvSpPr>
        <p:spPr>
          <a:xfrm>
            <a:off x="7306056" y="4352544"/>
            <a:ext cx="1517904" cy="365760"/>
          </a:xfrm>
          <a:prstGeom prst="roundRect">
            <a:avLst>
              <a:gd name="adj" fmla="val 10000"/>
            </a:avLst>
          </a:prstGeom>
          <a:solidFill>
            <a:srgbClr val="9B59B6">
              <a:alpha val="22000"/>
            </a:srgbClr>
          </a:solidFill>
          <a:ln w="6350">
            <a:solidFill>
              <a:srgbClr val="9B59B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Text 79"/>
          <p:cNvSpPr/>
          <p:nvPr/>
        </p:nvSpPr>
        <p:spPr>
          <a:xfrm>
            <a:off x="7333488" y="4352544"/>
            <a:ext cx="14813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" b="0" i="1" u="none" strike="noStrike" kern="1200" cap="none" spc="0" normalizeH="0" baseline="0" noProof="0" dirty="0">
                <a:ln>
                  <a:noFill/>
                </a:ln>
                <a:solidFill>
                  <a:srgbClr val="C8922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IMF engagement coef. = 0.042*** — well-designed programmes restore transmission</a:t>
            </a:r>
            <a:endParaRPr kumimoji="0" lang="en-US" sz="7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Shape 80"/>
          <p:cNvSpPr/>
          <p:nvPr/>
        </p:nvSpPr>
        <p:spPr>
          <a:xfrm>
            <a:off x="438912" y="4892040"/>
            <a:ext cx="8275320" cy="201168"/>
          </a:xfrm>
          <a:prstGeom prst="roundRect">
            <a:avLst>
              <a:gd name="adj" fmla="val 18182"/>
            </a:avLst>
          </a:prstGeom>
          <a:solidFill>
            <a:srgbClr val="0D6E6E">
              <a:alpha val="28000"/>
            </a:srgbClr>
          </a:solidFill>
          <a:ln w="10160">
            <a:solidFill>
              <a:srgbClr val="0D6E6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Text 81"/>
          <p:cNvSpPr/>
          <p:nvPr/>
        </p:nvSpPr>
        <p:spPr>
          <a:xfrm>
            <a:off x="530352" y="4892040"/>
            <a:ext cx="8092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1" u="none" strike="noStrike" kern="1200" cap="none" spc="0" normalizeH="0" baseline="0" noProof="0" dirty="0">
                <a:ln>
                  <a:noFill/>
                </a:ln>
                <a:solidFill>
                  <a:srgbClr val="C8E8E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Inflation in fragile SSA is structural, not purely monetary — effective stabilisation requires food system intervention, financial reconstruction, sequenced institutional rebuilding, and reformed international support frameworks.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80960" y="-914400"/>
            <a:ext cx="2926080" cy="2926080"/>
          </a:xfrm>
          <a:prstGeom prst="ellipse">
            <a:avLst/>
          </a:prstGeom>
          <a:solidFill>
            <a:srgbClr val="0D6E6E">
              <a:alpha val="12000"/>
            </a:srgbClr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548640" y="3291840"/>
            <a:ext cx="2194560" cy="2194560"/>
          </a:xfrm>
          <a:prstGeom prst="ellipse">
            <a:avLst/>
          </a:prstGeom>
          <a:solidFill>
            <a:srgbClr val="C8922A">
              <a:alpha val="12000"/>
            </a:srgbClr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38912" y="182880"/>
            <a:ext cx="8321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38912" y="438912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What This Study Establishes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438912" y="1033272"/>
            <a:ext cx="8275320" cy="36576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38912" y="1170432"/>
            <a:ext cx="2011680" cy="3639312"/>
          </a:xfrm>
          <a:prstGeom prst="roundRect">
            <a:avLst>
              <a:gd name="adj" fmla="val 3182"/>
            </a:avLst>
          </a:prstGeom>
          <a:solidFill>
            <a:srgbClr val="243554"/>
          </a:solidFill>
          <a:ln w="19050">
            <a:solidFill>
              <a:srgbClr val="0D6E6E"/>
            </a:solidFill>
            <a:prstDash val="solid"/>
          </a:ln>
          <a:effectLst>
            <a:outerShdw blurRad="889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38912" y="1170432"/>
            <a:ext cx="2011680" cy="54864"/>
          </a:xfrm>
          <a:prstGeom prst="roundRect">
            <a:avLst>
              <a:gd name="adj" fmla="val 116667"/>
            </a:avLst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38912" y="1197864"/>
            <a:ext cx="2011680" cy="54864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48640" y="1280160"/>
            <a:ext cx="347472" cy="347472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48640" y="128016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1069848" y="1280160"/>
            <a:ext cx="1252728" cy="237744"/>
          </a:xfrm>
          <a:prstGeom prst="roundRect">
            <a:avLst>
              <a:gd name="adj" fmla="val 15385"/>
            </a:avLst>
          </a:prstGeom>
          <a:solidFill>
            <a:srgbClr val="0D6E6E">
              <a:alpha val="45000"/>
            </a:srgbClr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05840" y="1280160"/>
            <a:ext cx="13167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TRIAD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530352" y="1673352"/>
            <a:ext cx="1828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Self-Reinforcing System, Not Isolated Phenomena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48640" y="2377440"/>
            <a:ext cx="1792224" cy="0"/>
          </a:xfrm>
          <a:prstGeom prst="line">
            <a:avLst/>
          </a:prstGeom>
          <a:noFill/>
          <a:ln w="9525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30352" y="2450592"/>
            <a:ext cx="18470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900" b="1" dirty="0">
                <a:solidFill>
                  <a:srgbClr val="0D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price shocks, inflation persistence, and transmission shutdown are mutually reinforcing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30352" y="2962656"/>
            <a:ext cx="18470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900" b="1" dirty="0">
                <a:solidFill>
                  <a:srgbClr val="0D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FCS economies show the highest amplification across all three dimensions simultaneously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30352" y="3474720"/>
            <a:ext cx="18470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900" b="1" dirty="0">
                <a:solidFill>
                  <a:srgbClr val="0D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single element can be addressed in isolation — all three must be tackled together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512064" y="4352544"/>
            <a:ext cx="1865376" cy="365760"/>
          </a:xfrm>
          <a:prstGeom prst="roundRect">
            <a:avLst>
              <a:gd name="adj" fmla="val 10000"/>
            </a:avLst>
          </a:prstGeom>
          <a:solidFill>
            <a:srgbClr val="0D6E6E">
              <a:alpha val="22000"/>
            </a:srgbClr>
          </a:solidFill>
          <a:ln w="635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48640" y="4352544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780" i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shock coef.: FCS 0.52*** vs Stable 0.26*** — fragility amplifies directly</a:t>
            </a:r>
            <a:endParaRPr lang="en-US" sz="780" dirty="0"/>
          </a:p>
        </p:txBody>
      </p:sp>
      <p:sp>
        <p:nvSpPr>
          <p:cNvPr id="21" name="Shape 19"/>
          <p:cNvSpPr/>
          <p:nvPr/>
        </p:nvSpPr>
        <p:spPr>
          <a:xfrm>
            <a:off x="2514600" y="1170432"/>
            <a:ext cx="2011680" cy="3639312"/>
          </a:xfrm>
          <a:prstGeom prst="roundRect">
            <a:avLst>
              <a:gd name="adj" fmla="val 3182"/>
            </a:avLst>
          </a:prstGeom>
          <a:solidFill>
            <a:srgbClr val="243554"/>
          </a:solidFill>
          <a:ln w="19050">
            <a:solidFill>
              <a:srgbClr val="5B8DB8"/>
            </a:solidFill>
            <a:prstDash val="solid"/>
          </a:ln>
          <a:effectLst>
            <a:outerShdw blurRad="889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2514600" y="1170432"/>
            <a:ext cx="2011680" cy="54864"/>
          </a:xfrm>
          <a:prstGeom prst="roundRect">
            <a:avLst>
              <a:gd name="adj" fmla="val 116667"/>
            </a:avLst>
          </a:prstGeom>
          <a:solidFill>
            <a:srgbClr val="5B8DB8"/>
          </a:solidFill>
          <a:ln w="12700">
            <a:solidFill>
              <a:srgbClr val="5B8D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2514600" y="1197864"/>
            <a:ext cx="2011680" cy="54864"/>
          </a:xfrm>
          <a:prstGeom prst="rect">
            <a:avLst/>
          </a:prstGeom>
          <a:solidFill>
            <a:srgbClr val="5B8DB8"/>
          </a:solidFill>
          <a:ln w="12700">
            <a:solidFill>
              <a:srgbClr val="5B8D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2624328" y="1280160"/>
            <a:ext cx="347472" cy="347472"/>
          </a:xfrm>
          <a:prstGeom prst="ellipse">
            <a:avLst/>
          </a:prstGeom>
          <a:solidFill>
            <a:srgbClr val="5B8DB8"/>
          </a:solidFill>
          <a:ln w="12700">
            <a:solidFill>
              <a:srgbClr val="5B8D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2624328" y="128016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081528" y="1280160"/>
            <a:ext cx="1316736" cy="301752"/>
          </a:xfrm>
          <a:prstGeom prst="roundRect">
            <a:avLst>
              <a:gd name="adj" fmla="val 15385"/>
            </a:avLst>
          </a:prstGeom>
          <a:solidFill>
            <a:srgbClr val="5B8DB8">
              <a:alpha val="45000"/>
            </a:srgbClr>
          </a:solidFill>
          <a:ln w="12700">
            <a:solidFill>
              <a:srgbClr val="5B8D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3081528" y="1280160"/>
            <a:ext cx="1316736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TRANSMISSION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2606040" y="1673352"/>
            <a:ext cx="1828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Monetary Transmission Is Near-Complete Shut Down in FCS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2624328" y="2377440"/>
            <a:ext cx="1792224" cy="0"/>
          </a:xfrm>
          <a:prstGeom prst="line">
            <a:avLst/>
          </a:prstGeom>
          <a:noFill/>
          <a:ln w="9525">
            <a:solidFill>
              <a:srgbClr val="5B8D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2606040" y="2450592"/>
            <a:ext cx="18470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900" b="1" dirty="0">
                <a:solidFill>
                  <a:srgbClr val="5B8D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 Φ = 0.31 in FCS vs 0.48 in stable economies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2606040" y="2962656"/>
            <a:ext cx="18470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900" b="1" dirty="0">
                <a:solidFill>
                  <a:srgbClr val="5B8D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Conventional tightening has zero or perverse inflation effects in fragile settings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2606040" y="3474720"/>
            <a:ext cx="18470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900" b="1" dirty="0">
                <a:solidFill>
                  <a:srgbClr val="5B8D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Shallow finance, high informality, and conflict jointly disable all transmission channels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2587752" y="4352544"/>
            <a:ext cx="1865376" cy="365760"/>
          </a:xfrm>
          <a:prstGeom prst="roundRect">
            <a:avLst>
              <a:gd name="adj" fmla="val 10000"/>
            </a:avLst>
          </a:prstGeom>
          <a:solidFill>
            <a:srgbClr val="5B8DB8">
              <a:alpha val="22000"/>
            </a:srgbClr>
          </a:solidFill>
          <a:ln w="6350">
            <a:solidFill>
              <a:srgbClr val="5B8D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2624328" y="4352544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780" i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policy rate coef. = +0.09* in FCS — tightening may raise inflation</a:t>
            </a:r>
            <a:endParaRPr lang="en-US" sz="780" dirty="0"/>
          </a:p>
        </p:txBody>
      </p:sp>
      <p:sp>
        <p:nvSpPr>
          <p:cNvPr id="35" name="Shape 33"/>
          <p:cNvSpPr/>
          <p:nvPr/>
        </p:nvSpPr>
        <p:spPr>
          <a:xfrm>
            <a:off x="4590288" y="1170432"/>
            <a:ext cx="2011680" cy="3639312"/>
          </a:xfrm>
          <a:prstGeom prst="roundRect">
            <a:avLst>
              <a:gd name="adj" fmla="val 3182"/>
            </a:avLst>
          </a:prstGeom>
          <a:solidFill>
            <a:srgbClr val="243554"/>
          </a:solidFill>
          <a:ln w="19050">
            <a:solidFill>
              <a:srgbClr val="C47A1E"/>
            </a:solidFill>
            <a:prstDash val="solid"/>
          </a:ln>
          <a:effectLst>
            <a:outerShdw blurRad="889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4590288" y="1170432"/>
            <a:ext cx="2011680" cy="54864"/>
          </a:xfrm>
          <a:prstGeom prst="roundRect">
            <a:avLst>
              <a:gd name="adj" fmla="val 116667"/>
            </a:avLst>
          </a:prstGeom>
          <a:solidFill>
            <a:srgbClr val="C47A1E"/>
          </a:solidFill>
          <a:ln w="12700">
            <a:solidFill>
              <a:srgbClr val="C47A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4590288" y="1197864"/>
            <a:ext cx="2011680" cy="54864"/>
          </a:xfrm>
          <a:prstGeom prst="rect">
            <a:avLst/>
          </a:prstGeom>
          <a:solidFill>
            <a:srgbClr val="C47A1E"/>
          </a:solidFill>
          <a:ln w="12700">
            <a:solidFill>
              <a:srgbClr val="C47A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4700016" y="1280160"/>
            <a:ext cx="347472" cy="347472"/>
          </a:xfrm>
          <a:prstGeom prst="ellipse">
            <a:avLst/>
          </a:prstGeom>
          <a:solidFill>
            <a:srgbClr val="C47A1E"/>
          </a:solidFill>
          <a:ln w="12700">
            <a:solidFill>
              <a:srgbClr val="C47A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4700016" y="128016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084064" y="1280159"/>
            <a:ext cx="1389888" cy="356615"/>
          </a:xfrm>
          <a:prstGeom prst="roundRect">
            <a:avLst>
              <a:gd name="adj" fmla="val 15385"/>
            </a:avLst>
          </a:prstGeom>
          <a:solidFill>
            <a:srgbClr val="C47A1E">
              <a:alpha val="45000"/>
            </a:srgbClr>
          </a:solidFill>
          <a:ln w="12700">
            <a:solidFill>
              <a:srgbClr val="C47A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5084064" y="1280160"/>
            <a:ext cx="1389888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EXPECTATION DE-ANCHORING</a:t>
            </a:r>
            <a:endParaRPr lang="en-US" sz="750" dirty="0"/>
          </a:p>
        </p:txBody>
      </p:sp>
      <p:sp>
        <p:nvSpPr>
          <p:cNvPr id="42" name="Text 40"/>
          <p:cNvSpPr/>
          <p:nvPr/>
        </p:nvSpPr>
        <p:spPr>
          <a:xfrm>
            <a:off x="4681728" y="1673352"/>
            <a:ext cx="1828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Prices De-anchor Expectations, Driving Persistent Core Inflation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4700016" y="2377440"/>
            <a:ext cx="1792224" cy="0"/>
          </a:xfrm>
          <a:prstGeom prst="line">
            <a:avLst/>
          </a:prstGeom>
          <a:noFill/>
          <a:ln w="9525">
            <a:solidFill>
              <a:srgbClr val="C47A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4681728" y="2450592"/>
            <a:ext cx="18470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900" b="1" dirty="0">
                <a:solidFill>
                  <a:srgbClr val="C4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→ core inflation: 0.41 in FCS vs 0.18 in stable economies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4681728" y="2962656"/>
            <a:ext cx="18470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900" b="1" dirty="0">
                <a:solidFill>
                  <a:srgbClr val="C4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institutional credibility means agents form expectations from food prices alone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4681728" y="3474720"/>
            <a:ext cx="18470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900" b="1" dirty="0">
                <a:solidFill>
                  <a:srgbClr val="C4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food price shock propagates into wages and pricing, outlasting the original shock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4663440" y="4352544"/>
            <a:ext cx="1865376" cy="365760"/>
          </a:xfrm>
          <a:prstGeom prst="roundRect">
            <a:avLst>
              <a:gd name="adj" fmla="val 10000"/>
            </a:avLst>
          </a:prstGeom>
          <a:solidFill>
            <a:srgbClr val="C47A1E">
              <a:alpha val="22000"/>
            </a:srgbClr>
          </a:solidFill>
          <a:ln w="6350">
            <a:solidFill>
              <a:srgbClr val="C47A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700016" y="4352544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780" i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Second-round coef. more than doubles from stable to FCS settings</a:t>
            </a:r>
            <a:endParaRPr lang="en-US" sz="780" dirty="0"/>
          </a:p>
        </p:txBody>
      </p:sp>
      <p:sp>
        <p:nvSpPr>
          <p:cNvPr id="49" name="Shape 47"/>
          <p:cNvSpPr/>
          <p:nvPr/>
        </p:nvSpPr>
        <p:spPr>
          <a:xfrm>
            <a:off x="6665976" y="1170432"/>
            <a:ext cx="2011680" cy="3639312"/>
          </a:xfrm>
          <a:prstGeom prst="roundRect">
            <a:avLst>
              <a:gd name="adj" fmla="val 3182"/>
            </a:avLst>
          </a:prstGeom>
          <a:solidFill>
            <a:srgbClr val="243554"/>
          </a:solidFill>
          <a:ln w="19050">
            <a:solidFill>
              <a:srgbClr val="1A7C5A"/>
            </a:solidFill>
            <a:prstDash val="solid"/>
          </a:ln>
          <a:effectLst>
            <a:outerShdw blurRad="889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0" name="Shape 48"/>
          <p:cNvSpPr/>
          <p:nvPr/>
        </p:nvSpPr>
        <p:spPr>
          <a:xfrm>
            <a:off x="6665976" y="1170432"/>
            <a:ext cx="2011680" cy="54864"/>
          </a:xfrm>
          <a:prstGeom prst="roundRect">
            <a:avLst>
              <a:gd name="adj" fmla="val 116667"/>
            </a:avLst>
          </a:prstGeom>
          <a:solidFill>
            <a:srgbClr val="1A7C5A"/>
          </a:solidFill>
          <a:ln w="12700">
            <a:solidFill>
              <a:srgbClr val="1A7C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 49"/>
          <p:cNvSpPr/>
          <p:nvPr/>
        </p:nvSpPr>
        <p:spPr>
          <a:xfrm>
            <a:off x="6665976" y="1197864"/>
            <a:ext cx="2011680" cy="54864"/>
          </a:xfrm>
          <a:prstGeom prst="rect">
            <a:avLst/>
          </a:prstGeom>
          <a:solidFill>
            <a:srgbClr val="1A7C5A"/>
          </a:solidFill>
          <a:ln w="12700">
            <a:solidFill>
              <a:srgbClr val="1A7C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Shape 50"/>
          <p:cNvSpPr/>
          <p:nvPr/>
        </p:nvSpPr>
        <p:spPr>
          <a:xfrm>
            <a:off x="6775704" y="1280160"/>
            <a:ext cx="347472" cy="347472"/>
          </a:xfrm>
          <a:prstGeom prst="ellipse">
            <a:avLst/>
          </a:prstGeom>
          <a:solidFill>
            <a:srgbClr val="1A7C5A"/>
          </a:solidFill>
          <a:ln w="12700">
            <a:solidFill>
              <a:srgbClr val="1A7C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6775704" y="128016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7159752" y="1280160"/>
            <a:ext cx="1389888" cy="347472"/>
          </a:xfrm>
          <a:prstGeom prst="roundRect">
            <a:avLst>
              <a:gd name="adj" fmla="val 15385"/>
            </a:avLst>
          </a:prstGeom>
          <a:solidFill>
            <a:srgbClr val="1A7C5A">
              <a:alpha val="45000"/>
            </a:srgbClr>
          </a:solidFill>
          <a:ln w="12700">
            <a:solidFill>
              <a:srgbClr val="1A7C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7159752" y="1280160"/>
            <a:ext cx="1389888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TRANSMISSION EFFICIENCY RECOVERY</a:t>
            </a:r>
            <a:endParaRPr lang="en-US" sz="750" dirty="0"/>
          </a:p>
        </p:txBody>
      </p:sp>
      <p:sp>
        <p:nvSpPr>
          <p:cNvPr id="56" name="Text 54"/>
          <p:cNvSpPr/>
          <p:nvPr/>
        </p:nvSpPr>
        <p:spPr>
          <a:xfrm>
            <a:off x="6757416" y="1673352"/>
            <a:ext cx="1828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Recovery Is Slow but Achievable — IMF Engagement Matters</a:t>
            </a:r>
            <a:endParaRPr lang="en-US" sz="1050" dirty="0"/>
          </a:p>
        </p:txBody>
      </p:sp>
      <p:sp>
        <p:nvSpPr>
          <p:cNvPr id="57" name="Shape 55"/>
          <p:cNvSpPr/>
          <p:nvPr/>
        </p:nvSpPr>
        <p:spPr>
          <a:xfrm>
            <a:off x="6775704" y="2377440"/>
            <a:ext cx="1792224" cy="0"/>
          </a:xfrm>
          <a:prstGeom prst="line">
            <a:avLst/>
          </a:prstGeom>
          <a:noFill/>
          <a:ln w="9525">
            <a:solidFill>
              <a:srgbClr val="1A7C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56"/>
          <p:cNvSpPr/>
          <p:nvPr/>
        </p:nvSpPr>
        <p:spPr>
          <a:xfrm>
            <a:off x="6757416" y="2450592"/>
            <a:ext cx="18470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900" b="1" dirty="0">
                <a:solidFill>
                  <a:srgbClr val="1A7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Post-conflict Φ recovery averages 0.024 units/yr — SSA median takes ~17 years</a:t>
            </a:r>
            <a:endParaRPr lang="en-US" sz="900" dirty="0"/>
          </a:p>
        </p:txBody>
      </p:sp>
      <p:sp>
        <p:nvSpPr>
          <p:cNvPr id="59" name="Text 57"/>
          <p:cNvSpPr/>
          <p:nvPr/>
        </p:nvSpPr>
        <p:spPr>
          <a:xfrm>
            <a:off x="6757416" y="2962656"/>
            <a:ext cx="18470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900" b="1" dirty="0">
                <a:solidFill>
                  <a:srgbClr val="1A7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IMF-supported programmes compress recovery to ~6 years (coef. = 0.042***)</a:t>
            </a:r>
            <a:endParaRPr lang="en-US" sz="900" dirty="0"/>
          </a:p>
        </p:txBody>
      </p:sp>
      <p:sp>
        <p:nvSpPr>
          <p:cNvPr id="60" name="Text 58"/>
          <p:cNvSpPr/>
          <p:nvPr/>
        </p:nvSpPr>
        <p:spPr>
          <a:xfrm>
            <a:off x="6757416" y="3474720"/>
            <a:ext cx="18470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900" b="1" dirty="0">
                <a:solidFill>
                  <a:srgbClr val="1A7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</a:t>
            </a: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paradigm shift is needed: structural interventions must precede orthodox policy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6739128" y="4352544"/>
            <a:ext cx="1865376" cy="365760"/>
          </a:xfrm>
          <a:prstGeom prst="roundRect">
            <a:avLst>
              <a:gd name="adj" fmla="val 10000"/>
            </a:avLst>
          </a:prstGeom>
          <a:solidFill>
            <a:srgbClr val="1A7C5A">
              <a:alpha val="22000"/>
            </a:srgbClr>
          </a:solidFill>
          <a:ln w="6350">
            <a:solidFill>
              <a:srgbClr val="1A7C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6775704" y="4352544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780" i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Years Since Conflict End coef. = 0.018** — recovery is gradual but real</a:t>
            </a:r>
            <a:endParaRPr lang="en-US" sz="780" dirty="0"/>
          </a:p>
        </p:txBody>
      </p:sp>
      <p:sp>
        <p:nvSpPr>
          <p:cNvPr id="63" name="Shape 61"/>
          <p:cNvSpPr/>
          <p:nvPr/>
        </p:nvSpPr>
        <p:spPr>
          <a:xfrm>
            <a:off x="438912" y="4892040"/>
            <a:ext cx="8275320" cy="201168"/>
          </a:xfrm>
          <a:prstGeom prst="roundRect">
            <a:avLst>
              <a:gd name="adj" fmla="val 18182"/>
            </a:avLst>
          </a:prstGeom>
          <a:solidFill>
            <a:srgbClr val="0D6E6E">
              <a:alpha val="28000"/>
            </a:srgbClr>
          </a:solidFill>
          <a:ln w="1016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530352" y="4892040"/>
            <a:ext cx="8092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C8E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triad of fragility is a binding constraint on macroeconomic stabilisation — breaking it requires rethinking both the objectives and instruments of policy, integrating structural, institutional, and sectoral dimensions.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1371600"/>
            <a:ext cx="4572000" cy="4572000"/>
          </a:xfrm>
          <a:prstGeom prst="ellipse">
            <a:avLst/>
          </a:prstGeom>
          <a:solidFill>
            <a:srgbClr val="0D6E6E">
              <a:alpha val="12000"/>
            </a:srgbClr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" name="Shape 1"/>
          <p:cNvSpPr/>
          <p:nvPr/>
        </p:nvSpPr>
        <p:spPr>
          <a:xfrm>
            <a:off x="-914400" y="-914400"/>
            <a:ext cx="3200400" cy="3200400"/>
          </a:xfrm>
          <a:prstGeom prst="ellipse">
            <a:avLst/>
          </a:prstGeom>
          <a:solidFill>
            <a:srgbClr val="C8922A">
              <a:alpha val="12000"/>
            </a:srgbClr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4" name="Text 2"/>
          <p:cNvSpPr/>
          <p:nvPr/>
        </p:nvSpPr>
        <p:spPr>
          <a:xfrm>
            <a:off x="640080" y="9144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800" dirty="0"/>
          </a:p>
        </p:txBody>
      </p:sp>
      <p:sp>
        <p:nvSpPr>
          <p:cNvPr id="5" name="Shape 3"/>
          <p:cNvSpPr/>
          <p:nvPr/>
        </p:nvSpPr>
        <p:spPr>
          <a:xfrm>
            <a:off x="640080" y="2084832"/>
            <a:ext cx="3657600" cy="36576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250" dirty="0">
                <a:solidFill>
                  <a:srgbClr val="0D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OVERVIEW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Road Map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57200" y="1207008"/>
            <a:ext cx="1280160" cy="36576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5" name="Shape 3"/>
          <p:cNvSpPr/>
          <p:nvPr/>
        </p:nvSpPr>
        <p:spPr>
          <a:xfrm>
            <a:off x="457200" y="1508760"/>
            <a:ext cx="2697480" cy="1389888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6" name="Shape 4"/>
          <p:cNvSpPr/>
          <p:nvPr/>
        </p:nvSpPr>
        <p:spPr>
          <a:xfrm>
            <a:off x="594360" y="1645920"/>
            <a:ext cx="502920" cy="502920"/>
          </a:xfrm>
          <a:prstGeom prst="ellipse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7" name="Text 5"/>
          <p:cNvSpPr/>
          <p:nvPr/>
        </p:nvSpPr>
        <p:spPr>
          <a:xfrm>
            <a:off x="594360" y="16459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170432" y="1664208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&amp; Problem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interlocking triad of SSA fragility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355848" y="1508760"/>
            <a:ext cx="2697480" cy="1389888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1" name="Shape 9"/>
          <p:cNvSpPr/>
          <p:nvPr/>
        </p:nvSpPr>
        <p:spPr>
          <a:xfrm>
            <a:off x="3493008" y="1645920"/>
            <a:ext cx="502920" cy="502920"/>
          </a:xfrm>
          <a:prstGeom prst="ellipse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2" name="Text 10"/>
          <p:cNvSpPr/>
          <p:nvPr/>
        </p:nvSpPr>
        <p:spPr>
          <a:xfrm>
            <a:off x="3493008" y="16459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069080" y="1664208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Literature Gap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465576" y="214884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prior work misses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254496" y="1508760"/>
            <a:ext cx="2697480" cy="1389888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6" name="Shape 14"/>
          <p:cNvSpPr/>
          <p:nvPr/>
        </p:nvSpPr>
        <p:spPr>
          <a:xfrm>
            <a:off x="6391656" y="1645920"/>
            <a:ext cx="502920" cy="502920"/>
          </a:xfrm>
          <a:prstGeom prst="ellipse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7" name="Text 15"/>
          <p:cNvSpPr/>
          <p:nvPr/>
        </p:nvSpPr>
        <p:spPr>
          <a:xfrm>
            <a:off x="6391656" y="16459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967728" y="1664208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 &amp; Data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364224" y="214884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Model, classification, and methodology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57200" y="3108960"/>
            <a:ext cx="2697480" cy="1389888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1" name="Shape 19"/>
          <p:cNvSpPr/>
          <p:nvPr/>
        </p:nvSpPr>
        <p:spPr>
          <a:xfrm>
            <a:off x="594360" y="3246120"/>
            <a:ext cx="502920" cy="502920"/>
          </a:xfrm>
          <a:prstGeom prst="ellipse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2" name="Text 20"/>
          <p:cNvSpPr/>
          <p:nvPr/>
        </p:nvSpPr>
        <p:spPr>
          <a:xfrm>
            <a:off x="594360" y="32461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170432" y="3264408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66928" y="374904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Pass-through, inflation dynamics, and transmission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3355848" y="3108960"/>
            <a:ext cx="2697480" cy="1389888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6" name="Shape 24"/>
          <p:cNvSpPr/>
          <p:nvPr/>
        </p:nvSpPr>
        <p:spPr>
          <a:xfrm>
            <a:off x="3493008" y="3246120"/>
            <a:ext cx="502920" cy="502920"/>
          </a:xfrm>
          <a:prstGeom prst="ellipse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7" name="Text 25"/>
          <p:cNvSpPr/>
          <p:nvPr/>
        </p:nvSpPr>
        <p:spPr>
          <a:xfrm>
            <a:off x="3493008" y="32461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069080" y="3264408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Recommendations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3465576" y="374904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Macroeconomic </a:t>
            </a:r>
            <a:r>
              <a:rPr lang="en-US" sz="1050" dirty="0" err="1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Stabilisation</a:t>
            </a:r>
            <a:r>
              <a:rPr lang="en-US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roadmap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6254496" y="3108960"/>
            <a:ext cx="2697480" cy="1389888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31" name="Shape 29"/>
          <p:cNvSpPr/>
          <p:nvPr/>
        </p:nvSpPr>
        <p:spPr>
          <a:xfrm>
            <a:off x="6391656" y="3246120"/>
            <a:ext cx="502920" cy="502920"/>
          </a:xfrm>
          <a:prstGeom prst="ellipse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2" name="Text 30"/>
          <p:cNvSpPr/>
          <p:nvPr/>
        </p:nvSpPr>
        <p:spPr>
          <a:xfrm>
            <a:off x="6391656" y="32461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967728" y="3264408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6364224" y="374904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Contributions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80960" y="-1005840"/>
            <a:ext cx="2926080" cy="2926080"/>
          </a:xfrm>
          <a:prstGeom prst="ellipse">
            <a:avLst/>
          </a:prstGeom>
          <a:solidFill>
            <a:srgbClr val="0D6E6E">
              <a:alpha val="12000"/>
            </a:srgbClr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-640080" y="3383280"/>
            <a:ext cx="2194560" cy="2194560"/>
          </a:xfrm>
          <a:prstGeom prst="ellipse">
            <a:avLst/>
          </a:prstGeom>
          <a:solidFill>
            <a:srgbClr val="C8922A">
              <a:alpha val="12000"/>
            </a:srgbClr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438912" y="219456"/>
            <a:ext cx="8321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MESSAGES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38912" y="493776"/>
            <a:ext cx="8046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Four Key Messages from the Paper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438912" y="1040638"/>
            <a:ext cx="8275320" cy="36576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438912" y="1804162"/>
            <a:ext cx="8275320" cy="935736"/>
          </a:xfrm>
          <a:prstGeom prst="roundRect">
            <a:avLst>
              <a:gd name="adj" fmla="val 5738"/>
            </a:avLst>
          </a:prstGeom>
          <a:solidFill>
            <a:srgbClr val="243554"/>
          </a:solidFill>
          <a:ln w="19050">
            <a:solidFill>
              <a:srgbClr val="0D6E6E"/>
            </a:solidFill>
            <a:prstDash val="solid"/>
          </a:ln>
          <a:effectLst>
            <a:outerShdw blurRad="889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429768" y="1811782"/>
            <a:ext cx="91440" cy="935736"/>
          </a:xfrm>
          <a:prstGeom prst="roundRect">
            <a:avLst>
              <a:gd name="adj" fmla="val 77778"/>
            </a:avLst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480060" y="1819402"/>
            <a:ext cx="82296" cy="896112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640080" y="2070862"/>
            <a:ext cx="566928" cy="566928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640080" y="207086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399032" y="1801114"/>
            <a:ext cx="7132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demand-side tools with caution – food system stabilization is key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1399032" y="2136394"/>
            <a:ext cx="7086600" cy="0"/>
          </a:xfrm>
          <a:prstGeom prst="line">
            <a:avLst/>
          </a:prstGeom>
          <a:noFill/>
          <a:ln w="762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1399032" y="2185162"/>
            <a:ext cx="71323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970" dirty="0">
                <a:solidFill>
                  <a:srgbClr val="D8E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Inflation in fragile and post-conflict SSA economies is largely structural and food price-driven, not demand-driven. Monetary policy maneuvers cannot offset food supply shocks. Stabilising food systems — agricultural productivity, storage, trade facilitation, climate resilience — should be a major component of inflation </a:t>
            </a:r>
            <a:r>
              <a:rPr lang="en-US" sz="970" dirty="0" err="1">
                <a:solidFill>
                  <a:srgbClr val="D8E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stabilisation</a:t>
            </a:r>
            <a:r>
              <a:rPr lang="en-US" sz="970" dirty="0">
                <a:solidFill>
                  <a:srgbClr val="D8E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strategy.</a:t>
            </a:r>
            <a:endParaRPr lang="en-US" sz="970" dirty="0"/>
          </a:p>
        </p:txBody>
      </p:sp>
      <p:sp>
        <p:nvSpPr>
          <p:cNvPr id="15" name="Shape 13"/>
          <p:cNvSpPr/>
          <p:nvPr/>
        </p:nvSpPr>
        <p:spPr>
          <a:xfrm>
            <a:off x="438912" y="2788666"/>
            <a:ext cx="8275320" cy="912876"/>
          </a:xfrm>
          <a:prstGeom prst="roundRect">
            <a:avLst>
              <a:gd name="adj" fmla="val 5738"/>
            </a:avLst>
          </a:prstGeom>
          <a:solidFill>
            <a:srgbClr val="243554"/>
          </a:solidFill>
          <a:ln w="19050">
            <a:solidFill>
              <a:srgbClr val="C47A1E"/>
            </a:solidFill>
            <a:prstDash val="solid"/>
          </a:ln>
          <a:effectLst>
            <a:outerShdw blurRad="889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438912" y="2788666"/>
            <a:ext cx="91440" cy="935736"/>
          </a:xfrm>
          <a:prstGeom prst="roundRect">
            <a:avLst>
              <a:gd name="adj" fmla="val 77778"/>
            </a:avLst>
          </a:prstGeom>
          <a:solidFill>
            <a:srgbClr val="C47A1E"/>
          </a:solidFill>
          <a:ln w="12700">
            <a:solidFill>
              <a:srgbClr val="C47A1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480060" y="2788666"/>
            <a:ext cx="91440" cy="935736"/>
          </a:xfrm>
          <a:prstGeom prst="rect">
            <a:avLst/>
          </a:prstGeom>
          <a:solidFill>
            <a:srgbClr val="C47A1E"/>
          </a:solidFill>
          <a:ln w="12700">
            <a:solidFill>
              <a:srgbClr val="C47A1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640080" y="3062986"/>
            <a:ext cx="566928" cy="566928"/>
          </a:xfrm>
          <a:prstGeom prst="ellipse">
            <a:avLst/>
          </a:prstGeom>
          <a:solidFill>
            <a:srgbClr val="C47A1E"/>
          </a:solidFill>
          <a:ln w="12700">
            <a:solidFill>
              <a:srgbClr val="C47A1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640080" y="3062986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399032" y="2793238"/>
            <a:ext cx="7132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banks should adopt context-specific frameworks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1399032" y="3136138"/>
            <a:ext cx="7086600" cy="0"/>
          </a:xfrm>
          <a:prstGeom prst="line">
            <a:avLst/>
          </a:prstGeom>
          <a:noFill/>
          <a:ln w="7620">
            <a:solidFill>
              <a:srgbClr val="C47A1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1399032" y="3207766"/>
            <a:ext cx="7104888" cy="4089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970" dirty="0">
                <a:solidFill>
                  <a:srgbClr val="D8E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Owing to shallow financial systems, high informality, excess liquidity, and severely impaired transmission, interest rate adjustments have limited influence on inflation in FCS &amp; Post-conflict SSAs. Central banks should adopt context-specific frameworks — and avoid aggressive tightening in response </a:t>
            </a:r>
            <a:r>
              <a:rPr lang="en-US" sz="970">
                <a:solidFill>
                  <a:srgbClr val="D8E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supply-side </a:t>
            </a:r>
            <a:r>
              <a:rPr lang="en-US" sz="970" dirty="0">
                <a:solidFill>
                  <a:srgbClr val="D8E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shocks generally.</a:t>
            </a:r>
            <a:endParaRPr lang="en-US" sz="970" dirty="0"/>
          </a:p>
        </p:txBody>
      </p:sp>
      <p:sp>
        <p:nvSpPr>
          <p:cNvPr id="23" name="Shape 21"/>
          <p:cNvSpPr/>
          <p:nvPr/>
        </p:nvSpPr>
        <p:spPr>
          <a:xfrm>
            <a:off x="438912" y="3773170"/>
            <a:ext cx="8275320" cy="862584"/>
          </a:xfrm>
          <a:prstGeom prst="roundRect">
            <a:avLst>
              <a:gd name="adj" fmla="val 5738"/>
            </a:avLst>
          </a:prstGeom>
          <a:solidFill>
            <a:srgbClr val="243554"/>
          </a:solidFill>
          <a:ln w="19050">
            <a:solidFill>
              <a:srgbClr val="1A7C5A"/>
            </a:solidFill>
            <a:prstDash val="solid"/>
          </a:ln>
          <a:effectLst>
            <a:outerShdw blurRad="889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438912" y="3773170"/>
            <a:ext cx="82296" cy="862584"/>
          </a:xfrm>
          <a:prstGeom prst="roundRect">
            <a:avLst>
              <a:gd name="adj" fmla="val 77778"/>
            </a:avLst>
          </a:prstGeom>
          <a:solidFill>
            <a:srgbClr val="1A7C5A"/>
          </a:solidFill>
          <a:ln w="12700">
            <a:solidFill>
              <a:srgbClr val="1A7C5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480060" y="3773170"/>
            <a:ext cx="82296" cy="862584"/>
          </a:xfrm>
          <a:prstGeom prst="rect">
            <a:avLst/>
          </a:prstGeom>
          <a:solidFill>
            <a:srgbClr val="1A7C5A"/>
          </a:solidFill>
          <a:ln w="12700">
            <a:solidFill>
              <a:srgbClr val="1A7C5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640080" y="4047490"/>
            <a:ext cx="566928" cy="566928"/>
          </a:xfrm>
          <a:prstGeom prst="ellipse">
            <a:avLst/>
          </a:prstGeom>
          <a:solidFill>
            <a:srgbClr val="1A7C5A"/>
          </a:solidFill>
          <a:ln w="12700">
            <a:solidFill>
              <a:srgbClr val="1A7C5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25"/>
          <p:cNvSpPr/>
          <p:nvPr/>
        </p:nvSpPr>
        <p:spPr>
          <a:xfrm>
            <a:off x="640080" y="404749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399032" y="3716782"/>
            <a:ext cx="7132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 reforms: Breaking the triad of fragility requires sustained structural rebuilding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1399032" y="4067302"/>
            <a:ext cx="7086600" cy="0"/>
          </a:xfrm>
          <a:prstGeom prst="line">
            <a:avLst/>
          </a:prstGeom>
          <a:noFill/>
          <a:ln w="7620">
            <a:solidFill>
              <a:srgbClr val="1A7C5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0" name="Text 28"/>
          <p:cNvSpPr/>
          <p:nvPr/>
        </p:nvSpPr>
        <p:spPr>
          <a:xfrm>
            <a:off x="1399032" y="4085590"/>
            <a:ext cx="71323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970" dirty="0">
                <a:solidFill>
                  <a:srgbClr val="D8E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restore food supply systems and basic financial intermediation, deepen financial inclusion and institutional capacity, and  then more ambitious monetary policy mechanisms. </a:t>
            </a:r>
          </a:p>
          <a:p>
            <a:pPr marL="0" indent="0">
              <a:lnSpc>
                <a:spcPct val="122000"/>
              </a:lnSpc>
              <a:buNone/>
            </a:pPr>
            <a:r>
              <a:rPr lang="en-US" sz="970" dirty="0">
                <a:solidFill>
                  <a:srgbClr val="D8E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Breaking the triad of fragility requires sustained structural rebuilding, not short-term policy adjustments.</a:t>
            </a:r>
            <a:endParaRPr lang="en-US" sz="970" dirty="0"/>
          </a:p>
        </p:txBody>
      </p:sp>
      <p:sp>
        <p:nvSpPr>
          <p:cNvPr id="31" name="Shape 29"/>
          <p:cNvSpPr/>
          <p:nvPr/>
        </p:nvSpPr>
        <p:spPr>
          <a:xfrm>
            <a:off x="438912" y="4614418"/>
            <a:ext cx="8275320" cy="365760"/>
          </a:xfrm>
          <a:prstGeom prst="roundRect">
            <a:avLst>
              <a:gd name="adj" fmla="val 18182"/>
            </a:avLst>
          </a:prstGeom>
          <a:solidFill>
            <a:srgbClr val="0D6E6E">
              <a:alpha val="28000"/>
            </a:srgbClr>
          </a:solidFill>
          <a:ln w="1016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Text 30"/>
          <p:cNvSpPr/>
          <p:nvPr/>
        </p:nvSpPr>
        <p:spPr>
          <a:xfrm>
            <a:off x="725225" y="4529574"/>
            <a:ext cx="809244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Bottom line: in fragile SSA, fix the food system and rebuild transmission capacity first — orthodox monetary policy works when the transmission mechanism works. </a:t>
            </a:r>
            <a:r>
              <a:rPr lang="en-US" sz="1400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Reforms matter a </a:t>
            </a:r>
            <a:r>
              <a:rPr lang="en-US" sz="1400" b="1" i="1">
                <a:latin typeface="Calibri" pitchFamily="34" charset="0"/>
                <a:ea typeface="Calibri" pitchFamily="34" charset="-122"/>
                <a:cs typeface="Calibri" pitchFamily="34" charset="-120"/>
              </a:rPr>
              <a:t>great deal! </a:t>
            </a:r>
            <a:endParaRPr lang="en-US" sz="1000" b="1" dirty="0"/>
          </a:p>
        </p:txBody>
      </p:sp>
      <p:sp>
        <p:nvSpPr>
          <p:cNvPr id="33" name="Shape 5">
            <a:extLst>
              <a:ext uri="{FF2B5EF4-FFF2-40B4-BE49-F238E27FC236}">
                <a16:creationId xmlns:a16="http://schemas.microsoft.com/office/drawing/2014/main" id="{F073B393-B900-429D-0CC6-FBFCD3B24C46}"/>
              </a:ext>
            </a:extLst>
          </p:cNvPr>
          <p:cNvSpPr/>
          <p:nvPr/>
        </p:nvSpPr>
        <p:spPr>
          <a:xfrm>
            <a:off x="446532" y="935482"/>
            <a:ext cx="8275320" cy="823984"/>
          </a:xfrm>
          <a:prstGeom prst="roundRect">
            <a:avLst>
              <a:gd name="adj" fmla="val 5738"/>
            </a:avLst>
          </a:prstGeom>
          <a:solidFill>
            <a:srgbClr val="243554"/>
          </a:solidFill>
          <a:ln w="19050">
            <a:solidFill>
              <a:srgbClr val="0D6E6E"/>
            </a:solidFill>
            <a:prstDash val="solid"/>
          </a:ln>
          <a:effectLst>
            <a:outerShdw blurRad="889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4" name="Shape 6">
            <a:extLst>
              <a:ext uri="{FF2B5EF4-FFF2-40B4-BE49-F238E27FC236}">
                <a16:creationId xmlns:a16="http://schemas.microsoft.com/office/drawing/2014/main" id="{320668DE-9A03-A38F-BAD3-82ED5C1FA63D}"/>
              </a:ext>
            </a:extLst>
          </p:cNvPr>
          <p:cNvSpPr/>
          <p:nvPr/>
        </p:nvSpPr>
        <p:spPr>
          <a:xfrm>
            <a:off x="391668" y="927862"/>
            <a:ext cx="137160" cy="844505"/>
          </a:xfrm>
          <a:prstGeom prst="roundRect">
            <a:avLst>
              <a:gd name="adj" fmla="val 77778"/>
            </a:avLst>
          </a:prstGeom>
          <a:solidFill>
            <a:srgbClr val="FFC000"/>
          </a:solidFill>
          <a:ln w="12700">
            <a:solidFill>
              <a:schemeClr val="accent4"/>
            </a:solidFill>
            <a:prstDash val="solid"/>
          </a:ln>
        </p:spPr>
        <p:txBody>
          <a:bodyPr/>
          <a:lstStyle/>
          <a:p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35" name="Shape 7">
            <a:extLst>
              <a:ext uri="{FF2B5EF4-FFF2-40B4-BE49-F238E27FC236}">
                <a16:creationId xmlns:a16="http://schemas.microsoft.com/office/drawing/2014/main" id="{79F6ABCB-5A20-2C89-8A53-D6CF86940052}"/>
              </a:ext>
            </a:extLst>
          </p:cNvPr>
          <p:cNvSpPr/>
          <p:nvPr/>
        </p:nvSpPr>
        <p:spPr>
          <a:xfrm>
            <a:off x="446532" y="935482"/>
            <a:ext cx="123444" cy="808744"/>
          </a:xfrm>
          <a:prstGeom prst="rect">
            <a:avLst/>
          </a:prstGeom>
          <a:solidFill>
            <a:srgbClr val="FFC000"/>
          </a:solidFill>
          <a:ln w="12700">
            <a:solidFill>
              <a:schemeClr val="accent4"/>
            </a:solidFill>
            <a:prstDash val="solid"/>
          </a:ln>
        </p:spPr>
        <p:txBody>
          <a:bodyPr/>
          <a:lstStyle/>
          <a:p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36" name="Shape 8">
            <a:extLst>
              <a:ext uri="{FF2B5EF4-FFF2-40B4-BE49-F238E27FC236}">
                <a16:creationId xmlns:a16="http://schemas.microsoft.com/office/drawing/2014/main" id="{00AFE926-A1EB-C89B-C3CA-D050CCC19914}"/>
              </a:ext>
            </a:extLst>
          </p:cNvPr>
          <p:cNvSpPr/>
          <p:nvPr/>
        </p:nvSpPr>
        <p:spPr>
          <a:xfrm>
            <a:off x="647700" y="1110742"/>
            <a:ext cx="566928" cy="566928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accent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7" name="Text 9">
            <a:extLst>
              <a:ext uri="{FF2B5EF4-FFF2-40B4-BE49-F238E27FC236}">
                <a16:creationId xmlns:a16="http://schemas.microsoft.com/office/drawing/2014/main" id="{C114E457-9E9F-7F33-6BE2-2E53373CB57C}"/>
              </a:ext>
            </a:extLst>
          </p:cNvPr>
          <p:cNvSpPr/>
          <p:nvPr/>
        </p:nvSpPr>
        <p:spPr>
          <a:xfrm>
            <a:off x="647700" y="111836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dirty="0"/>
          </a:p>
        </p:txBody>
      </p:sp>
      <p:sp>
        <p:nvSpPr>
          <p:cNvPr id="38" name="Text 10">
            <a:extLst>
              <a:ext uri="{FF2B5EF4-FFF2-40B4-BE49-F238E27FC236}">
                <a16:creationId xmlns:a16="http://schemas.microsoft.com/office/drawing/2014/main" id="{26313477-A62E-59D5-CD31-2F0EACA15371}"/>
              </a:ext>
            </a:extLst>
          </p:cNvPr>
          <p:cNvSpPr/>
          <p:nvPr/>
        </p:nvSpPr>
        <p:spPr>
          <a:xfrm>
            <a:off x="1406652" y="932434"/>
            <a:ext cx="7132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Mutually Reinforcing Triad</a:t>
            </a:r>
            <a:endParaRPr lang="en-US" sz="1300" dirty="0"/>
          </a:p>
        </p:txBody>
      </p:sp>
      <p:sp>
        <p:nvSpPr>
          <p:cNvPr id="39" name="Shape 11">
            <a:extLst>
              <a:ext uri="{FF2B5EF4-FFF2-40B4-BE49-F238E27FC236}">
                <a16:creationId xmlns:a16="http://schemas.microsoft.com/office/drawing/2014/main" id="{49778446-32B8-9735-4FC0-E08BCF583E86}"/>
              </a:ext>
            </a:extLst>
          </p:cNvPr>
          <p:cNvSpPr/>
          <p:nvPr/>
        </p:nvSpPr>
        <p:spPr>
          <a:xfrm>
            <a:off x="1406652" y="1267714"/>
            <a:ext cx="7086600" cy="0"/>
          </a:xfrm>
          <a:prstGeom prst="line">
            <a:avLst/>
          </a:prstGeom>
          <a:noFill/>
          <a:ln w="762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Text 12">
            <a:extLst>
              <a:ext uri="{FF2B5EF4-FFF2-40B4-BE49-F238E27FC236}">
                <a16:creationId xmlns:a16="http://schemas.microsoft.com/office/drawing/2014/main" id="{1B06B5FD-5E65-C20C-691D-9EF518DA17D9}"/>
              </a:ext>
            </a:extLst>
          </p:cNvPr>
          <p:cNvSpPr/>
          <p:nvPr/>
        </p:nvSpPr>
        <p:spPr>
          <a:xfrm>
            <a:off x="1406652" y="1164082"/>
            <a:ext cx="71323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970" dirty="0">
                <a:solidFill>
                  <a:srgbClr val="D8E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3 elements of the triad are not just correlated in SSA, they are mutually reinforcing - &gt; Self-sustaining cycles of macro fragility. </a:t>
            </a:r>
            <a:endParaRPr lang="en-US" sz="97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250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MOTIVATION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Interlocking Triad of SSA Fragility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252728"/>
            <a:ext cx="8229600" cy="36576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5" name="Shape 3"/>
          <p:cNvSpPr/>
          <p:nvPr/>
        </p:nvSpPr>
        <p:spPr>
          <a:xfrm>
            <a:off x="914400" y="1554480"/>
            <a:ext cx="2194560" cy="2194560"/>
          </a:xfrm>
          <a:prstGeom prst="ellipse">
            <a:avLst/>
          </a:prstGeom>
          <a:solidFill>
            <a:srgbClr val="0D6E6E">
              <a:alpha val="70000"/>
            </a:srgbClr>
          </a:solidFill>
          <a:ln w="254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6" name="Text 4"/>
          <p:cNvSpPr/>
          <p:nvPr/>
        </p:nvSpPr>
        <p:spPr>
          <a:xfrm>
            <a:off x="914400" y="196596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Price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Volatility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822960" y="388620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A8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Supply-driven, structural,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A8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persistent shocks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918374" y="1554480"/>
            <a:ext cx="2194560" cy="2194560"/>
          </a:xfrm>
          <a:prstGeom prst="ellipse">
            <a:avLst/>
          </a:prstGeom>
          <a:solidFill>
            <a:srgbClr val="C8922A">
              <a:alpha val="70000"/>
            </a:srgbClr>
          </a:solidFill>
          <a:ln w="254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9" name="Text 7"/>
          <p:cNvSpPr/>
          <p:nvPr/>
        </p:nvSpPr>
        <p:spPr>
          <a:xfrm>
            <a:off x="3918374" y="196596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Persistent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Inflation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023360" y="388620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A8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food-CPI share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A8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amplifies pass-through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6400800" y="1554480"/>
            <a:ext cx="2194560" cy="2194560"/>
          </a:xfrm>
          <a:prstGeom prst="ellipse">
            <a:avLst/>
          </a:prstGeom>
          <a:solidFill>
            <a:srgbClr val="C0392B">
              <a:alpha val="70000"/>
            </a:srgbClr>
          </a:solidFill>
          <a:ln w="254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2" name="Text 10"/>
          <p:cNvSpPr/>
          <p:nvPr/>
        </p:nvSpPr>
        <p:spPr>
          <a:xfrm>
            <a:off x="6438900" y="240792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Monetary Policy Transmission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Shutdown</a:t>
            </a:r>
          </a:p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(Unable to anchor inflation expectation)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309360" y="388620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A8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Transmission severely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A8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impaired or perverse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020906" y="2651760"/>
            <a:ext cx="1002453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dash"/>
          </a:ln>
        </p:spPr>
        <p:txBody>
          <a:bodyPr/>
          <a:lstStyle/>
          <a:p>
            <a:endParaRPr lang="en-NG"/>
          </a:p>
        </p:txBody>
      </p:sp>
      <p:sp>
        <p:nvSpPr>
          <p:cNvPr id="15" name="Shape 13"/>
          <p:cNvSpPr/>
          <p:nvPr/>
        </p:nvSpPr>
        <p:spPr>
          <a:xfrm>
            <a:off x="6035040" y="2651760"/>
            <a:ext cx="1554480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dash"/>
          </a:ln>
        </p:spPr>
        <p:txBody>
          <a:bodyPr/>
          <a:lstStyle/>
          <a:p>
            <a:endParaRPr lang="en-NG"/>
          </a:p>
        </p:txBody>
      </p:sp>
      <p:sp>
        <p:nvSpPr>
          <p:cNvPr id="16" name="Text 14"/>
          <p:cNvSpPr/>
          <p:nvPr/>
        </p:nvSpPr>
        <p:spPr>
          <a:xfrm>
            <a:off x="3644054" y="2331720"/>
            <a:ext cx="1463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MUTUALLY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REINFORCING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02920" y="4353219"/>
            <a:ext cx="8138160" cy="594360"/>
          </a:xfrm>
          <a:prstGeom prst="roundRect">
            <a:avLst>
              <a:gd name="adj" fmla="val 9231"/>
            </a:avLst>
          </a:prstGeom>
          <a:solidFill>
            <a:srgbClr val="0D6E6E">
              <a:alpha val="20000"/>
            </a:srgbClr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8" name="Text 16"/>
          <p:cNvSpPr/>
          <p:nvPr/>
        </p:nvSpPr>
        <p:spPr>
          <a:xfrm>
            <a:off x="594360" y="4371509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D0E8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Neither standard inflation-targeting frameworks nor conventional fiscal responses can adequately address this self-sustaining cycle.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250" dirty="0">
                <a:solidFill>
                  <a:srgbClr val="0D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MOTIVATION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4864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SSA Economies Are Structurally Exposed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207008"/>
            <a:ext cx="8229600" cy="36576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5" name="Shape 3"/>
          <p:cNvSpPr/>
          <p:nvPr/>
        </p:nvSpPr>
        <p:spPr>
          <a:xfrm>
            <a:off x="457200" y="1444752"/>
            <a:ext cx="4023360" cy="1024128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6" name="Text 4"/>
          <p:cNvSpPr/>
          <p:nvPr/>
        </p:nvSpPr>
        <p:spPr>
          <a:xfrm>
            <a:off x="566928" y="164592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🌾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152144" y="153619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Rain-fed agriculture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152144" y="1847088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&lt;6% of cultivated area is irrigated — extreme sensitivity to rainfall anomalies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800600" y="1444752"/>
            <a:ext cx="4023360" cy="1024128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0" name="Text 8"/>
          <p:cNvSpPr/>
          <p:nvPr/>
        </p:nvSpPr>
        <p:spPr>
          <a:xfrm>
            <a:off x="4910328" y="164592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📦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495544" y="153619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 domestic markets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5495544" y="1847088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~40% post-harvest losses from inadequate storage &amp; transport (WFP 2023)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57200" y="2615184"/>
            <a:ext cx="4023360" cy="1024128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4" name="Text 12"/>
          <p:cNvSpPr/>
          <p:nvPr/>
        </p:nvSpPr>
        <p:spPr>
          <a:xfrm>
            <a:off x="566928" y="281635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🏠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152144" y="2706624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food-CPI weight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1152144" y="301752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= 40–60% of CPI vs. 10–20% in advanced economies (IMF 2022)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800600" y="2615184"/>
            <a:ext cx="4023360" cy="1024128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8" name="Text 16"/>
          <p:cNvSpPr/>
          <p:nvPr/>
        </p:nvSpPr>
        <p:spPr>
          <a:xfrm>
            <a:off x="4910328" y="281635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💰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5495544" y="2706624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informal sector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5495544" y="301752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35–65% of GDP is informal — outside monetary policy's reach (Medina &amp; Schneider 2018)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57200" y="3785616"/>
            <a:ext cx="4023360" cy="1024128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2" name="Text 20"/>
          <p:cNvSpPr/>
          <p:nvPr/>
        </p:nvSpPr>
        <p:spPr>
          <a:xfrm>
            <a:off x="566928" y="398678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🏦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1152144" y="3877056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Shallow finance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1152144" y="4187952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credit &lt;10% GDP in Fragile &amp; Crisis Affected States; oligopolistic banks with excess reserves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800600" y="3785616"/>
            <a:ext cx="4023360" cy="1024128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6" name="Text 24"/>
          <p:cNvSpPr/>
          <p:nvPr/>
        </p:nvSpPr>
        <p:spPr>
          <a:xfrm>
            <a:off x="4910328" y="398678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⚔️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5495544" y="3877056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Conflict &amp; fragility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5495544" y="4187952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of the 36 SSA economies studied are classified FCS — disrupt supply chains &amp; institutions (</a:t>
            </a:r>
            <a:r>
              <a:rPr lang="en-GB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World Bank, 2022; Fund for Peace Fragile States Index, 2022</a:t>
            </a:r>
            <a:r>
              <a:rPr lang="en-US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250" dirty="0">
                <a:solidFill>
                  <a:srgbClr val="0D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LITERATURE GAP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669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Siloed Research Streams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188720"/>
            <a:ext cx="8229600" cy="36576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5" name="Shape 3"/>
          <p:cNvSpPr/>
          <p:nvPr/>
        </p:nvSpPr>
        <p:spPr>
          <a:xfrm>
            <a:off x="365760" y="1417320"/>
            <a:ext cx="2697480" cy="3291840"/>
          </a:xfrm>
          <a:prstGeom prst="roundRect">
            <a:avLst>
              <a:gd name="adj" fmla="val 2712"/>
            </a:avLst>
          </a:prstGeom>
          <a:solidFill>
            <a:srgbClr val="F4F6F9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6" name="Shape 4"/>
          <p:cNvSpPr/>
          <p:nvPr/>
        </p:nvSpPr>
        <p:spPr>
          <a:xfrm>
            <a:off x="365760" y="1417320"/>
            <a:ext cx="2697480" cy="530352"/>
          </a:xfrm>
          <a:prstGeom prst="roundRect">
            <a:avLst>
              <a:gd name="adj" fmla="val 13793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7" name="Shape 5"/>
          <p:cNvSpPr/>
          <p:nvPr/>
        </p:nvSpPr>
        <p:spPr>
          <a:xfrm>
            <a:off x="365760" y="1737360"/>
            <a:ext cx="2697480" cy="219456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8" name="Text 6"/>
          <p:cNvSpPr/>
          <p:nvPr/>
        </p:nvSpPr>
        <p:spPr>
          <a:xfrm>
            <a:off x="365760" y="1444752"/>
            <a:ext cx="2697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 1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65760" y="1700784"/>
            <a:ext cx="2697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Price Transmission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30352" y="2103120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works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530352" y="235915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Minot (2014)</a:t>
            </a:r>
            <a:endParaRPr lang="en-US" sz="950" dirty="0"/>
          </a:p>
          <a:p>
            <a:pPr marL="0" indent="0">
              <a:buNone/>
            </a:pPr>
            <a:r>
              <a:rPr lang="en-US" sz="95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Baquedano &amp; Liefert (2014)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30352" y="2999232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530352" y="324612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9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Focuses on market integration &amp; price co-movement without linking to monetary policy efficacy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291840" y="1417320"/>
            <a:ext cx="2697480" cy="3291840"/>
          </a:xfrm>
          <a:prstGeom prst="roundRect">
            <a:avLst>
              <a:gd name="adj" fmla="val 2712"/>
            </a:avLst>
          </a:prstGeom>
          <a:solidFill>
            <a:srgbClr val="F4F6F9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5" name="Shape 13"/>
          <p:cNvSpPr/>
          <p:nvPr/>
        </p:nvSpPr>
        <p:spPr>
          <a:xfrm>
            <a:off x="3291840" y="1417320"/>
            <a:ext cx="2697480" cy="530352"/>
          </a:xfrm>
          <a:prstGeom prst="roundRect">
            <a:avLst>
              <a:gd name="adj" fmla="val 13793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6" name="Shape 14"/>
          <p:cNvSpPr/>
          <p:nvPr/>
        </p:nvSpPr>
        <p:spPr>
          <a:xfrm>
            <a:off x="3291840" y="1737360"/>
            <a:ext cx="2697480" cy="219456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7" name="Text 15"/>
          <p:cNvSpPr/>
          <p:nvPr/>
        </p:nvSpPr>
        <p:spPr>
          <a:xfrm>
            <a:off x="3291840" y="1444752"/>
            <a:ext cx="2697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 2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291840" y="1700784"/>
            <a:ext cx="2697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Inflation Determinants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3456432" y="2103120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works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3456432" y="235915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Baldini &amp; Poplawski-Ribeiro (2011)</a:t>
            </a:r>
            <a:endParaRPr lang="en-US" sz="950" dirty="0"/>
          </a:p>
          <a:p>
            <a:pPr marL="0" indent="0">
              <a:buNone/>
            </a:pPr>
            <a:r>
              <a:rPr lang="en-US" sz="95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Kabundi et al. (2022)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3456432" y="2999232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3456432" y="324612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9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Treats monetary transmission as a background assumption rather than an object of inquiry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6217920" y="1417320"/>
            <a:ext cx="2697480" cy="3291840"/>
          </a:xfrm>
          <a:prstGeom prst="roundRect">
            <a:avLst>
              <a:gd name="adj" fmla="val 2712"/>
            </a:avLst>
          </a:prstGeom>
          <a:solidFill>
            <a:srgbClr val="F4F6F9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4" name="Shape 22"/>
          <p:cNvSpPr/>
          <p:nvPr/>
        </p:nvSpPr>
        <p:spPr>
          <a:xfrm>
            <a:off x="6217920" y="1417320"/>
            <a:ext cx="2697480" cy="530352"/>
          </a:xfrm>
          <a:prstGeom prst="roundRect">
            <a:avLst>
              <a:gd name="adj" fmla="val 13793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5" name="Shape 23"/>
          <p:cNvSpPr/>
          <p:nvPr/>
        </p:nvSpPr>
        <p:spPr>
          <a:xfrm>
            <a:off x="6217920" y="1737360"/>
            <a:ext cx="2697480" cy="219456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6" name="Text 24"/>
          <p:cNvSpPr/>
          <p:nvPr/>
        </p:nvSpPr>
        <p:spPr>
          <a:xfrm>
            <a:off x="6217920" y="1444752"/>
            <a:ext cx="2697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 3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217920" y="1700784"/>
            <a:ext cx="2697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Monetary Transmission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6382512" y="2103120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works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6382512" y="235915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Mishra &amp; Montiel (2013)</a:t>
            </a:r>
            <a:endParaRPr lang="en-US" sz="950" dirty="0"/>
          </a:p>
          <a:p>
            <a:pPr marL="0" indent="0">
              <a:buNone/>
            </a:pPr>
            <a:r>
              <a:rPr lang="en-US" sz="95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Davoodi et al. (2013)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6382512" y="2999232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6382512" y="324612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9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 not fully grappled with how food-price dominance in CPI reshapes transmission channels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57200" y="4773168"/>
            <a:ext cx="8229600" cy="256032"/>
          </a:xfrm>
          <a:prstGeom prst="roundRect">
            <a:avLst>
              <a:gd name="adj" fmla="val 17857"/>
            </a:avLst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3" name="Text 31"/>
          <p:cNvSpPr/>
          <p:nvPr/>
        </p:nvSpPr>
        <p:spPr>
          <a:xfrm>
            <a:off x="502920" y="4773168"/>
            <a:ext cx="8138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➜  THIS PAPER: treats the triad as a unified analytical object with focus on fragile &amp; post-crisis SSA economies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250" dirty="0">
                <a:solidFill>
                  <a:srgbClr val="0D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FRAMEWORK &amp; DATA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4864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Classifying 36 SSA Economies into Three Groups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207008"/>
            <a:ext cx="8229600" cy="36576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8229600" cy="804672"/>
          </a:xfrm>
          <a:prstGeom prst="roundRect">
            <a:avLst>
              <a:gd name="adj" fmla="val 7955"/>
            </a:avLst>
          </a:prstGeom>
          <a:solidFill>
            <a:srgbClr val="1B2A4A">
              <a:alpha val="92000"/>
            </a:srgbClr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6" name="Text 4"/>
          <p:cNvSpPr/>
          <p:nvPr/>
        </p:nvSpPr>
        <p:spPr>
          <a:xfrm>
            <a:off x="594360" y="1408176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Triple-Criterion Classification  (meet ≥ 2 of 3)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94360" y="167335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①  World Bank Harmonised FCS List   ②  Fragile States Index  &gt;  90   ③  UCDP armed conflict  ≥ 25 deaths/yr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" y="2350008"/>
            <a:ext cx="2697480" cy="2542032"/>
          </a:xfrm>
          <a:prstGeom prst="roundRect">
            <a:avLst>
              <a:gd name="adj" fmla="val 2878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9" name="Shape 7"/>
          <p:cNvSpPr/>
          <p:nvPr/>
        </p:nvSpPr>
        <p:spPr>
          <a:xfrm>
            <a:off x="457200" y="2350008"/>
            <a:ext cx="269748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0" name="Text 8"/>
          <p:cNvSpPr/>
          <p:nvPr/>
        </p:nvSpPr>
        <p:spPr>
          <a:xfrm>
            <a:off x="594360" y="2423160"/>
            <a:ext cx="2423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15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 A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594360" y="2633472"/>
            <a:ext cx="2423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Fragile &amp; Conflict-Affected</a:t>
            </a:r>
            <a:endParaRPr lang="en-US" sz="12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(FCS)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94360" y="3246120"/>
            <a:ext cx="621792" cy="274320"/>
          </a:xfrm>
          <a:prstGeom prst="roundRect">
            <a:avLst>
              <a:gd name="adj" fmla="val 13333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3" name="Text 11"/>
          <p:cNvSpPr/>
          <p:nvPr/>
        </p:nvSpPr>
        <p:spPr>
          <a:xfrm>
            <a:off x="594360" y="3246120"/>
            <a:ext cx="62179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8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594360" y="3657600"/>
            <a:ext cx="2423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Countries: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94360" y="3877056"/>
            <a:ext cx="2423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Chad | DR Congo | Sudan Burundi | Niger Mali | Mozambique | Madagascar</a:t>
            </a:r>
          </a:p>
        </p:txBody>
      </p:sp>
      <p:sp>
        <p:nvSpPr>
          <p:cNvPr id="17" name="Shape 15"/>
          <p:cNvSpPr/>
          <p:nvPr/>
        </p:nvSpPr>
        <p:spPr>
          <a:xfrm>
            <a:off x="3355848" y="2350008"/>
            <a:ext cx="2697480" cy="2542032"/>
          </a:xfrm>
          <a:prstGeom prst="roundRect">
            <a:avLst>
              <a:gd name="adj" fmla="val 2878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8" name="Shape 16"/>
          <p:cNvSpPr/>
          <p:nvPr/>
        </p:nvSpPr>
        <p:spPr>
          <a:xfrm>
            <a:off x="3355848" y="2350008"/>
            <a:ext cx="2697480" cy="73152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9" name="Text 17"/>
          <p:cNvSpPr/>
          <p:nvPr/>
        </p:nvSpPr>
        <p:spPr>
          <a:xfrm>
            <a:off x="3493008" y="2423160"/>
            <a:ext cx="2423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150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 B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3493008" y="2633472"/>
            <a:ext cx="2423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Post-Crisis Recovery</a:t>
            </a:r>
            <a:endParaRPr lang="en-US" sz="12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Economies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3493008" y="3246120"/>
            <a:ext cx="621792" cy="274320"/>
          </a:xfrm>
          <a:prstGeom prst="roundRect">
            <a:avLst>
              <a:gd name="adj" fmla="val 13333"/>
            </a:avLst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2" name="Text 20"/>
          <p:cNvSpPr/>
          <p:nvPr/>
        </p:nvSpPr>
        <p:spPr>
          <a:xfrm>
            <a:off x="3493008" y="3246120"/>
            <a:ext cx="62179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12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3493008" y="3657600"/>
            <a:ext cx="2423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Countries: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493008" y="3877056"/>
            <a:ext cx="2423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it-IT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Sierra Leone | Liberia | Guinea | Ethiopia | </a:t>
            </a:r>
          </a:p>
          <a:p>
            <a:pPr marL="0" indent="0">
              <a:buNone/>
            </a:pPr>
            <a:r>
              <a:rPr lang="it-IT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Rwanda | Congo, Rep. | Malawi | Burkina Faso | Togo | Gambia | Mauritania | Cabo Verde</a:t>
            </a:r>
          </a:p>
        </p:txBody>
      </p:sp>
      <p:sp>
        <p:nvSpPr>
          <p:cNvPr id="26" name="Shape 24"/>
          <p:cNvSpPr/>
          <p:nvPr/>
        </p:nvSpPr>
        <p:spPr>
          <a:xfrm>
            <a:off x="6254496" y="2350008"/>
            <a:ext cx="2697480" cy="2542032"/>
          </a:xfrm>
          <a:prstGeom prst="roundRect">
            <a:avLst>
              <a:gd name="adj" fmla="val 2878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7" name="Shape 25"/>
          <p:cNvSpPr/>
          <p:nvPr/>
        </p:nvSpPr>
        <p:spPr>
          <a:xfrm>
            <a:off x="6254496" y="2350008"/>
            <a:ext cx="2697480" cy="73152"/>
          </a:xfrm>
          <a:prstGeom prst="rect">
            <a:avLst/>
          </a:prstGeom>
          <a:solidFill>
            <a:srgbClr val="1A7C5A"/>
          </a:solidFill>
          <a:ln w="12700">
            <a:solidFill>
              <a:srgbClr val="1A7C5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8" name="Text 26"/>
          <p:cNvSpPr/>
          <p:nvPr/>
        </p:nvSpPr>
        <p:spPr>
          <a:xfrm>
            <a:off x="6391656" y="2423160"/>
            <a:ext cx="2423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150" dirty="0">
                <a:solidFill>
                  <a:srgbClr val="1A7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 C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6391656" y="2633472"/>
            <a:ext cx="2423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Stable Economies</a:t>
            </a:r>
            <a:endParaRPr lang="en-US" sz="12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(Reference)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6391656" y="3246120"/>
            <a:ext cx="621792" cy="274320"/>
          </a:xfrm>
          <a:prstGeom prst="roundRect">
            <a:avLst>
              <a:gd name="adj" fmla="val 13333"/>
            </a:avLst>
          </a:prstGeom>
          <a:solidFill>
            <a:srgbClr val="1A7C5A"/>
          </a:solidFill>
          <a:ln w="12700">
            <a:solidFill>
              <a:srgbClr val="1A7C5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1" name="Text 29"/>
          <p:cNvSpPr/>
          <p:nvPr/>
        </p:nvSpPr>
        <p:spPr>
          <a:xfrm>
            <a:off x="6391656" y="3246120"/>
            <a:ext cx="62179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16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6391656" y="3657600"/>
            <a:ext cx="24231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Countries: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6391656" y="3877056"/>
            <a:ext cx="2423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Botswana | Cabo Verde | Ghana |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Kenya | Mauritius | Namibia | Nigeria |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Senegal | South Africa | Tanzania | Uganda |</a:t>
            </a:r>
          </a:p>
          <a:p>
            <a:pPr marL="0" indent="0">
              <a:buNone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Zambia | Lesotho | Botswana | Gabon | Côte d'Ivoire</a:t>
            </a:r>
          </a:p>
        </p:txBody>
      </p:sp>
      <p:sp>
        <p:nvSpPr>
          <p:cNvPr id="35" name="Text 33"/>
          <p:cNvSpPr/>
          <p:nvPr/>
        </p:nvSpPr>
        <p:spPr>
          <a:xfrm>
            <a:off x="457200" y="4892040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Post-Crisis: FCS-classified countries off World Bank list for ≥ 3 consecutive years by 2022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250" dirty="0">
                <a:solidFill>
                  <a:srgbClr val="0D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FRAMEWORK &amp; DATA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457200" y="566928"/>
            <a:ext cx="82296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Theoretical &amp; Empirical Model</a:t>
            </a:r>
          </a:p>
          <a:p>
            <a:r>
              <a:rPr lang="en-US" sz="1400" dirty="0"/>
              <a:t>Modified the </a:t>
            </a:r>
            <a:r>
              <a:rPr lang="en-NG" sz="1400" dirty="0"/>
              <a:t>New Keynesian small open economy model of </a:t>
            </a:r>
            <a:r>
              <a:rPr lang="en-NG" sz="1400" dirty="0" err="1"/>
              <a:t>Galí</a:t>
            </a:r>
            <a:r>
              <a:rPr lang="en-NG" sz="1400" dirty="0"/>
              <a:t> and Monacelli (2005)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457200" y="1207008"/>
            <a:ext cx="8229600" cy="36576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6" name="Shape 4"/>
          <p:cNvSpPr/>
          <p:nvPr/>
        </p:nvSpPr>
        <p:spPr>
          <a:xfrm>
            <a:off x="457200" y="1417320"/>
            <a:ext cx="1325880" cy="804672"/>
          </a:xfrm>
          <a:prstGeom prst="roundRect">
            <a:avLst>
              <a:gd name="adj" fmla="val 7955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7" name="Shape 5"/>
          <p:cNvSpPr/>
          <p:nvPr/>
        </p:nvSpPr>
        <p:spPr>
          <a:xfrm>
            <a:off x="1234440" y="1417320"/>
            <a:ext cx="548640" cy="80467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8" name="Text 6"/>
          <p:cNvSpPr/>
          <p:nvPr/>
        </p:nvSpPr>
        <p:spPr>
          <a:xfrm>
            <a:off x="475488" y="1606971"/>
            <a:ext cx="1280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Price Pass-through to Domestic Inflation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855892" y="1537207"/>
            <a:ext cx="6675120" cy="4849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Baquedano and </a:t>
            </a:r>
            <a:r>
              <a:rPr lang="en-US" sz="1000" dirty="0" err="1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Liefert</a:t>
            </a: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(2014)</a:t>
            </a:r>
          </a:p>
          <a:p>
            <a:pPr marL="0" indent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autoregressive distributed lag (ARDL) for long-run pass-through elasticities.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57200" y="2304288"/>
            <a:ext cx="8229600" cy="804672"/>
          </a:xfrm>
          <a:prstGeom prst="roundRect">
            <a:avLst>
              <a:gd name="adj" fmla="val 7955"/>
            </a:avLst>
          </a:prstGeom>
          <a:solidFill>
            <a:srgbClr val="F4F6F9"/>
          </a:solidFill>
          <a:ln w="12700">
            <a:solidFill>
              <a:srgbClr val="E8EEF5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3" name="Shape 11"/>
          <p:cNvSpPr/>
          <p:nvPr/>
        </p:nvSpPr>
        <p:spPr>
          <a:xfrm>
            <a:off x="457200" y="2304288"/>
            <a:ext cx="1325880" cy="804672"/>
          </a:xfrm>
          <a:prstGeom prst="roundRect">
            <a:avLst>
              <a:gd name="adj" fmla="val 7955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4" name="Shape 12"/>
          <p:cNvSpPr/>
          <p:nvPr/>
        </p:nvSpPr>
        <p:spPr>
          <a:xfrm>
            <a:off x="1234440" y="2304288"/>
            <a:ext cx="548640" cy="80467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5" name="Text 13"/>
          <p:cNvSpPr/>
          <p:nvPr/>
        </p:nvSpPr>
        <p:spPr>
          <a:xfrm>
            <a:off x="475488" y="2304288"/>
            <a:ext cx="1280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 inflation equations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475488" y="2624328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Alternate </a:t>
            </a:r>
          </a:p>
          <a:p>
            <a:pPr marL="0" indent="0" algn="ctr">
              <a:buNone/>
            </a:pPr>
            <a:r>
              <a:rPr lang="en-US" sz="85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Headline (Base effect) </a:t>
            </a:r>
          </a:p>
          <a:p>
            <a:pPr marL="0" indent="0" algn="ctr">
              <a:buNone/>
            </a:pPr>
            <a:r>
              <a:rPr lang="en-US" sz="85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Core (2</a:t>
            </a:r>
            <a:r>
              <a:rPr lang="en-US" sz="850" baseline="300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</a:t>
            </a:r>
            <a:r>
              <a:rPr lang="en-US" sz="85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Round Effect)</a:t>
            </a:r>
            <a:endParaRPr lang="en-US" sz="850" dirty="0">
              <a:solidFill>
                <a:schemeClr val="bg1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1828800" y="2404533"/>
            <a:ext cx="6675120" cy="6312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Regressed Headline/Core inflation on food price shocks, the country-specific pass-through estimates from stage one, and their interactions with the transmission efficiency index (GMM).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57200" y="3191256"/>
            <a:ext cx="8229600" cy="804672"/>
          </a:xfrm>
          <a:prstGeom prst="roundRect">
            <a:avLst>
              <a:gd name="adj" fmla="val 7955"/>
            </a:avLst>
          </a:prstGeom>
          <a:solidFill>
            <a:srgbClr val="F4F6F9"/>
          </a:solidFill>
          <a:ln w="12700">
            <a:solidFill>
              <a:srgbClr val="E8EEF5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0" name="Shape 18"/>
          <p:cNvSpPr/>
          <p:nvPr/>
        </p:nvSpPr>
        <p:spPr>
          <a:xfrm>
            <a:off x="457200" y="3191256"/>
            <a:ext cx="1325880" cy="804672"/>
          </a:xfrm>
          <a:prstGeom prst="roundRect">
            <a:avLst>
              <a:gd name="adj" fmla="val 7955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2" name="Text 20"/>
          <p:cNvSpPr/>
          <p:nvPr/>
        </p:nvSpPr>
        <p:spPr>
          <a:xfrm>
            <a:off x="475488" y="3394454"/>
            <a:ext cx="1280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Determinants of Transmission Efficiency  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5" name="Text 23"/>
          <p:cNvSpPr/>
          <p:nvPr/>
        </p:nvSpPr>
        <p:spPr>
          <a:xfrm>
            <a:off x="1828800" y="3447287"/>
            <a:ext cx="6675120" cy="3796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Regressed the Transmission efficiency on financial development, informality, Banking sector holdings of government securities, and their interactions with food price volatility (GMM)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57200" y="4078224"/>
            <a:ext cx="8229600" cy="804672"/>
          </a:xfrm>
          <a:prstGeom prst="roundRect">
            <a:avLst>
              <a:gd name="adj" fmla="val 7955"/>
            </a:avLst>
          </a:prstGeom>
          <a:solidFill>
            <a:srgbClr val="F4F6F9"/>
          </a:solidFill>
          <a:ln w="12700">
            <a:solidFill>
              <a:srgbClr val="E8EEF5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7" name="Shape 25"/>
          <p:cNvSpPr/>
          <p:nvPr/>
        </p:nvSpPr>
        <p:spPr>
          <a:xfrm>
            <a:off x="457200" y="4078224"/>
            <a:ext cx="1325880" cy="804672"/>
          </a:xfrm>
          <a:prstGeom prst="roundRect">
            <a:avLst>
              <a:gd name="adj" fmla="val 7955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8" name="Shape 26"/>
          <p:cNvSpPr/>
          <p:nvPr/>
        </p:nvSpPr>
        <p:spPr>
          <a:xfrm>
            <a:off x="1234440" y="4078224"/>
            <a:ext cx="548640" cy="80467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9" name="Text 27"/>
          <p:cNvSpPr/>
          <p:nvPr/>
        </p:nvSpPr>
        <p:spPr>
          <a:xfrm>
            <a:off x="475488" y="4078224"/>
            <a:ext cx="1280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Sensitivity 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75488" y="4398264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A8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Projection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1801368" y="4370832"/>
            <a:ext cx="6675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1450" indent="-171450">
              <a:buFontTx/>
              <a:buChar char="-"/>
            </a:pPr>
            <a:r>
              <a:rPr lang="en-US" sz="100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 inflationary impact of food price shocks under varying transmission regimes</a:t>
            </a:r>
          </a:p>
          <a:p>
            <a:pPr marL="171450" indent="-171450">
              <a:buFontTx/>
              <a:buChar char="-"/>
            </a:pPr>
            <a:r>
              <a:rPr lang="en-US" sz="100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Transmission efficiency recovery 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57200" y="4919472"/>
            <a:ext cx="8229600" cy="182880"/>
          </a:xfrm>
          <a:prstGeom prst="roundRect">
            <a:avLst>
              <a:gd name="adj" fmla="val 20000"/>
            </a:avLst>
          </a:prstGeom>
          <a:solidFill>
            <a:srgbClr val="0D6E6E">
              <a:alpha val="15000"/>
            </a:srgbClr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4" name="Text 32"/>
          <p:cNvSpPr/>
          <p:nvPr/>
        </p:nvSpPr>
        <p:spPr>
          <a:xfrm>
            <a:off x="548640" y="4919472"/>
            <a:ext cx="80467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Φ → 0 (shutdown): raising the policy rate yields zero or perverse inflation response.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8321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0D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 OF FINDINGS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457200"/>
            <a:ext cx="64008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Results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11480" y="1042416"/>
            <a:ext cx="8321040" cy="36576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5" name="Shape 3"/>
          <p:cNvSpPr/>
          <p:nvPr/>
        </p:nvSpPr>
        <p:spPr>
          <a:xfrm>
            <a:off x="411480" y="1170432"/>
            <a:ext cx="1719072" cy="3730752"/>
          </a:xfrm>
          <a:prstGeom prst="roundRect">
            <a:avLst>
              <a:gd name="adj" fmla="val 3723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6" name="Shape 4"/>
          <p:cNvSpPr/>
          <p:nvPr/>
        </p:nvSpPr>
        <p:spPr>
          <a:xfrm>
            <a:off x="411480" y="1170432"/>
            <a:ext cx="1719072" cy="54864"/>
          </a:xfrm>
          <a:prstGeom prst="roundRect">
            <a:avLst>
              <a:gd name="adj" fmla="val 116667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7" name="Shape 5"/>
          <p:cNvSpPr/>
          <p:nvPr/>
        </p:nvSpPr>
        <p:spPr>
          <a:xfrm>
            <a:off x="411480" y="1197864"/>
            <a:ext cx="1719072" cy="548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8" name="Text 6"/>
          <p:cNvSpPr/>
          <p:nvPr/>
        </p:nvSpPr>
        <p:spPr>
          <a:xfrm>
            <a:off x="411480" y="1298448"/>
            <a:ext cx="171907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0.31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502920" y="1993392"/>
            <a:ext cx="15361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FCS mean Φ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94360" y="2322576"/>
            <a:ext cx="1353312" cy="0"/>
          </a:xfrm>
          <a:prstGeom prst="line">
            <a:avLst/>
          </a:prstGeom>
          <a:noFill/>
          <a:ln w="9525">
            <a:solidFill>
              <a:srgbClr val="E8EEF5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1" name="Text 9"/>
          <p:cNvSpPr/>
          <p:nvPr/>
        </p:nvSpPr>
        <p:spPr>
          <a:xfrm>
            <a:off x="521208" y="2404872"/>
            <a:ext cx="149961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Transmission nearly shut down in FCS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21208" y="3090672"/>
            <a:ext cx="1499616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monetary policy transmission efficiency is 0.31 in fragile states vs. 0.58 in stable economies and 0.46 for post-crisis.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2194560" y="1170432"/>
            <a:ext cx="1719072" cy="3730752"/>
          </a:xfrm>
          <a:prstGeom prst="roundRect">
            <a:avLst>
              <a:gd name="adj" fmla="val 3723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4" name="Shape 12"/>
          <p:cNvSpPr/>
          <p:nvPr/>
        </p:nvSpPr>
        <p:spPr>
          <a:xfrm>
            <a:off x="2194560" y="1170432"/>
            <a:ext cx="1719072" cy="54864"/>
          </a:xfrm>
          <a:prstGeom prst="roundRect">
            <a:avLst>
              <a:gd name="adj" fmla="val 116667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5" name="Shape 13"/>
          <p:cNvSpPr/>
          <p:nvPr/>
        </p:nvSpPr>
        <p:spPr>
          <a:xfrm>
            <a:off x="2194560" y="1197864"/>
            <a:ext cx="1719072" cy="548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6" name="Text 14"/>
          <p:cNvSpPr/>
          <p:nvPr/>
        </p:nvSpPr>
        <p:spPr>
          <a:xfrm>
            <a:off x="2194560" y="1298448"/>
            <a:ext cx="171907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0.58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2286000" y="1993392"/>
            <a:ext cx="15361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FCS pass-through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377440" y="2322576"/>
            <a:ext cx="1353312" cy="0"/>
          </a:xfrm>
          <a:prstGeom prst="line">
            <a:avLst/>
          </a:prstGeom>
          <a:noFill/>
          <a:ln w="9525">
            <a:solidFill>
              <a:srgbClr val="E8EEF5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9" name="Text 17"/>
          <p:cNvSpPr/>
          <p:nvPr/>
        </p:nvSpPr>
        <p:spPr>
          <a:xfrm>
            <a:off x="2304288" y="2404872"/>
            <a:ext cx="149961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price pass-through is highest in FCS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304288" y="3090672"/>
            <a:ext cx="1499616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30000"/>
              </a:lnSpc>
            </a:pPr>
            <a:r>
              <a:rPr lang="en-US" sz="9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FCS show highest food price pass-through to domestic inflation compared to stable (0.32) and post-crisis (0.46) economies.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3977640" y="1170432"/>
            <a:ext cx="1719072" cy="3730752"/>
          </a:xfrm>
          <a:prstGeom prst="roundRect">
            <a:avLst>
              <a:gd name="adj" fmla="val 3723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2" name="Shape 20"/>
          <p:cNvSpPr/>
          <p:nvPr/>
        </p:nvSpPr>
        <p:spPr>
          <a:xfrm>
            <a:off x="3977640" y="1170432"/>
            <a:ext cx="1719072" cy="54864"/>
          </a:xfrm>
          <a:prstGeom prst="roundRect">
            <a:avLst>
              <a:gd name="adj" fmla="val 116667"/>
            </a:avLst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3" name="Shape 21"/>
          <p:cNvSpPr/>
          <p:nvPr/>
        </p:nvSpPr>
        <p:spPr>
          <a:xfrm>
            <a:off x="3977640" y="1197864"/>
            <a:ext cx="1719072" cy="54864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4" name="Text 22"/>
          <p:cNvSpPr/>
          <p:nvPr/>
        </p:nvSpPr>
        <p:spPr>
          <a:xfrm>
            <a:off x="3977640" y="1298448"/>
            <a:ext cx="171907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C892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+0.08</a:t>
            </a:r>
            <a:endParaRPr lang="en-US" sz="3200" dirty="0"/>
          </a:p>
        </p:txBody>
      </p:sp>
      <p:sp>
        <p:nvSpPr>
          <p:cNvPr id="25" name="Text 23"/>
          <p:cNvSpPr/>
          <p:nvPr/>
        </p:nvSpPr>
        <p:spPr>
          <a:xfrm>
            <a:off x="4069080" y="1780610"/>
            <a:ext cx="1536192" cy="588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rate effect on π (FCS h=1yr)</a:t>
            </a:r>
          </a:p>
          <a:p>
            <a:pPr marL="0" indent="0" algn="ctr">
              <a:buNone/>
            </a:pPr>
            <a:endParaRPr lang="en-US" sz="850" dirty="0">
              <a:solidFill>
                <a:srgbClr val="6B7A8D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US" sz="1000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Stable economies = -0.16</a:t>
            </a:r>
          </a:p>
        </p:txBody>
      </p:sp>
      <p:sp>
        <p:nvSpPr>
          <p:cNvPr id="26" name="Shape 24"/>
          <p:cNvSpPr/>
          <p:nvPr/>
        </p:nvSpPr>
        <p:spPr>
          <a:xfrm>
            <a:off x="4160520" y="2322576"/>
            <a:ext cx="1353312" cy="0"/>
          </a:xfrm>
          <a:prstGeom prst="line">
            <a:avLst/>
          </a:prstGeom>
          <a:noFill/>
          <a:ln w="9525">
            <a:solidFill>
              <a:srgbClr val="E8EEF5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7" name="Text 25"/>
          <p:cNvSpPr/>
          <p:nvPr/>
        </p:nvSpPr>
        <p:spPr>
          <a:xfrm>
            <a:off x="4087368" y="2404872"/>
            <a:ext cx="149961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Monetary tightening is perverse in FCS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087368" y="3090672"/>
            <a:ext cx="1499616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Raising the policy rate has zero or positive inflation effects in FCS. In active conflict, tightening may raise inflation through fiscal dominance.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760720" y="1170432"/>
            <a:ext cx="1719072" cy="3730752"/>
          </a:xfrm>
          <a:prstGeom prst="roundRect">
            <a:avLst>
              <a:gd name="adj" fmla="val 3723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30" name="Shape 28"/>
          <p:cNvSpPr/>
          <p:nvPr/>
        </p:nvSpPr>
        <p:spPr>
          <a:xfrm>
            <a:off x="5760720" y="1170432"/>
            <a:ext cx="1719072" cy="54864"/>
          </a:xfrm>
          <a:prstGeom prst="roundRect">
            <a:avLst>
              <a:gd name="adj" fmla="val 116667"/>
            </a:avLst>
          </a:prstGeom>
          <a:solidFill>
            <a:srgbClr val="2196A4"/>
          </a:solidFill>
          <a:ln w="12700">
            <a:solidFill>
              <a:srgbClr val="2196A4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1" name="Shape 29"/>
          <p:cNvSpPr/>
          <p:nvPr/>
        </p:nvSpPr>
        <p:spPr>
          <a:xfrm>
            <a:off x="5760720" y="1197864"/>
            <a:ext cx="1719072" cy="54864"/>
          </a:xfrm>
          <a:prstGeom prst="rect">
            <a:avLst/>
          </a:prstGeom>
          <a:solidFill>
            <a:srgbClr val="2196A4"/>
          </a:solidFill>
          <a:ln w="12700">
            <a:solidFill>
              <a:srgbClr val="2196A4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2" name="Text 30"/>
          <p:cNvSpPr/>
          <p:nvPr/>
        </p:nvSpPr>
        <p:spPr>
          <a:xfrm>
            <a:off x="5760720" y="1298448"/>
            <a:ext cx="171907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196A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0.41</a:t>
            </a:r>
            <a:endParaRPr lang="en-US" sz="3200" dirty="0"/>
          </a:p>
        </p:txBody>
      </p:sp>
      <p:sp>
        <p:nvSpPr>
          <p:cNvPr id="33" name="Text 31"/>
          <p:cNvSpPr/>
          <p:nvPr/>
        </p:nvSpPr>
        <p:spPr>
          <a:xfrm>
            <a:off x="5852160" y="1993392"/>
            <a:ext cx="15361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→ core inflation (FCS)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5943600" y="2322576"/>
            <a:ext cx="1353312" cy="0"/>
          </a:xfrm>
          <a:prstGeom prst="line">
            <a:avLst/>
          </a:prstGeom>
          <a:noFill/>
          <a:ln w="9525">
            <a:solidFill>
              <a:srgbClr val="E8EEF5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5" name="Text 33"/>
          <p:cNvSpPr/>
          <p:nvPr/>
        </p:nvSpPr>
        <p:spPr>
          <a:xfrm>
            <a:off x="5870448" y="2404872"/>
            <a:ext cx="149961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second-round effects in fragile states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5870448" y="3090672"/>
            <a:ext cx="1499616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inflation passes into core inflation at 0.41 in FCS vs. 0.18 in stable economies. Weak credibility means high food prices de-anchoring of inflation expectations.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7543800" y="1170432"/>
            <a:ext cx="1719072" cy="3730752"/>
          </a:xfrm>
          <a:prstGeom prst="roundRect">
            <a:avLst>
              <a:gd name="adj" fmla="val 3723"/>
            </a:avLst>
          </a:prstGeom>
          <a:solidFill>
            <a:srgbClr val="FFFFFF"/>
          </a:solidFill>
          <a:ln w="12700">
            <a:solidFill>
              <a:srgbClr val="E8EEF5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38" name="Shape 36"/>
          <p:cNvSpPr/>
          <p:nvPr/>
        </p:nvSpPr>
        <p:spPr>
          <a:xfrm>
            <a:off x="7543800" y="1170432"/>
            <a:ext cx="1719072" cy="54864"/>
          </a:xfrm>
          <a:prstGeom prst="roundRect">
            <a:avLst>
              <a:gd name="adj" fmla="val 116667"/>
            </a:avLst>
          </a:prstGeom>
          <a:solidFill>
            <a:srgbClr val="1A7C5A"/>
          </a:solidFill>
          <a:ln w="12700">
            <a:solidFill>
              <a:srgbClr val="1A7C5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9" name="Shape 37"/>
          <p:cNvSpPr/>
          <p:nvPr/>
        </p:nvSpPr>
        <p:spPr>
          <a:xfrm>
            <a:off x="7543800" y="1197864"/>
            <a:ext cx="1719072" cy="54864"/>
          </a:xfrm>
          <a:prstGeom prst="rect">
            <a:avLst/>
          </a:prstGeom>
          <a:solidFill>
            <a:srgbClr val="1A7C5A"/>
          </a:solidFill>
          <a:ln w="12700">
            <a:solidFill>
              <a:srgbClr val="1A7C5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40" name="Text 38"/>
          <p:cNvSpPr/>
          <p:nvPr/>
        </p:nvSpPr>
        <p:spPr>
          <a:xfrm>
            <a:off x="7543800" y="1298448"/>
            <a:ext cx="171907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A7C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17 yrs</a:t>
            </a:r>
            <a:endParaRPr lang="en-US" sz="3200" dirty="0"/>
          </a:p>
        </p:txBody>
      </p:sp>
      <p:sp>
        <p:nvSpPr>
          <p:cNvPr id="41" name="Text 39"/>
          <p:cNvSpPr/>
          <p:nvPr/>
        </p:nvSpPr>
        <p:spPr>
          <a:xfrm>
            <a:off x="7635240" y="1993392"/>
            <a:ext cx="15361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reach SSA median Φ (no IMF)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7726680" y="2322576"/>
            <a:ext cx="1353312" cy="0"/>
          </a:xfrm>
          <a:prstGeom prst="line">
            <a:avLst/>
          </a:prstGeom>
          <a:noFill/>
          <a:ln w="9525">
            <a:solidFill>
              <a:srgbClr val="E8EEF5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43" name="Text 41"/>
          <p:cNvSpPr/>
          <p:nvPr/>
        </p:nvSpPr>
        <p:spPr>
          <a:xfrm>
            <a:off x="7653528" y="2404872"/>
            <a:ext cx="149961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Recovery is slow — IMF support halves it</a:t>
            </a:r>
            <a:endParaRPr lang="en-US" sz="1050" dirty="0"/>
          </a:p>
        </p:txBody>
      </p:sp>
      <p:sp>
        <p:nvSpPr>
          <p:cNvPr id="44" name="Text 42"/>
          <p:cNvSpPr/>
          <p:nvPr/>
        </p:nvSpPr>
        <p:spPr>
          <a:xfrm>
            <a:off x="7653528" y="3090672"/>
            <a:ext cx="1499616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Post-conflict Φ recovery takes ~17 years without sustained support, but IMF-supported programmes can accelerate this to ~6 years.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411480" y="4901864"/>
            <a:ext cx="8759952" cy="263480"/>
          </a:xfrm>
          <a:prstGeom prst="roundRect">
            <a:avLst>
              <a:gd name="adj" fmla="val 23529"/>
            </a:avLst>
          </a:prstGeom>
          <a:solidFill>
            <a:srgbClr val="1B2A4A">
              <a:alpha val="92000"/>
            </a:srgbClr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46" name="Text 44"/>
          <p:cNvSpPr/>
          <p:nvPr/>
        </p:nvSpPr>
        <p:spPr>
          <a:xfrm>
            <a:off x="530352" y="4956048"/>
            <a:ext cx="8092440" cy="155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implication: Conventional monetary tightening is contraindicated in FCS and early post-crisis economies — supply-side stabilisation and financial sector reconstruction must come first.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1990F6F-1BA5-4A27-98C2-D98744AA6307}">
  <we:reference id="wa200010001" version="1.0.0.1" store="en-US" storeType="OMEX"/>
  <we:alternateReferences>
    <we:reference id="WA200010001" version="1.0.0.1" store="" storeType="OMEX"/>
  </we:alternateReferences>
  <we:properties/>
  <we:bindings/>
  <we:snapshot xmlns:r="http://schemas.openxmlformats.org/officeDocument/2006/relationships"/>
</we:webextension>
</file>

<file path=docMetadata/LabelInfo.xml><?xml version="1.0" encoding="utf-8"?>
<clbl:labelList xmlns:clbl="http://schemas.microsoft.com/office/2020/mipLabelMetadata">
  <clbl:label id="{9cdc7dd5-9dd6-4fbb-9a68-bcb9021721d0}" enabled="0" method="" siteId="{9cdc7dd5-9dd6-4fbb-9a68-bcb9021721d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3370</TotalTime>
  <Words>1933</Words>
  <Application>Microsoft Office PowerPoint</Application>
  <PresentationFormat>On-screen Show (16:9)</PresentationFormat>
  <Paragraphs>269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Triad of Fragility</dc:title>
  <dc:subject>PptxGenJS Presentation</dc:subject>
  <dc:creator>PptxGenJS</dc:creator>
  <cp:lastModifiedBy>KARIMO, TARI MOSES</cp:lastModifiedBy>
  <cp:revision>53</cp:revision>
  <dcterms:created xsi:type="dcterms:W3CDTF">2026-06-11T03:50:41Z</dcterms:created>
  <dcterms:modified xsi:type="dcterms:W3CDTF">2026-07-29T16:40:32Z</dcterms:modified>
</cp:coreProperties>
</file>