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Lst>
  <p:notesMasterIdLst>
    <p:notesMasterId r:id="rId21"/>
  </p:notesMasterIdLst>
  <p:sldIdLst>
    <p:sldId id="2147481797" r:id="rId5"/>
    <p:sldId id="2147481798" r:id="rId6"/>
    <p:sldId id="2141412603" r:id="rId7"/>
    <p:sldId id="2147481799" r:id="rId8"/>
    <p:sldId id="2147481800" r:id="rId9"/>
    <p:sldId id="2147481791" r:id="rId10"/>
    <p:sldId id="2147481792" r:id="rId11"/>
    <p:sldId id="2147481793" r:id="rId12"/>
    <p:sldId id="2141412655" r:id="rId13"/>
    <p:sldId id="2141412654" r:id="rId14"/>
    <p:sldId id="2147481794" r:id="rId15"/>
    <p:sldId id="2141412656" r:id="rId16"/>
    <p:sldId id="2147481796" r:id="rId17"/>
    <p:sldId id="274" r:id="rId18"/>
    <p:sldId id="2147481785" r:id="rId19"/>
    <p:sldId id="2147481801" r:id="rId20"/>
  </p:sldIdLst>
  <p:sldSz cx="12192000" cy="6858000"/>
  <p:notesSz cx="7315200" cy="96012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4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0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B99C1B-431C-25F3-742D-28ECE9EADCA7}" name="Mark Roberts" initials="MR" userId="S::mroberts1@worldbank.org::49640299-4b04-4faa-8488-65fe95c69980" providerId="AD"/>
  <p188:author id="{8F0FF81B-5E12-36BC-0DBF-6DAECD6AF85E}" name="Catherine Signe Tovey" initials="CT" userId="S::ctovey@worldbank.org::83eba4f4-4bf9-4320-a1ee-f4ac8f86a909" providerId="AD"/>
  <p188:author id="{BA6F462B-B7C0-82C0-C7C4-6E63CC342569}" name="Ming Zhang" initials="MZ" userId="S::mzhang1@worldbank.org::f9c26f5d-957c-4e84-a16b-08d84e8a1c18" providerId="AD"/>
  <p188:author id="{6DB97431-4603-9FD7-F11A-4EE7C30C8AAF}" name="Liam Brown" initials="" userId="S::lbrown8@worldbank.org::5e569294-3683-4cbb-ac37-c7f0f998ecc4" providerId="AD"/>
  <p188:author id="{B2B9F79E-4657-6246-EA5E-20C6A8A4774B}" name="Emma Marie Heneine" initials="EH" userId="S::eheneine@worldbank.org::c56a764f-a376-446c-98de-e3e6cd6e6100" providerId="AD"/>
  <p188:author id="{062018CF-B1DF-C0F0-644C-8CEC584BC97B}" name="Jane Park" initials="JP" userId="S::jpark16@worldbank.org::a4ef144b-5260-451e-83cd-05eb99a491c1" providerId="AD"/>
  <p188:author id="{19E63FDC-7A6C-A8BA-4185-ED982248520A}" name="Emily Margaret Owen" initials="" userId="S::eowen@worldbank.org::01e232f4-ceb7-4f71-9a00-9f4f520428f9" providerId="AD"/>
  <p188:author id="{70845AE6-F427-65B3-D4A2-D7B0BFD4A0AF}" name="Alexandra Le Courtois" initials="AL" userId="S::alecourtois@worldbank.org::8fb17821-38f0-4d2f-b96c-f5496d8be0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56082"/>
    <a:srgbClr val="9C4543"/>
    <a:srgbClr val="42362D"/>
    <a:srgbClr val="B7DFC7"/>
    <a:srgbClr val="CBE9ED"/>
    <a:srgbClr val="2BB1BA"/>
    <a:srgbClr val="3AB872"/>
    <a:srgbClr val="80A4B8"/>
    <a:srgbClr val="FBE3D6"/>
    <a:srgbClr val="E4491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09" autoAdjust="0"/>
  </p:normalViewPr>
  <p:slideViewPr>
    <p:cSldViewPr snapToGrid="0">
      <p:cViewPr varScale="1">
        <p:scale>
          <a:sx n="68" d="100"/>
          <a:sy n="68" d="100"/>
        </p:scale>
        <p:origin x="582"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I. Mejia" userId="259f3452-95ce-4d30-8f07-b05a341d1c82" providerId="ADAL" clId="{E325E511-8E3E-45E1-97B5-7BD640E646B8}"/>
    <pc:docChg chg="addSld delSld modSld delSection modSection">
      <pc:chgData name="Carlos I. Mejia" userId="259f3452-95ce-4d30-8f07-b05a341d1c82" providerId="ADAL" clId="{E325E511-8E3E-45E1-97B5-7BD640E646B8}" dt="2026-07-29T05:26:09.731" v="323" actId="1035"/>
      <pc:docMkLst>
        <pc:docMk/>
      </pc:docMkLst>
      <pc:sldChg chg="modNotesTx">
        <pc:chgData name="Carlos I. Mejia" userId="259f3452-95ce-4d30-8f07-b05a341d1c82" providerId="ADAL" clId="{E325E511-8E3E-45E1-97B5-7BD640E646B8}" dt="2026-07-23T14:02:36.319" v="217" actId="20577"/>
        <pc:sldMkLst>
          <pc:docMk/>
          <pc:sldMk cId="3677054833" sldId="274"/>
        </pc:sldMkLst>
      </pc:sldChg>
      <pc:sldChg chg="modNotesTx">
        <pc:chgData name="Carlos I. Mejia" userId="259f3452-95ce-4d30-8f07-b05a341d1c82" providerId="ADAL" clId="{E325E511-8E3E-45E1-97B5-7BD640E646B8}" dt="2026-07-23T13:57:28.796" v="170" actId="20577"/>
        <pc:sldMkLst>
          <pc:docMk/>
          <pc:sldMk cId="2166764426" sldId="2141412603"/>
        </pc:sldMkLst>
      </pc:sldChg>
      <pc:sldChg chg="modNotesTx">
        <pc:chgData name="Carlos I. Mejia" userId="259f3452-95ce-4d30-8f07-b05a341d1c82" providerId="ADAL" clId="{E325E511-8E3E-45E1-97B5-7BD640E646B8}" dt="2026-07-23T14:01:36.536" v="209" actId="20577"/>
        <pc:sldMkLst>
          <pc:docMk/>
          <pc:sldMk cId="2660351267" sldId="2141412654"/>
        </pc:sldMkLst>
      </pc:sldChg>
      <pc:sldChg chg="modNotesTx">
        <pc:chgData name="Carlos I. Mejia" userId="259f3452-95ce-4d30-8f07-b05a341d1c82" providerId="ADAL" clId="{E325E511-8E3E-45E1-97B5-7BD640E646B8}" dt="2026-07-23T14:01:23.887" v="207" actId="20577"/>
        <pc:sldMkLst>
          <pc:docMk/>
          <pc:sldMk cId="914314480" sldId="2141412655"/>
        </pc:sldMkLst>
      </pc:sldChg>
      <pc:sldChg chg="modNotesTx">
        <pc:chgData name="Carlos I. Mejia" userId="259f3452-95ce-4d30-8f07-b05a341d1c82" providerId="ADAL" clId="{E325E511-8E3E-45E1-97B5-7BD640E646B8}" dt="2026-07-23T14:02:02.640" v="213" actId="20577"/>
        <pc:sldMkLst>
          <pc:docMk/>
          <pc:sldMk cId="1667066552" sldId="2141412656"/>
        </pc:sldMkLst>
      </pc:sldChg>
      <pc:sldChg chg="modNotesTx">
        <pc:chgData name="Carlos I. Mejia" userId="259f3452-95ce-4d30-8f07-b05a341d1c82" providerId="ADAL" clId="{E325E511-8E3E-45E1-97B5-7BD640E646B8}" dt="2026-07-23T14:03:19.320" v="255" actId="20577"/>
        <pc:sldMkLst>
          <pc:docMk/>
          <pc:sldMk cId="3235078420" sldId="2147481785"/>
        </pc:sldMkLst>
      </pc:sldChg>
      <pc:sldChg chg="modNotesTx">
        <pc:chgData name="Carlos I. Mejia" userId="259f3452-95ce-4d30-8f07-b05a341d1c82" providerId="ADAL" clId="{E325E511-8E3E-45E1-97B5-7BD640E646B8}" dt="2026-07-23T14:00:03.831" v="200" actId="20577"/>
        <pc:sldMkLst>
          <pc:docMk/>
          <pc:sldMk cId="308626728" sldId="2147481791"/>
        </pc:sldMkLst>
      </pc:sldChg>
      <pc:sldChg chg="modNotesTx">
        <pc:chgData name="Carlos I. Mejia" userId="259f3452-95ce-4d30-8f07-b05a341d1c82" providerId="ADAL" clId="{E325E511-8E3E-45E1-97B5-7BD640E646B8}" dt="2026-07-23T14:00:38.448" v="202" actId="20577"/>
        <pc:sldMkLst>
          <pc:docMk/>
          <pc:sldMk cId="4021852311" sldId="2147481792"/>
        </pc:sldMkLst>
      </pc:sldChg>
      <pc:sldChg chg="modNotesTx">
        <pc:chgData name="Carlos I. Mejia" userId="259f3452-95ce-4d30-8f07-b05a341d1c82" providerId="ADAL" clId="{E325E511-8E3E-45E1-97B5-7BD640E646B8}" dt="2026-07-23T14:01:07.127" v="204" actId="20577"/>
        <pc:sldMkLst>
          <pc:docMk/>
          <pc:sldMk cId="2867812272" sldId="2147481793"/>
        </pc:sldMkLst>
      </pc:sldChg>
      <pc:sldChg chg="modNotesTx">
        <pc:chgData name="Carlos I. Mejia" userId="259f3452-95ce-4d30-8f07-b05a341d1c82" providerId="ADAL" clId="{E325E511-8E3E-45E1-97B5-7BD640E646B8}" dt="2026-07-23T14:01:46.695" v="211" actId="20577"/>
        <pc:sldMkLst>
          <pc:docMk/>
          <pc:sldMk cId="1988841187" sldId="2147481794"/>
        </pc:sldMkLst>
      </pc:sldChg>
      <pc:sldChg chg="modNotesTx">
        <pc:chgData name="Carlos I. Mejia" userId="259f3452-95ce-4d30-8f07-b05a341d1c82" providerId="ADAL" clId="{E325E511-8E3E-45E1-97B5-7BD640E646B8}" dt="2026-07-23T14:02:18.911" v="215" actId="20577"/>
        <pc:sldMkLst>
          <pc:docMk/>
          <pc:sldMk cId="2473486831" sldId="2147481796"/>
        </pc:sldMkLst>
      </pc:sldChg>
      <pc:sldChg chg="add modNotesTx">
        <pc:chgData name="Carlos I. Mejia" userId="259f3452-95ce-4d30-8f07-b05a341d1c82" providerId="ADAL" clId="{E325E511-8E3E-45E1-97B5-7BD640E646B8}" dt="2026-07-23T13:54:21.601" v="28" actId="20577"/>
        <pc:sldMkLst>
          <pc:docMk/>
          <pc:sldMk cId="3047956080" sldId="2147481797"/>
        </pc:sldMkLst>
      </pc:sldChg>
      <pc:sldChg chg="modSp add mod modNotesTx">
        <pc:chgData name="Carlos I. Mejia" userId="259f3452-95ce-4d30-8f07-b05a341d1c82" providerId="ADAL" clId="{E325E511-8E3E-45E1-97B5-7BD640E646B8}" dt="2026-07-23T13:56:04.851" v="35" actId="20577"/>
        <pc:sldMkLst>
          <pc:docMk/>
          <pc:sldMk cId="225295339" sldId="2147481798"/>
        </pc:sldMkLst>
        <pc:spChg chg="mod">
          <ac:chgData name="Carlos I. Mejia" userId="259f3452-95ce-4d30-8f07-b05a341d1c82" providerId="ADAL" clId="{E325E511-8E3E-45E1-97B5-7BD640E646B8}" dt="2026-07-23T13:55:52.634" v="33" actId="1076"/>
          <ac:spMkLst>
            <pc:docMk/>
            <pc:sldMk cId="225295339" sldId="2147481798"/>
            <ac:spMk id="8" creationId="{732F7AC7-CD92-B562-83DC-E8E73D167A71}"/>
          </ac:spMkLst>
        </pc:spChg>
      </pc:sldChg>
      <pc:sldChg chg="add modNotesTx">
        <pc:chgData name="Carlos I. Mejia" userId="259f3452-95ce-4d30-8f07-b05a341d1c82" providerId="ADAL" clId="{E325E511-8E3E-45E1-97B5-7BD640E646B8}" dt="2026-07-23T13:58:01.599" v="173" actId="20577"/>
        <pc:sldMkLst>
          <pc:docMk/>
          <pc:sldMk cId="1868366048" sldId="2147481799"/>
        </pc:sldMkLst>
      </pc:sldChg>
      <pc:sldChg chg="modSp add mod modNotesTx">
        <pc:chgData name="Carlos I. Mejia" userId="259f3452-95ce-4d30-8f07-b05a341d1c82" providerId="ADAL" clId="{E325E511-8E3E-45E1-97B5-7BD640E646B8}" dt="2026-07-23T13:59:35.304" v="198" actId="20577"/>
        <pc:sldMkLst>
          <pc:docMk/>
          <pc:sldMk cId="90430216" sldId="2147481800"/>
        </pc:sldMkLst>
        <pc:spChg chg="mod">
          <ac:chgData name="Carlos I. Mejia" userId="259f3452-95ce-4d30-8f07-b05a341d1c82" providerId="ADAL" clId="{E325E511-8E3E-45E1-97B5-7BD640E646B8}" dt="2026-07-23T13:48:23.232" v="23" actId="404"/>
          <ac:spMkLst>
            <pc:docMk/>
            <pc:sldMk cId="90430216" sldId="2147481800"/>
            <ac:spMk id="6" creationId="{54748D55-0E56-6282-F551-9F1F84E7BE2D}"/>
          </ac:spMkLst>
        </pc:spChg>
      </pc:sldChg>
      <pc:sldChg chg="modSp add mod modNotesTx">
        <pc:chgData name="Carlos I. Mejia" userId="259f3452-95ce-4d30-8f07-b05a341d1c82" providerId="ADAL" clId="{E325E511-8E3E-45E1-97B5-7BD640E646B8}" dt="2026-07-29T05:26:09.731" v="323" actId="1035"/>
        <pc:sldMkLst>
          <pc:docMk/>
          <pc:sldMk cId="2854509961" sldId="2147481801"/>
        </pc:sldMkLst>
        <pc:picChg chg="mod">
          <ac:chgData name="Carlos I. Mejia" userId="259f3452-95ce-4d30-8f07-b05a341d1c82" providerId="ADAL" clId="{E325E511-8E3E-45E1-97B5-7BD640E646B8}" dt="2026-07-29T05:26:09.731" v="323" actId="1035"/>
          <ac:picMkLst>
            <pc:docMk/>
            <pc:sldMk cId="2854509961" sldId="2147481801"/>
            <ac:picMk id="19" creationId="{AAE8017A-D9A2-E436-366A-7A4F8A5AEAE7}"/>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worldbankgroup-my.sharepoint.com/personal/cdeuskar_worldbank_org1/Documents/Urban%20Land%20Development/Africa%20Urbanization%20Study%20-%20Chapter%204/JRC%20data/18_09_25_Delivery/MTUC_SMOD_V1s7_O7noBU_PopTrend_Summary_SHAREWB.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'Regional comparison'!$G$31</c:f>
              <c:strCache>
                <c:ptCount val="1"/>
                <c:pt idx="0">
                  <c:v>Population growth rate (Cities, 2025-50)</c:v>
                </c:pt>
              </c:strCache>
            </c:strRef>
          </c:tx>
          <c:spPr>
            <a:solidFill>
              <a:srgbClr val="15608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'Regional comparison'!$F$32:$F$38</c:f>
              <c:strCache>
                <c:ptCount val="7"/>
                <c:pt idx="0">
                  <c:v>East Asia &amp; Pacific</c:v>
                </c:pt>
                <c:pt idx="1">
                  <c:v>Europe &amp; Central Asia</c:v>
                </c:pt>
                <c:pt idx="2">
                  <c:v>Latin America &amp; Caribbean</c:v>
                </c:pt>
                <c:pt idx="3">
                  <c:v>Middle East, North Africa, Afghanistan &amp; Pakistan</c:v>
                </c:pt>
                <c:pt idx="4">
                  <c:v>North America</c:v>
                </c:pt>
                <c:pt idx="5">
                  <c:v>South Asia</c:v>
                </c:pt>
                <c:pt idx="6">
                  <c:v>Sub-Saharan Africa</c:v>
                </c:pt>
              </c:strCache>
            </c:strRef>
          </c:cat>
          <c:val>
            <c:numRef>
              <c:f>'Regional comparison'!$G$32:$G$38</c:f>
              <c:numCache>
                <c:formatCode>0%</c:formatCode>
                <c:ptCount val="7"/>
                <c:pt idx="0">
                  <c:v>1.7882064288552865E-2</c:v>
                </c:pt>
                <c:pt idx="1">
                  <c:v>5.6681368164006103E-2</c:v>
                </c:pt>
                <c:pt idx="2">
                  <c:v>0.10283163225047542</c:v>
                </c:pt>
                <c:pt idx="3">
                  <c:v>0.54896879494078898</c:v>
                </c:pt>
                <c:pt idx="4">
                  <c:v>0.20201052705393022</c:v>
                </c:pt>
                <c:pt idx="5">
                  <c:v>0.29360614187644751</c:v>
                </c:pt>
                <c:pt idx="6">
                  <c:v>0.84813992391641813</c:v>
                </c:pt>
              </c:numCache>
            </c:numRef>
          </c:val>
          <c:extLst>
            <c:ext xmlns:c16="http://schemas.microsoft.com/office/drawing/2014/chart" uri="{C3380CC4-5D6E-409C-BE32-E72D297353CC}">
              <c16:uniqueId val="{00000000-2BED-44A6-B45C-ECF9E454B3C3}"/>
            </c:ext>
          </c:extLst>
        </c:ser>
        <c:ser>
          <c:idx val="1"/>
          <c:order val="1"/>
          <c:tx>
            <c:strRef>
              <c:f>'Regional comparison'!$H$31</c:f>
              <c:strCache>
                <c:ptCount val="1"/>
                <c:pt idx="0">
                  <c:v> Area growth rate (Cities, 2025-50) </c:v>
                </c:pt>
              </c:strCache>
            </c:strRef>
          </c:tx>
          <c:spPr>
            <a:solidFill>
              <a:srgbClr val="9C454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'Regional comparison'!$F$32:$F$38</c:f>
              <c:strCache>
                <c:ptCount val="7"/>
                <c:pt idx="0">
                  <c:v>East Asia &amp; Pacific</c:v>
                </c:pt>
                <c:pt idx="1">
                  <c:v>Europe &amp; Central Asia</c:v>
                </c:pt>
                <c:pt idx="2">
                  <c:v>Latin America &amp; Caribbean</c:v>
                </c:pt>
                <c:pt idx="3">
                  <c:v>Middle East, North Africa, Afghanistan &amp; Pakistan</c:v>
                </c:pt>
                <c:pt idx="4">
                  <c:v>North America</c:v>
                </c:pt>
                <c:pt idx="5">
                  <c:v>South Asia</c:v>
                </c:pt>
                <c:pt idx="6">
                  <c:v>Sub-Saharan Africa</c:v>
                </c:pt>
              </c:strCache>
            </c:strRef>
          </c:cat>
          <c:val>
            <c:numRef>
              <c:f>'Regional comparison'!$H$32:$H$38</c:f>
              <c:numCache>
                <c:formatCode>0%</c:formatCode>
                <c:ptCount val="7"/>
                <c:pt idx="0">
                  <c:v>4.8496254592045596E-2</c:v>
                </c:pt>
                <c:pt idx="1">
                  <c:v>8.5604409996309125E-2</c:v>
                </c:pt>
                <c:pt idx="2">
                  <c:v>0.13096508363839324</c:v>
                </c:pt>
                <c:pt idx="3">
                  <c:v>0.75416153165194144</c:v>
                </c:pt>
                <c:pt idx="4">
                  <c:v>0.21446355161831973</c:v>
                </c:pt>
                <c:pt idx="5">
                  <c:v>0.47549325025960543</c:v>
                </c:pt>
                <c:pt idx="6">
                  <c:v>0.90008750635126744</c:v>
                </c:pt>
              </c:numCache>
            </c:numRef>
          </c:val>
          <c:extLst>
            <c:ext xmlns:c16="http://schemas.microsoft.com/office/drawing/2014/chart" uri="{C3380CC4-5D6E-409C-BE32-E72D297353CC}">
              <c16:uniqueId val="{00000001-2BED-44A6-B45C-ECF9E454B3C3}"/>
            </c:ext>
          </c:extLst>
        </c:ser>
        <c:dLbls>
          <c:dLblPos val="outEnd"/>
          <c:showLegendKey val="0"/>
          <c:showVal val="1"/>
          <c:showCatName val="0"/>
          <c:showSerName val="0"/>
          <c:showPercent val="0"/>
          <c:showBubbleSize val="0"/>
        </c:dLbls>
        <c:gapWidth val="219"/>
        <c:overlap val="-27"/>
        <c:axId val="1077332479"/>
        <c:axId val="1077333439"/>
      </c:barChart>
      <c:catAx>
        <c:axId val="107733247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077333439"/>
        <c:crosses val="autoZero"/>
        <c:auto val="1"/>
        <c:lblAlgn val="ctr"/>
        <c:lblOffset val="100"/>
        <c:noMultiLvlLbl val="0"/>
      </c:catAx>
      <c:valAx>
        <c:axId val="1077333439"/>
        <c:scaling>
          <c:orientation val="minMax"/>
        </c:scaling>
        <c:delete val="0"/>
        <c:axPos val="l"/>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crossAx val="1077332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a:latin typeface="Aptos" panose="020B00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a:p>
        </p:txBody>
      </p:sp>
      <p:sp>
        <p:nvSpPr>
          <p:cNvPr id="169" name="Shape 169"/>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mn-lt"/>
        <a:ea typeface="+mn-ea"/>
        <a:cs typeface="+mn-cs"/>
        <a:sym typeface="Helvetica Neue"/>
      </a:defRPr>
    </a:lvl1pPr>
    <a:lvl2pPr indent="114300" defTabSz="228600" latinLnBrk="0">
      <a:lnSpc>
        <a:spcPct val="117999"/>
      </a:lnSpc>
      <a:defRPr sz="1100">
        <a:latin typeface="+mn-lt"/>
        <a:ea typeface="+mn-ea"/>
        <a:cs typeface="+mn-cs"/>
        <a:sym typeface="Helvetica Neue"/>
      </a:defRPr>
    </a:lvl2pPr>
    <a:lvl3pPr indent="228600" defTabSz="228600" latinLnBrk="0">
      <a:lnSpc>
        <a:spcPct val="117999"/>
      </a:lnSpc>
      <a:defRPr sz="1100">
        <a:latin typeface="+mn-lt"/>
        <a:ea typeface="+mn-ea"/>
        <a:cs typeface="+mn-cs"/>
        <a:sym typeface="Helvetica Neue"/>
      </a:defRPr>
    </a:lvl3pPr>
    <a:lvl4pPr indent="342900" defTabSz="228600" latinLnBrk="0">
      <a:lnSpc>
        <a:spcPct val="117999"/>
      </a:lnSpc>
      <a:defRPr sz="1100">
        <a:latin typeface="+mn-lt"/>
        <a:ea typeface="+mn-ea"/>
        <a:cs typeface="+mn-cs"/>
        <a:sym typeface="Helvetica Neue"/>
      </a:defRPr>
    </a:lvl4pPr>
    <a:lvl5pPr indent="457200" defTabSz="228600" latinLnBrk="0">
      <a:lnSpc>
        <a:spcPct val="117999"/>
      </a:lnSpc>
      <a:defRPr sz="1100">
        <a:latin typeface="+mn-lt"/>
        <a:ea typeface="+mn-ea"/>
        <a:cs typeface="+mn-cs"/>
        <a:sym typeface="Helvetica Neue"/>
      </a:defRPr>
    </a:lvl5pPr>
    <a:lvl6pPr indent="571500" defTabSz="228600" latinLnBrk="0">
      <a:lnSpc>
        <a:spcPct val="117999"/>
      </a:lnSpc>
      <a:defRPr sz="1100">
        <a:latin typeface="+mn-lt"/>
        <a:ea typeface="+mn-ea"/>
        <a:cs typeface="+mn-cs"/>
        <a:sym typeface="Helvetica Neue"/>
      </a:defRPr>
    </a:lvl6pPr>
    <a:lvl7pPr indent="685800" defTabSz="228600" latinLnBrk="0">
      <a:lnSpc>
        <a:spcPct val="117999"/>
      </a:lnSpc>
      <a:defRPr sz="1100">
        <a:latin typeface="+mn-lt"/>
        <a:ea typeface="+mn-ea"/>
        <a:cs typeface="+mn-cs"/>
        <a:sym typeface="Helvetica Neue"/>
      </a:defRPr>
    </a:lvl7pPr>
    <a:lvl8pPr indent="800100" defTabSz="228600" latinLnBrk="0">
      <a:lnSpc>
        <a:spcPct val="117999"/>
      </a:lnSpc>
      <a:defRPr sz="1100">
        <a:latin typeface="+mn-lt"/>
        <a:ea typeface="+mn-ea"/>
        <a:cs typeface="+mn-cs"/>
        <a:sym typeface="Helvetica Neue"/>
      </a:defRPr>
    </a:lvl8pPr>
    <a:lvl9pPr indent="914400" defTabSz="228600"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ntent slide 1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F8E00-8140-CB89-3D0D-76AB6BFF80DA}"/>
              </a:ext>
            </a:extLst>
          </p:cNvPr>
          <p:cNvPicPr>
            <a:picLocks noChangeAspect="1"/>
          </p:cNvPicPr>
          <p:nvPr userDrawn="1"/>
        </p:nvPicPr>
        <p:blipFill rotWithShape="1">
          <a:blip r:embed="rId2">
            <a:alphaModFix amt="10000"/>
          </a:blip>
          <a:srcRect r="40599" b="45904"/>
          <a:stretch/>
        </p:blipFill>
        <p:spPr>
          <a:xfrm>
            <a:off x="6739468" y="1866499"/>
            <a:ext cx="5452531" cy="5013053"/>
          </a:xfrm>
          <a:prstGeom prst="rect">
            <a:avLst/>
          </a:prstGeom>
        </p:spPr>
      </p:pic>
      <p:pic>
        <p:nvPicPr>
          <p:cNvPr id="4" name="Picture 3">
            <a:extLst>
              <a:ext uri="{FF2B5EF4-FFF2-40B4-BE49-F238E27FC236}">
                <a16:creationId xmlns:a16="http://schemas.microsoft.com/office/drawing/2014/main" id="{249A1C8B-25C6-BCE8-329C-176E44E44B8B}"/>
              </a:ext>
            </a:extLst>
          </p:cNvPr>
          <p:cNvPicPr>
            <a:picLocks noChangeAspect="1"/>
          </p:cNvPicPr>
          <p:nvPr userDrawn="1"/>
        </p:nvPicPr>
        <p:blipFill rotWithShape="1">
          <a:blip r:embed="rId2">
            <a:alphaModFix amt="10000"/>
          </a:blip>
          <a:srcRect l="36835" t="74203" r="-1440" b="-6624"/>
          <a:stretch/>
        </p:blipFill>
        <p:spPr>
          <a:xfrm>
            <a:off x="-11292" y="1"/>
            <a:ext cx="5930218" cy="3004457"/>
          </a:xfrm>
          <a:prstGeom prst="rect">
            <a:avLst/>
          </a:prstGeom>
        </p:spPr>
      </p:pic>
      <p:cxnSp>
        <p:nvCxnSpPr>
          <p:cNvPr id="11" name="White line">
            <a:extLst>
              <a:ext uri="{FF2B5EF4-FFF2-40B4-BE49-F238E27FC236}">
                <a16:creationId xmlns:a16="http://schemas.microsoft.com/office/drawing/2014/main" id="{6366EC26-88AE-B988-CFAC-CF080DBA3810}"/>
              </a:ext>
            </a:extLst>
          </p:cNvPr>
          <p:cNvCxnSpPr/>
          <p:nvPr userDrawn="1"/>
        </p:nvCxnSpPr>
        <p:spPr bwMode="auto">
          <a:xfrm>
            <a:off x="377366" y="1127052"/>
            <a:ext cx="11446039" cy="0"/>
          </a:xfrm>
          <a:prstGeom prst="line">
            <a:avLst/>
          </a:prstGeom>
          <a:noFill/>
          <a:ln w="12700" cap="rnd" cmpd="sng" algn="ctr">
            <a:solidFill>
              <a:srgbClr val="094269"/>
            </a:solidFill>
            <a:prstDash val="solid"/>
            <a:round/>
            <a:headEnd type="none" w="med" len="med"/>
            <a:tailEnd type="none" w="med" len="med"/>
          </a:ln>
          <a:effectLst/>
        </p:spPr>
      </p:cxnSp>
      <p:sp>
        <p:nvSpPr>
          <p:cNvPr id="12" name="Title">
            <a:extLst>
              <a:ext uri="{FF2B5EF4-FFF2-40B4-BE49-F238E27FC236}">
                <a16:creationId xmlns:a16="http://schemas.microsoft.com/office/drawing/2014/main" id="{F771E164-E195-61C1-09A1-68576CBEA8D7}"/>
              </a:ext>
            </a:extLst>
          </p:cNvPr>
          <p:cNvSpPr>
            <a:spLocks noGrp="1"/>
          </p:cNvSpPr>
          <p:nvPr>
            <p:ph type="title" hasCustomPrompt="1"/>
          </p:nvPr>
        </p:nvSpPr>
        <p:spPr>
          <a:xfrm>
            <a:off x="362618" y="221199"/>
            <a:ext cx="4693913" cy="432583"/>
          </a:xfrm>
          <a:prstGeom prst="rect">
            <a:avLst/>
          </a:prstGeom>
        </p:spPr>
        <p:txBody>
          <a:bodyPr anchor="b">
            <a:noAutofit/>
          </a:bodyPr>
          <a:lstStyle>
            <a:lvl1pPr algn="l">
              <a:lnSpc>
                <a:spcPct val="80000"/>
              </a:lnSpc>
              <a:spcBef>
                <a:spcPts val="0"/>
              </a:spcBef>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13" name="Subhead">
            <a:extLst>
              <a:ext uri="{FF2B5EF4-FFF2-40B4-BE49-F238E27FC236}">
                <a16:creationId xmlns:a16="http://schemas.microsoft.com/office/drawing/2014/main" id="{7633C42D-6DCF-B3BF-4B78-9196FE10AE00}"/>
              </a:ext>
            </a:extLst>
          </p:cNvPr>
          <p:cNvSpPr>
            <a:spLocks noGrp="1"/>
          </p:cNvSpPr>
          <p:nvPr>
            <p:ph type="body" sz="quarter" idx="13" hasCustomPrompt="1"/>
          </p:nvPr>
        </p:nvSpPr>
        <p:spPr>
          <a:xfrm>
            <a:off x="375870" y="564228"/>
            <a:ext cx="3433509" cy="420565"/>
          </a:xfrm>
          <a:prstGeom prst="rect">
            <a:avLst/>
          </a:prstGeom>
        </p:spPr>
        <p:txBody>
          <a:bodyPr>
            <a:noAutofit/>
          </a:bodyPr>
          <a:lstStyle>
            <a:lvl1pPr marL="0" indent="0" algn="l">
              <a:lnSpc>
                <a:spcPct val="100000"/>
              </a:lnSpc>
              <a:spcBef>
                <a:spcPts val="0"/>
              </a:spcBef>
              <a:defRPr sz="2000" b="0" i="1"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375869" y="2839925"/>
            <a:ext cx="11325802" cy="2087598"/>
          </a:xfrm>
          <a:prstGeom prst="rect">
            <a:avLst/>
          </a:prstGeom>
        </p:spPr>
        <p:txBody>
          <a:bodyPr>
            <a:noAutofit/>
          </a:bodyPr>
          <a:lstStyle>
            <a:lvl1pPr marL="0" indent="0" algn="l">
              <a:lnSpc>
                <a:spcPct val="100000"/>
              </a:lnSpc>
              <a:spcBef>
                <a:spcPts val="0"/>
              </a:spcBef>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a:t>
            </a:r>
          </a:p>
          <a:p>
            <a:pPr lvl="0"/>
            <a:endParaRPr lang="en-US"/>
          </a:p>
          <a:p>
            <a:pPr marL="0" marR="0" lvl="0" indent="0" algn="l" defTabSz="914400" rtl="0" eaLnBrk="0" fontAlgn="base" latinLnBrk="0" hangingPunct="0">
              <a:lnSpc>
                <a:spcPct val="100000"/>
              </a:lnSpc>
              <a:spcBef>
                <a:spcPts val="0"/>
              </a:spcBef>
              <a:spcAft>
                <a:spcPts val="600"/>
              </a:spcAft>
              <a:buClr>
                <a:srgbClr val="404040"/>
              </a:buClr>
              <a:buSzTx/>
              <a:buFontTx/>
              <a:buNone/>
              <a:tabLst/>
              <a:defRPr/>
            </a:pPr>
            <a:r>
              <a:rPr lang="en-US"/>
              <a:t>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endParaRPr lang="en-US"/>
          </a:p>
          <a:p>
            <a:pPr lvl="0"/>
            <a:endParaRPr lang="en-US"/>
          </a:p>
        </p:txBody>
      </p:sp>
    </p:spTree>
    <p:extLst>
      <p:ext uri="{BB962C8B-B14F-4D97-AF65-F5344CB8AC3E}">
        <p14:creationId xmlns:p14="http://schemas.microsoft.com/office/powerpoint/2010/main" val="2041706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EC5C-CFE1-6B0B-3785-B731F25288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A43012-C8FB-BDF6-55F5-5D1F56C0D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CA2B88-71AE-21F3-C898-38FB886FBE0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225DEDB-80EE-78E1-5E7C-A85A8B4E2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9F8A4-A00D-5D74-E019-7F21D8035B29}"/>
              </a:ext>
            </a:extLst>
          </p:cNvPr>
          <p:cNvSpPr>
            <a:spLocks noGrp="1"/>
          </p:cNvSpPr>
          <p:nvPr>
            <p:ph type="sldNum" sz="quarter" idx="12"/>
          </p:nvPr>
        </p:nvSpPr>
        <p:spPr/>
        <p:txBody>
          <a:bodyPr/>
          <a:lstStyle/>
          <a:p>
            <a:fld id="{F57681CE-64B3-FD42-9156-54A0C091AA79}" type="slidenum">
              <a:rPr lang="en-US" smtClean="0"/>
              <a:t>‹#›</a:t>
            </a:fld>
            <a:endParaRPr lang="en-US"/>
          </a:p>
        </p:txBody>
      </p:sp>
    </p:spTree>
    <p:extLst>
      <p:ext uri="{BB962C8B-B14F-4D97-AF65-F5344CB8AC3E}">
        <p14:creationId xmlns:p14="http://schemas.microsoft.com/office/powerpoint/2010/main" val="355711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0CDE7911-6137-6CC4-31FD-B51B0B44217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a:xfrm>
            <a:off x="87539" y="114759"/>
            <a:ext cx="7807004" cy="6713425"/>
          </a:xfrm>
          <a:prstGeom prst="rect">
            <a:avLst/>
          </a:prstGeom>
          <a:solidFill>
            <a:srgbClr val="D5D5D5"/>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9" name="Blue rectangle">
            <a:extLst>
              <a:ext uri="{FF2B5EF4-FFF2-40B4-BE49-F238E27FC236}">
                <a16:creationId xmlns:a16="http://schemas.microsoft.com/office/drawing/2014/main" id="{B54F5B37-BD7F-DEFE-A468-0E5F899B05C8}"/>
              </a:ext>
            </a:extLst>
          </p:cNvPr>
          <p:cNvSpPr/>
          <p:nvPr userDrawn="1"/>
        </p:nvSpPr>
        <p:spPr bwMode="auto">
          <a:xfrm>
            <a:off x="7837715" y="70617"/>
            <a:ext cx="4238171" cy="6733834"/>
          </a:xfrm>
          <a:prstGeom prst="rect">
            <a:avLst/>
          </a:prstGeom>
          <a:solidFill>
            <a:srgbClr val="09426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pic>
        <p:nvPicPr>
          <p:cNvPr id="2" name="Frame with globe" descr="A black rectangular object with white text&#10;&#10;Description automatically generated">
            <a:extLst>
              <a:ext uri="{FF2B5EF4-FFF2-40B4-BE49-F238E27FC236}">
                <a16:creationId xmlns:a16="http://schemas.microsoft.com/office/drawing/2014/main" id="{BEAD4220-A35F-2E28-CC13-A1F7614EBB8D}"/>
              </a:ext>
            </a:extLst>
          </p:cNvPr>
          <p:cNvPicPr/>
          <p:nvPr userDrawn="1"/>
        </p:nvPicPr>
        <p:blipFill>
          <a:blip r:embed="rId3" cstate="screen">
            <a:extLst>
              <a:ext uri="{28A0092B-C50C-407E-A947-70E740481C1C}">
                <a14:useLocalDpi xmlns:a14="http://schemas.microsoft.com/office/drawing/2010/main" val="0"/>
              </a:ext>
            </a:extLst>
          </a:blip>
          <a:stretch>
            <a:fillRect/>
          </a:stretch>
        </p:blipFill>
        <p:spPr>
          <a:xfrm>
            <a:off x="962" y="0"/>
            <a:ext cx="12191038" cy="6857459"/>
          </a:xfrm>
          <a:prstGeom prst="rect">
            <a:avLst/>
          </a:prstGeom>
        </p:spPr>
      </p:pic>
      <p:pic>
        <p:nvPicPr>
          <p:cNvPr id="11" name="World Bank logo">
            <a:extLst>
              <a:ext uri="{FF2B5EF4-FFF2-40B4-BE49-F238E27FC236}">
                <a16:creationId xmlns:a16="http://schemas.microsoft.com/office/drawing/2014/main" id="{58B17E45-B1E7-8185-2B87-A8EC89A0009E}"/>
              </a:ext>
            </a:extLst>
          </p:cNvPr>
          <p:cNvPicPr>
            <a:picLocks noChangeAspect="1"/>
          </p:cNvPicPr>
          <p:nvPr userDrawn="1"/>
        </p:nvPicPr>
        <p:blipFill>
          <a:blip r:embed="rId4"/>
          <a:stretch>
            <a:fillRect/>
          </a:stretch>
        </p:blipFill>
        <p:spPr>
          <a:xfrm>
            <a:off x="8889116" y="5303750"/>
            <a:ext cx="2211225" cy="1001804"/>
          </a:xfrm>
          <a:prstGeom prst="rect">
            <a:avLst/>
          </a:prstGeom>
        </p:spPr>
      </p:pic>
      <p:sp>
        <p:nvSpPr>
          <p:cNvPr id="24" name="Presentation title text ">
            <a:extLst>
              <a:ext uri="{FF2B5EF4-FFF2-40B4-BE49-F238E27FC236}">
                <a16:creationId xmlns:a16="http://schemas.microsoft.com/office/drawing/2014/main" id="{E178D353-04F4-DC50-BA6F-F4448016F02A}"/>
              </a:ext>
            </a:extLst>
          </p:cNvPr>
          <p:cNvSpPr>
            <a:spLocks noGrp="1"/>
          </p:cNvSpPr>
          <p:nvPr>
            <p:ph type="title" hasCustomPrompt="1"/>
          </p:nvPr>
        </p:nvSpPr>
        <p:spPr>
          <a:xfrm>
            <a:off x="7837715" y="2725720"/>
            <a:ext cx="4238171" cy="1021332"/>
          </a:xfrm>
          <a:prstGeom prst="rect">
            <a:avLst/>
          </a:prstGeom>
        </p:spPr>
        <p:txBody>
          <a:bodyPr anchor="b">
            <a:noAutofit/>
          </a:bodyPr>
          <a:lstStyle>
            <a:lvl1pPr algn="ctr">
              <a:lnSpc>
                <a:spcPct val="100000"/>
              </a:lnSpc>
              <a:spcBef>
                <a:spcPts val="0"/>
              </a:spcBef>
              <a:defRPr sz="2800" b="0" i="0" cap="none" spc="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ADD YOUR</a:t>
            </a:r>
            <a:br>
              <a:rPr lang="en-US"/>
            </a:br>
            <a:r>
              <a:rPr lang="en-US"/>
              <a:t>PRESENTATION TITLE</a:t>
            </a:r>
          </a:p>
        </p:txBody>
      </p:sp>
      <p:sp>
        <p:nvSpPr>
          <p:cNvPr id="25" name="Subhead text">
            <a:extLst>
              <a:ext uri="{FF2B5EF4-FFF2-40B4-BE49-F238E27FC236}">
                <a16:creationId xmlns:a16="http://schemas.microsoft.com/office/drawing/2014/main" id="{E7C6BEF5-6D79-8AFF-D375-FEB0A34EFFF2}"/>
              </a:ext>
            </a:extLst>
          </p:cNvPr>
          <p:cNvSpPr>
            <a:spLocks noGrp="1"/>
          </p:cNvSpPr>
          <p:nvPr>
            <p:ph type="body" sz="quarter" idx="13" hasCustomPrompt="1"/>
          </p:nvPr>
        </p:nvSpPr>
        <p:spPr>
          <a:xfrm>
            <a:off x="8249617" y="3903805"/>
            <a:ext cx="3499770" cy="346943"/>
          </a:xfrm>
          <a:prstGeom prst="rect">
            <a:avLst/>
          </a:prstGeom>
        </p:spPr>
        <p:txBody>
          <a:bodyPr>
            <a:noAutofit/>
          </a:bodyPr>
          <a:lstStyle>
            <a:lvl1pPr marL="0" indent="0" algn="ctr">
              <a:lnSpc>
                <a:spcPct val="100000"/>
              </a:lnSpc>
              <a:spcBef>
                <a:spcPts val="0"/>
              </a:spcBef>
              <a:defRPr sz="1800" b="1" i="0" cap="none"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add your subhead</a:t>
            </a:r>
          </a:p>
        </p:txBody>
      </p:sp>
      <p:pic>
        <p:nvPicPr>
          <p:cNvPr id="3" name="Picture 2">
            <a:extLst>
              <a:ext uri="{FF2B5EF4-FFF2-40B4-BE49-F238E27FC236}">
                <a16:creationId xmlns:a16="http://schemas.microsoft.com/office/drawing/2014/main" id="{2B3E040C-AF34-C80D-AA53-915EE7CBA84B}"/>
              </a:ext>
            </a:extLst>
          </p:cNvPr>
          <p:cNvPicPr>
            <a:picLocks noChangeAspect="1"/>
          </p:cNvPicPr>
          <p:nvPr userDrawn="1"/>
        </p:nvPicPr>
        <p:blipFill rotWithShape="1">
          <a:blip r:embed="rId5"/>
          <a:srcRect t="70933" r="31839"/>
          <a:stretch/>
        </p:blipFill>
        <p:spPr>
          <a:xfrm>
            <a:off x="7547589" y="-1"/>
            <a:ext cx="4643449" cy="1993401"/>
          </a:xfrm>
          <a:prstGeom prst="rect">
            <a:avLst/>
          </a:prstGeom>
        </p:spPr>
      </p:pic>
    </p:spTree>
    <p:extLst>
      <p:ext uri="{BB962C8B-B14F-4D97-AF65-F5344CB8AC3E}">
        <p14:creationId xmlns:p14="http://schemas.microsoft.com/office/powerpoint/2010/main" val="394710557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slide 1 ">
    <p:spTree>
      <p:nvGrpSpPr>
        <p:cNvPr id="1" name=""/>
        <p:cNvGrpSpPr/>
        <p:nvPr/>
      </p:nvGrpSpPr>
      <p:grpSpPr>
        <a:xfrm>
          <a:off x="0" y="0"/>
          <a:ext cx="0" cy="0"/>
          <a:chOff x="0" y="0"/>
          <a:chExt cx="0" cy="0"/>
        </a:xfrm>
      </p:grpSpPr>
      <p:pic>
        <p:nvPicPr>
          <p:cNvPr id="8" name="Brushstroke">
            <a:extLst>
              <a:ext uri="{FF2B5EF4-FFF2-40B4-BE49-F238E27FC236}">
                <a16:creationId xmlns:a16="http://schemas.microsoft.com/office/drawing/2014/main" id="{F0384D0F-874D-84F2-441C-83E7040CA075}"/>
              </a:ext>
            </a:extLst>
          </p:cNvPr>
          <p:cNvPicPr>
            <a:picLocks noChangeAspect="1"/>
          </p:cNvPicPr>
          <p:nvPr userDrawn="1"/>
        </p:nvPicPr>
        <p:blipFill rotWithShape="1">
          <a:blip r:embed="rId2">
            <a:alphaModFix amt="5000"/>
          </a:blip>
          <a:srcRect l="-1" r="50113" b="45904"/>
          <a:stretch/>
        </p:blipFill>
        <p:spPr>
          <a:xfrm>
            <a:off x="6610663" y="748006"/>
            <a:ext cx="5581337" cy="6109994"/>
          </a:xfrm>
          <a:prstGeom prst="rect">
            <a:avLst/>
          </a:prstGeom>
        </p:spPr>
      </p:pic>
      <p:cxnSp>
        <p:nvCxnSpPr>
          <p:cNvPr id="14" name="White line ">
            <a:extLst>
              <a:ext uri="{FF2B5EF4-FFF2-40B4-BE49-F238E27FC236}">
                <a16:creationId xmlns:a16="http://schemas.microsoft.com/office/drawing/2014/main" id="{14B50395-1DB5-E7DD-6CE6-B883F0FFDD75}"/>
              </a:ext>
            </a:extLst>
          </p:cNvPr>
          <p:cNvCxnSpPr>
            <a:cxnSpLocks/>
          </p:cNvCxnSpPr>
          <p:nvPr userDrawn="1"/>
        </p:nvCxnSpPr>
        <p:spPr bwMode="auto">
          <a:xfrm>
            <a:off x="1539240" y="1074044"/>
            <a:ext cx="10411755" cy="0"/>
          </a:xfrm>
          <a:prstGeom prst="line">
            <a:avLst/>
          </a:prstGeom>
          <a:noFill/>
          <a:ln w="12700" cap="rnd" cmpd="sng" algn="ctr">
            <a:solidFill>
              <a:schemeClr val="bg1"/>
            </a:solidFill>
            <a:prstDash val="solid"/>
            <a:round/>
            <a:headEnd type="none" w="med" len="med"/>
            <a:tailEnd type="none" w="med" len="med"/>
          </a:ln>
          <a:effectLst/>
        </p:spPr>
      </p:cxnSp>
      <p:sp>
        <p:nvSpPr>
          <p:cNvPr id="15" name="Picture Placeholder ">
            <a:extLst>
              <a:ext uri="{FF2B5EF4-FFF2-40B4-BE49-F238E27FC236}">
                <a16:creationId xmlns:a16="http://schemas.microsoft.com/office/drawing/2014/main" id="{954AB1F3-7EDA-DC4D-52AE-A4551F492C5B}"/>
              </a:ext>
            </a:extLst>
          </p:cNvPr>
          <p:cNvSpPr>
            <a:spLocks noGrp="1"/>
          </p:cNvSpPr>
          <p:nvPr>
            <p:ph type="pic" sz="quarter" idx="14"/>
          </p:nvPr>
        </p:nvSpPr>
        <p:spPr>
          <a:xfrm>
            <a:off x="1" y="0"/>
            <a:ext cx="6369658" cy="6858000"/>
          </a:xfrm>
          <a:prstGeom prst="rect">
            <a:avLst/>
          </a:prstGeom>
          <a:solidFill>
            <a:schemeClr val="bg2"/>
          </a:solidFill>
        </p:spPr>
        <p:txBody>
          <a:bodyPr/>
          <a:lstStyle>
            <a:lvl1pPr algn="ctr">
              <a:defRPr sz="3200"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a:p>
            <a:r>
              <a:rPr lang="en-US"/>
              <a:t>     Click to add your image</a:t>
            </a:r>
          </a:p>
        </p:txBody>
      </p:sp>
      <p:sp>
        <p:nvSpPr>
          <p:cNvPr id="3" name="Title">
            <a:extLst>
              <a:ext uri="{FF2B5EF4-FFF2-40B4-BE49-F238E27FC236}">
                <a16:creationId xmlns:a16="http://schemas.microsoft.com/office/drawing/2014/main" id="{5319FF8E-1FC9-090D-8163-70D8F7B42CD8}"/>
              </a:ext>
            </a:extLst>
          </p:cNvPr>
          <p:cNvSpPr>
            <a:spLocks noGrp="1"/>
          </p:cNvSpPr>
          <p:nvPr>
            <p:ph type="title" hasCustomPrompt="1"/>
          </p:nvPr>
        </p:nvSpPr>
        <p:spPr>
          <a:xfrm>
            <a:off x="6695724" y="221198"/>
            <a:ext cx="4693913" cy="432583"/>
          </a:xfrm>
          <a:prstGeom prst="rect">
            <a:avLst/>
          </a:prstGeom>
        </p:spPr>
        <p:txBody>
          <a:bodyPr anchor="b">
            <a:noAutofit/>
          </a:bodyPr>
          <a:lstStyle>
            <a:lvl1pPr algn="l">
              <a:lnSpc>
                <a:spcPct val="80000"/>
              </a:lnSpc>
              <a:spcBef>
                <a:spcPts val="0"/>
              </a:spcBef>
              <a:defRPr sz="2700" b="0" i="0" cap="none" spc="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4" name="Subhead">
            <a:extLst>
              <a:ext uri="{FF2B5EF4-FFF2-40B4-BE49-F238E27FC236}">
                <a16:creationId xmlns:a16="http://schemas.microsoft.com/office/drawing/2014/main" id="{01B350AB-213C-BA5E-F096-D556FE809ECF}"/>
              </a:ext>
            </a:extLst>
          </p:cNvPr>
          <p:cNvSpPr>
            <a:spLocks noGrp="1"/>
          </p:cNvSpPr>
          <p:nvPr>
            <p:ph type="body" sz="quarter" idx="13" hasCustomPrompt="1"/>
          </p:nvPr>
        </p:nvSpPr>
        <p:spPr>
          <a:xfrm>
            <a:off x="6708976" y="564227"/>
            <a:ext cx="3433509" cy="420565"/>
          </a:xfrm>
          <a:prstGeom prst="rect">
            <a:avLst/>
          </a:prstGeom>
        </p:spPr>
        <p:txBody>
          <a:bodyPr>
            <a:noAutofit/>
          </a:bodyPr>
          <a:lstStyle>
            <a:lvl1pPr marL="0" indent="0" algn="l">
              <a:lnSpc>
                <a:spcPct val="100000"/>
              </a:lnSpc>
              <a:spcBef>
                <a:spcPts val="0"/>
              </a:spcBef>
              <a:defRPr sz="2000" b="0" i="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6708977" y="2747161"/>
            <a:ext cx="4992694" cy="2394577"/>
          </a:xfrm>
          <a:prstGeom prst="rect">
            <a:avLst/>
          </a:prstGeom>
        </p:spPr>
        <p:txBody>
          <a:bodyPr>
            <a:noAutofit/>
          </a:bodyPr>
          <a:lstStyle>
            <a:lvl1pPr marL="0" indent="0" algn="l">
              <a:lnSpc>
                <a:spcPct val="100000"/>
              </a:lnSpc>
              <a:spcBef>
                <a:spcPts val="0"/>
              </a:spcBef>
              <a:defRPr sz="1600" b="0" i="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endParaRPr lang="en-US"/>
          </a:p>
        </p:txBody>
      </p:sp>
    </p:spTree>
    <p:extLst>
      <p:ext uri="{BB962C8B-B14F-4D97-AF65-F5344CB8AC3E}">
        <p14:creationId xmlns:p14="http://schemas.microsoft.com/office/powerpoint/2010/main" val="6887102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slide 1 ">
    <p:spTree>
      <p:nvGrpSpPr>
        <p:cNvPr id="1" name=""/>
        <p:cNvGrpSpPr/>
        <p:nvPr/>
      </p:nvGrpSpPr>
      <p:grpSpPr>
        <a:xfrm>
          <a:off x="0" y="0"/>
          <a:ext cx="0" cy="0"/>
          <a:chOff x="0" y="0"/>
          <a:chExt cx="0" cy="0"/>
        </a:xfrm>
      </p:grpSpPr>
      <p:sp>
        <p:nvSpPr>
          <p:cNvPr id="5" name="Blue rectangle">
            <a:extLst>
              <a:ext uri="{FF2B5EF4-FFF2-40B4-BE49-F238E27FC236}">
                <a16:creationId xmlns:a16="http://schemas.microsoft.com/office/drawing/2014/main" id="{C42A7BBF-246C-CD6C-24B8-87F853AD2B5D}"/>
              </a:ext>
            </a:extLst>
          </p:cNvPr>
          <p:cNvSpPr/>
          <p:nvPr userDrawn="1"/>
        </p:nvSpPr>
        <p:spPr bwMode="auto">
          <a:xfrm>
            <a:off x="1" y="0"/>
            <a:ext cx="12192000" cy="6858000"/>
          </a:xfrm>
          <a:prstGeom prst="rect">
            <a:avLst/>
          </a:prstGeom>
          <a:solidFill>
            <a:srgbClr val="09426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pic>
        <p:nvPicPr>
          <p:cNvPr id="8" name="Brushstroke">
            <a:extLst>
              <a:ext uri="{FF2B5EF4-FFF2-40B4-BE49-F238E27FC236}">
                <a16:creationId xmlns:a16="http://schemas.microsoft.com/office/drawing/2014/main" id="{F0384D0F-874D-84F2-441C-83E7040CA075}"/>
              </a:ext>
            </a:extLst>
          </p:cNvPr>
          <p:cNvPicPr>
            <a:picLocks noChangeAspect="1"/>
          </p:cNvPicPr>
          <p:nvPr userDrawn="1"/>
        </p:nvPicPr>
        <p:blipFill rotWithShape="1">
          <a:blip r:embed="rId2">
            <a:alphaModFix amt="70000"/>
          </a:blip>
          <a:srcRect l="-1" r="50113" b="45904"/>
          <a:stretch/>
        </p:blipFill>
        <p:spPr>
          <a:xfrm>
            <a:off x="6610663" y="748006"/>
            <a:ext cx="5581337" cy="6109994"/>
          </a:xfrm>
          <a:prstGeom prst="rect">
            <a:avLst/>
          </a:prstGeom>
        </p:spPr>
      </p:pic>
      <p:cxnSp>
        <p:nvCxnSpPr>
          <p:cNvPr id="14" name="White line ">
            <a:extLst>
              <a:ext uri="{FF2B5EF4-FFF2-40B4-BE49-F238E27FC236}">
                <a16:creationId xmlns:a16="http://schemas.microsoft.com/office/drawing/2014/main" id="{14B50395-1DB5-E7DD-6CE6-B883F0FFDD75}"/>
              </a:ext>
            </a:extLst>
          </p:cNvPr>
          <p:cNvCxnSpPr>
            <a:cxnSpLocks/>
          </p:cNvCxnSpPr>
          <p:nvPr userDrawn="1"/>
        </p:nvCxnSpPr>
        <p:spPr bwMode="auto">
          <a:xfrm>
            <a:off x="1539240" y="1074044"/>
            <a:ext cx="10411755" cy="0"/>
          </a:xfrm>
          <a:prstGeom prst="line">
            <a:avLst/>
          </a:prstGeom>
          <a:noFill/>
          <a:ln w="12700" cap="rnd" cmpd="sng" algn="ctr">
            <a:solidFill>
              <a:schemeClr val="bg1"/>
            </a:solidFill>
            <a:prstDash val="solid"/>
            <a:round/>
            <a:headEnd type="none" w="med" len="med"/>
            <a:tailEnd type="none" w="med" len="med"/>
          </a:ln>
          <a:effectLst/>
        </p:spPr>
      </p:cxnSp>
      <p:sp>
        <p:nvSpPr>
          <p:cNvPr id="15" name="Picture Placeholder ">
            <a:extLst>
              <a:ext uri="{FF2B5EF4-FFF2-40B4-BE49-F238E27FC236}">
                <a16:creationId xmlns:a16="http://schemas.microsoft.com/office/drawing/2014/main" id="{954AB1F3-7EDA-DC4D-52AE-A4551F492C5B}"/>
              </a:ext>
            </a:extLst>
          </p:cNvPr>
          <p:cNvSpPr>
            <a:spLocks noGrp="1"/>
          </p:cNvSpPr>
          <p:nvPr>
            <p:ph type="pic" sz="quarter" idx="14"/>
          </p:nvPr>
        </p:nvSpPr>
        <p:spPr>
          <a:xfrm>
            <a:off x="1" y="0"/>
            <a:ext cx="6369658" cy="6858000"/>
          </a:xfrm>
          <a:prstGeom prst="rect">
            <a:avLst/>
          </a:prstGeom>
          <a:solidFill>
            <a:schemeClr val="bg2"/>
          </a:solidFill>
        </p:spPr>
        <p:txBody>
          <a:bodyPr/>
          <a:lstStyle>
            <a:lvl1pPr algn="ctr">
              <a:defRPr sz="3200"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a:p>
            <a:r>
              <a:rPr lang="en-US"/>
              <a:t>     Click to add your image</a:t>
            </a:r>
          </a:p>
        </p:txBody>
      </p:sp>
      <p:sp>
        <p:nvSpPr>
          <p:cNvPr id="3" name="Title">
            <a:extLst>
              <a:ext uri="{FF2B5EF4-FFF2-40B4-BE49-F238E27FC236}">
                <a16:creationId xmlns:a16="http://schemas.microsoft.com/office/drawing/2014/main" id="{5319FF8E-1FC9-090D-8163-70D8F7B42CD8}"/>
              </a:ext>
            </a:extLst>
          </p:cNvPr>
          <p:cNvSpPr>
            <a:spLocks noGrp="1"/>
          </p:cNvSpPr>
          <p:nvPr>
            <p:ph type="title" hasCustomPrompt="1"/>
          </p:nvPr>
        </p:nvSpPr>
        <p:spPr>
          <a:xfrm>
            <a:off x="6695724" y="221198"/>
            <a:ext cx="4693913" cy="432583"/>
          </a:xfrm>
          <a:prstGeom prst="rect">
            <a:avLst/>
          </a:prstGeom>
        </p:spPr>
        <p:txBody>
          <a:bodyPr anchor="b">
            <a:noAutofit/>
          </a:bodyPr>
          <a:lstStyle>
            <a:lvl1pPr algn="l">
              <a:lnSpc>
                <a:spcPct val="80000"/>
              </a:lnSpc>
              <a:spcBef>
                <a:spcPts val="0"/>
              </a:spcBef>
              <a:defRPr sz="2700" b="0" i="0" cap="none" spc="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4" name="Subhead">
            <a:extLst>
              <a:ext uri="{FF2B5EF4-FFF2-40B4-BE49-F238E27FC236}">
                <a16:creationId xmlns:a16="http://schemas.microsoft.com/office/drawing/2014/main" id="{01B350AB-213C-BA5E-F096-D556FE809ECF}"/>
              </a:ext>
            </a:extLst>
          </p:cNvPr>
          <p:cNvSpPr>
            <a:spLocks noGrp="1"/>
          </p:cNvSpPr>
          <p:nvPr>
            <p:ph type="body" sz="quarter" idx="13" hasCustomPrompt="1"/>
          </p:nvPr>
        </p:nvSpPr>
        <p:spPr>
          <a:xfrm>
            <a:off x="6708976" y="564227"/>
            <a:ext cx="3433509" cy="420565"/>
          </a:xfrm>
          <a:prstGeom prst="rect">
            <a:avLst/>
          </a:prstGeom>
        </p:spPr>
        <p:txBody>
          <a:bodyPr>
            <a:noAutofit/>
          </a:bodyPr>
          <a:lstStyle>
            <a:lvl1pPr marL="0" indent="0" algn="l">
              <a:lnSpc>
                <a:spcPct val="100000"/>
              </a:lnSpc>
              <a:spcBef>
                <a:spcPts val="0"/>
              </a:spcBef>
              <a:defRPr sz="2000" b="0" i="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6708977" y="2747161"/>
            <a:ext cx="4992694" cy="2394577"/>
          </a:xfrm>
          <a:prstGeom prst="rect">
            <a:avLst/>
          </a:prstGeom>
        </p:spPr>
        <p:txBody>
          <a:bodyPr>
            <a:noAutofit/>
          </a:bodyPr>
          <a:lstStyle>
            <a:lvl1pPr marL="0" indent="0" algn="l">
              <a:lnSpc>
                <a:spcPct val="100000"/>
              </a:lnSpc>
              <a:spcBef>
                <a:spcPts val="0"/>
              </a:spcBef>
              <a:defRPr sz="1600" b="0" i="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endParaRPr lang="en-US"/>
          </a:p>
        </p:txBody>
      </p:sp>
    </p:spTree>
    <p:extLst>
      <p:ext uri="{BB962C8B-B14F-4D97-AF65-F5344CB8AC3E}">
        <p14:creationId xmlns:p14="http://schemas.microsoft.com/office/powerpoint/2010/main" val="61522420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cknowledgements and disclaimers 7">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A93AC8-16D8-4CEF-A2F3-5F1157BCE046}"/>
              </a:ext>
            </a:extLst>
          </p:cNvPr>
          <p:cNvPicPr>
            <a:picLocks noChangeAspect="1"/>
          </p:cNvPicPr>
          <p:nvPr userDrawn="1"/>
        </p:nvPicPr>
        <p:blipFill rotWithShape="1">
          <a:blip r:embed="rId2">
            <a:alphaModFix amt="10000"/>
          </a:blip>
          <a:srcRect l="36835" t="74203" r="-1440" b="-6624"/>
          <a:stretch/>
        </p:blipFill>
        <p:spPr>
          <a:xfrm>
            <a:off x="-11292" y="-11612"/>
            <a:ext cx="5930218" cy="3004457"/>
          </a:xfrm>
          <a:prstGeom prst="rect">
            <a:avLst/>
          </a:prstGeom>
        </p:spPr>
      </p:pic>
      <p:pic>
        <p:nvPicPr>
          <p:cNvPr id="8" name="Picture 7">
            <a:extLst>
              <a:ext uri="{FF2B5EF4-FFF2-40B4-BE49-F238E27FC236}">
                <a16:creationId xmlns:a16="http://schemas.microsoft.com/office/drawing/2014/main" id="{92384138-0399-2BA3-3AFC-AD31F8F1D47B}"/>
              </a:ext>
            </a:extLst>
          </p:cNvPr>
          <p:cNvPicPr>
            <a:picLocks noChangeAspect="1"/>
          </p:cNvPicPr>
          <p:nvPr userDrawn="1"/>
        </p:nvPicPr>
        <p:blipFill>
          <a:blip r:embed="rId3"/>
          <a:stretch>
            <a:fillRect/>
          </a:stretch>
        </p:blipFill>
        <p:spPr>
          <a:xfrm>
            <a:off x="4999971" y="381817"/>
            <a:ext cx="2211225" cy="1001804"/>
          </a:xfrm>
          <a:prstGeom prst="rect">
            <a:avLst/>
          </a:prstGeom>
        </p:spPr>
      </p:pic>
      <p:sp>
        <p:nvSpPr>
          <p:cNvPr id="2" name="TextBox 1">
            <a:extLst>
              <a:ext uri="{FF2B5EF4-FFF2-40B4-BE49-F238E27FC236}">
                <a16:creationId xmlns:a16="http://schemas.microsoft.com/office/drawing/2014/main" id="{FB65B085-59A6-7FD6-E357-1A9AF5E54C9E}"/>
              </a:ext>
            </a:extLst>
          </p:cNvPr>
          <p:cNvSpPr txBox="1"/>
          <p:nvPr userDrawn="1"/>
        </p:nvSpPr>
        <p:spPr>
          <a:xfrm>
            <a:off x="4252813" y="3182018"/>
            <a:ext cx="184731" cy="420564"/>
          </a:xfrm>
          <a:prstGeom prst="rect">
            <a:avLst/>
          </a:prstGeom>
          <a:noFill/>
        </p:spPr>
        <p:txBody>
          <a:bodyPr wrap="square" rtlCol="0">
            <a:spAutoFit/>
          </a:bodyPr>
          <a:lstStyle/>
          <a:p>
            <a:endParaRPr lang="en-US"/>
          </a:p>
        </p:txBody>
      </p:sp>
      <p:sp>
        <p:nvSpPr>
          <p:cNvPr id="3" name="Title 329">
            <a:extLst>
              <a:ext uri="{FF2B5EF4-FFF2-40B4-BE49-F238E27FC236}">
                <a16:creationId xmlns:a16="http://schemas.microsoft.com/office/drawing/2014/main" id="{5319FF8E-1FC9-090D-8163-70D8F7B42CD8}"/>
              </a:ext>
            </a:extLst>
          </p:cNvPr>
          <p:cNvSpPr>
            <a:spLocks noGrp="1"/>
          </p:cNvSpPr>
          <p:nvPr>
            <p:ph type="title" hasCustomPrompt="1"/>
          </p:nvPr>
        </p:nvSpPr>
        <p:spPr>
          <a:xfrm>
            <a:off x="-11292" y="1607809"/>
            <a:ext cx="12209838" cy="432583"/>
          </a:xfrm>
          <a:prstGeom prst="rect">
            <a:avLst/>
          </a:prstGeom>
        </p:spPr>
        <p:txBody>
          <a:bodyPr anchor="b">
            <a:noAutofit/>
          </a:bodyPr>
          <a:lstStyle>
            <a:lvl1pPr algn="ctr">
              <a:lnSpc>
                <a:spcPct val="80000"/>
              </a:lnSpc>
              <a:spcBef>
                <a:spcPts val="0"/>
              </a:spcBef>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 ACKNOWLEDGEMENTS AND DISCLAIMERS</a:t>
            </a:r>
          </a:p>
        </p:txBody>
      </p:sp>
      <p:pic>
        <p:nvPicPr>
          <p:cNvPr id="4" name="Picture 3">
            <a:extLst>
              <a:ext uri="{FF2B5EF4-FFF2-40B4-BE49-F238E27FC236}">
                <a16:creationId xmlns:a16="http://schemas.microsoft.com/office/drawing/2014/main" id="{901D4722-C6FD-61DC-557E-7E94AE84CC63}"/>
              </a:ext>
            </a:extLst>
          </p:cNvPr>
          <p:cNvPicPr>
            <a:picLocks noChangeAspect="1"/>
          </p:cNvPicPr>
          <p:nvPr userDrawn="1"/>
        </p:nvPicPr>
        <p:blipFill>
          <a:blip r:embed="rId4"/>
          <a:stretch>
            <a:fillRect/>
          </a:stretch>
        </p:blipFill>
        <p:spPr>
          <a:xfrm>
            <a:off x="5082363" y="312703"/>
            <a:ext cx="1959900" cy="889559"/>
          </a:xfrm>
          <a:prstGeom prst="rect">
            <a:avLst/>
          </a:prstGeom>
        </p:spPr>
      </p:pic>
    </p:spTree>
    <p:extLst>
      <p:ext uri="{BB962C8B-B14F-4D97-AF65-F5344CB8AC3E}">
        <p14:creationId xmlns:p14="http://schemas.microsoft.com/office/powerpoint/2010/main" val="185671591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37">
    <p:spTree>
      <p:nvGrpSpPr>
        <p:cNvPr id="1" name=""/>
        <p:cNvGrpSpPr/>
        <p:nvPr/>
      </p:nvGrpSpPr>
      <p:grpSpPr>
        <a:xfrm>
          <a:off x="0" y="0"/>
          <a:ext cx="0" cy="0"/>
          <a:chOff x="0" y="0"/>
          <a:chExt cx="0" cy="0"/>
        </a:xfrm>
      </p:grpSpPr>
      <p:pic>
        <p:nvPicPr>
          <p:cNvPr id="8" name="Brushstroke">
            <a:extLst>
              <a:ext uri="{FF2B5EF4-FFF2-40B4-BE49-F238E27FC236}">
                <a16:creationId xmlns:a16="http://schemas.microsoft.com/office/drawing/2014/main" id="{F0384D0F-874D-84F2-441C-83E7040CA075}"/>
              </a:ext>
            </a:extLst>
          </p:cNvPr>
          <p:cNvPicPr>
            <a:picLocks noChangeAspect="1"/>
          </p:cNvPicPr>
          <p:nvPr userDrawn="1"/>
        </p:nvPicPr>
        <p:blipFill rotWithShape="1">
          <a:blip r:embed="rId2">
            <a:alphaModFix/>
          </a:blip>
          <a:srcRect l="-1" r="75057" b="64800"/>
          <a:stretch/>
        </p:blipFill>
        <p:spPr>
          <a:xfrm>
            <a:off x="10091057" y="4131129"/>
            <a:ext cx="2115691" cy="2741619"/>
          </a:xfrm>
          <a:prstGeom prst="rect">
            <a:avLst/>
          </a:prstGeom>
        </p:spPr>
      </p:pic>
      <p:cxnSp>
        <p:nvCxnSpPr>
          <p:cNvPr id="14" name="Blue line ">
            <a:extLst>
              <a:ext uri="{FF2B5EF4-FFF2-40B4-BE49-F238E27FC236}">
                <a16:creationId xmlns:a16="http://schemas.microsoft.com/office/drawing/2014/main" id="{14B50395-1DB5-E7DD-6CE6-B883F0FFDD75}"/>
              </a:ext>
            </a:extLst>
          </p:cNvPr>
          <p:cNvCxnSpPr>
            <a:cxnSpLocks/>
          </p:cNvCxnSpPr>
          <p:nvPr userDrawn="1"/>
        </p:nvCxnSpPr>
        <p:spPr bwMode="auto">
          <a:xfrm>
            <a:off x="370310" y="1088792"/>
            <a:ext cx="11487393" cy="0"/>
          </a:xfrm>
          <a:prstGeom prst="line">
            <a:avLst/>
          </a:prstGeom>
          <a:noFill/>
          <a:ln w="12700" cap="rnd" cmpd="sng" algn="ctr">
            <a:solidFill>
              <a:srgbClr val="094269"/>
            </a:solidFill>
            <a:prstDash val="solid"/>
            <a:round/>
            <a:headEnd type="none" w="med" len="med"/>
            <a:tailEnd type="none" w="med" len="med"/>
          </a:ln>
          <a:effectLst/>
        </p:spPr>
      </p:cxnSp>
      <p:sp>
        <p:nvSpPr>
          <p:cNvPr id="3" name="Title">
            <a:extLst>
              <a:ext uri="{FF2B5EF4-FFF2-40B4-BE49-F238E27FC236}">
                <a16:creationId xmlns:a16="http://schemas.microsoft.com/office/drawing/2014/main" id="{5319FF8E-1FC9-090D-8163-70D8F7B42CD8}"/>
              </a:ext>
            </a:extLst>
          </p:cNvPr>
          <p:cNvSpPr>
            <a:spLocks noGrp="1"/>
          </p:cNvSpPr>
          <p:nvPr>
            <p:ph type="title" hasCustomPrompt="1"/>
          </p:nvPr>
        </p:nvSpPr>
        <p:spPr>
          <a:xfrm>
            <a:off x="370310" y="235946"/>
            <a:ext cx="4693913" cy="432583"/>
          </a:xfrm>
          <a:prstGeom prst="rect">
            <a:avLst/>
          </a:prstGeom>
        </p:spPr>
        <p:txBody>
          <a:bodyPr anchor="b">
            <a:noAutofit/>
          </a:bodyPr>
          <a:lstStyle>
            <a:lvl1pPr algn="l">
              <a:lnSpc>
                <a:spcPct val="80000"/>
              </a:lnSpc>
              <a:spcBef>
                <a:spcPts val="0"/>
              </a:spcBef>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4" name="Subhead">
            <a:extLst>
              <a:ext uri="{FF2B5EF4-FFF2-40B4-BE49-F238E27FC236}">
                <a16:creationId xmlns:a16="http://schemas.microsoft.com/office/drawing/2014/main" id="{01B350AB-213C-BA5E-F096-D556FE809ECF}"/>
              </a:ext>
            </a:extLst>
          </p:cNvPr>
          <p:cNvSpPr>
            <a:spLocks noGrp="1"/>
          </p:cNvSpPr>
          <p:nvPr>
            <p:ph type="body" sz="quarter" idx="13" hasCustomPrompt="1"/>
          </p:nvPr>
        </p:nvSpPr>
        <p:spPr>
          <a:xfrm>
            <a:off x="383562" y="578975"/>
            <a:ext cx="3433509" cy="420565"/>
          </a:xfrm>
          <a:prstGeom prst="rect">
            <a:avLst/>
          </a:prstGeom>
        </p:spPr>
        <p:txBody>
          <a:bodyPr>
            <a:noAutofit/>
          </a:bodyPr>
          <a:lstStyle>
            <a:lvl1pPr marL="0" indent="0" algn="l">
              <a:lnSpc>
                <a:spcPct val="100000"/>
              </a:lnSpc>
              <a:spcBef>
                <a:spcPts val="0"/>
              </a:spcBef>
              <a:defRPr sz="2000" b="0" i="1"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383563" y="2791406"/>
            <a:ext cx="11474140" cy="1854336"/>
          </a:xfrm>
          <a:prstGeom prst="rect">
            <a:avLst/>
          </a:prstGeom>
        </p:spPr>
        <p:txBody>
          <a:bodyPr>
            <a:noAutofit/>
          </a:bodyPr>
          <a:lstStyle>
            <a:lvl1pPr marL="0" indent="0" algn="l">
              <a:lnSpc>
                <a:spcPct val="100000"/>
              </a:lnSpc>
              <a:spcBef>
                <a:spcPts val="0"/>
              </a:spcBef>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marL="0" marR="0" lvl="0" indent="0" algn="l" defTabSz="914400" rtl="0" eaLnBrk="0" fontAlgn="base" latinLnBrk="0" hangingPunct="0">
              <a:lnSpc>
                <a:spcPct val="100000"/>
              </a:lnSpc>
              <a:spcBef>
                <a:spcPts val="0"/>
              </a:spcBef>
              <a:spcAft>
                <a:spcPts val="600"/>
              </a:spcAft>
              <a:buClr>
                <a:srgbClr val="404040"/>
              </a:buClr>
              <a:buSzTx/>
              <a:buFontTx/>
              <a:buNone/>
              <a:tabLst/>
              <a:defRPr/>
            </a:pPr>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a:t>
            </a:r>
            <a:br>
              <a:rPr lang="en-US"/>
            </a:br>
            <a:br>
              <a:rPr lang="en-US"/>
            </a:br>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a:t>
            </a:r>
          </a:p>
          <a:p>
            <a:pPr lvl="0"/>
            <a:endParaRPr lang="en-US"/>
          </a:p>
        </p:txBody>
      </p:sp>
    </p:spTree>
    <p:extLst>
      <p:ext uri="{BB962C8B-B14F-4D97-AF65-F5344CB8AC3E}">
        <p14:creationId xmlns:p14="http://schemas.microsoft.com/office/powerpoint/2010/main" val="428614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71049" y="6486708"/>
            <a:ext cx="243656" cy="241092"/>
          </a:xfrm>
          <a:prstGeom prst="rect">
            <a:avLst/>
          </a:prstGeom>
          <a:ln w="12700">
            <a:miter lim="400000"/>
          </a:ln>
        </p:spPr>
        <p:txBody>
          <a:bodyPr wrap="none" lIns="50800" tIns="50800" rIns="50800" bIns="50800" anchor="b">
            <a:spAutoFit/>
          </a:bodyPr>
          <a:lstStyle>
            <a:lvl1pPr algn="ctr" defTabSz="292100">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67" r:id="rId1"/>
    <p:sldLayoutId id="2147483678" r:id="rId2"/>
    <p:sldLayoutId id="2147483681" r:id="rId3"/>
    <p:sldLayoutId id="2147483686" r:id="rId4"/>
    <p:sldLayoutId id="2147483684" r:id="rId5"/>
    <p:sldLayoutId id="2147483685" r:id="rId6"/>
    <p:sldLayoutId id="2147483687" r:id="rId7"/>
  </p:sldLayoutIdLst>
  <p:transition spd="med"/>
  <p:hf hdr="0" ftr="0" dt="0"/>
  <p:txStyles>
    <p:title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183C6-62A9-DDFE-2F74-AC549DD20F8D}"/>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FCD6293A-0C53-049B-BED5-BFF66FB9E244}"/>
              </a:ext>
            </a:extLst>
          </p:cNvPr>
          <p:cNvSpPr>
            <a:spLocks noGrp="1"/>
          </p:cNvSpPr>
          <p:nvPr>
            <p:ph type="title"/>
          </p:nvPr>
        </p:nvSpPr>
        <p:spPr>
          <a:xfrm>
            <a:off x="8017249" y="2077443"/>
            <a:ext cx="3953862" cy="1021332"/>
          </a:xfrm>
        </p:spPr>
        <p:txBody>
          <a:bodyPr/>
          <a:lstStyle/>
          <a:p>
            <a:r>
              <a:rPr lang="en-US" dirty="0"/>
              <a:t>SUB-SAHARAN AFRICA’S</a:t>
            </a:r>
            <a:br>
              <a:rPr lang="en-US" dirty="0"/>
            </a:br>
            <a:r>
              <a:rPr lang="en-US" b="1" dirty="0">
                <a:latin typeface="Open Sans ExtraBold" panose="020B0906030804020204" pitchFamily="34" charset="0"/>
                <a:ea typeface="Open Sans ExtraBold" panose="020B0906030804020204" pitchFamily="34" charset="0"/>
                <a:cs typeface="Open Sans ExtraBold" panose="020B0906030804020204" pitchFamily="34" charset="0"/>
              </a:rPr>
              <a:t>URBAN AWAKENING</a:t>
            </a:r>
            <a:endParaRPr lang="en-US"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Text Placeholder 3">
            <a:extLst>
              <a:ext uri="{FF2B5EF4-FFF2-40B4-BE49-F238E27FC236}">
                <a16:creationId xmlns:a16="http://schemas.microsoft.com/office/drawing/2014/main" id="{6AFADF82-AB8B-7B8A-91E8-54AFB89F4CC8}"/>
              </a:ext>
            </a:extLst>
          </p:cNvPr>
          <p:cNvSpPr>
            <a:spLocks noGrp="1"/>
          </p:cNvSpPr>
          <p:nvPr>
            <p:ph type="body" sz="quarter" idx="13"/>
          </p:nvPr>
        </p:nvSpPr>
        <p:spPr>
          <a:xfrm>
            <a:off x="8238971" y="3255528"/>
            <a:ext cx="3499770" cy="346943"/>
          </a:xfrm>
        </p:spPr>
        <p:txBody>
          <a:bodyPr/>
          <a:lstStyle/>
          <a:p>
            <a:pPr>
              <a:buNone/>
            </a:pPr>
            <a:r>
              <a:rPr lang="en-US" sz="2000" dirty="0"/>
              <a:t>Catalyzing Economic Growth and Job Creation</a:t>
            </a:r>
          </a:p>
          <a:p>
            <a:pPr>
              <a:buNone/>
            </a:pPr>
            <a:r>
              <a:rPr lang="en-US" sz="1400" b="1" dirty="0">
                <a:latin typeface="Open Sans" pitchFamily="2" charset="0"/>
                <a:ea typeface="Open Sans" pitchFamily="2" charset="0"/>
                <a:cs typeface="Open Sans" pitchFamily="2" charset="0"/>
              </a:rPr>
              <a:t>PREVIEW PRESENTATION</a:t>
            </a:r>
          </a:p>
          <a:p>
            <a:pPr>
              <a:buNone/>
            </a:pPr>
            <a:endParaRPr lang="en-US" sz="2000" dirty="0"/>
          </a:p>
          <a:p>
            <a:pPr>
              <a:buNone/>
            </a:pPr>
            <a:r>
              <a:rPr lang="en-US" sz="1400" b="0" i="1" dirty="0">
                <a:latin typeface="Open Sans" pitchFamily="2" charset="0"/>
                <a:ea typeface="Open Sans" pitchFamily="2" charset="0"/>
                <a:cs typeface="Open Sans" pitchFamily="2" charset="0"/>
              </a:rPr>
              <a:t>July 30, 2026</a:t>
            </a:r>
          </a:p>
          <a:p>
            <a:pPr>
              <a:buNone/>
            </a:pPr>
            <a:r>
              <a:rPr lang="en-US" sz="1400" b="0" i="1" dirty="0">
                <a:latin typeface="Open Sans" pitchFamily="2" charset="0"/>
                <a:ea typeface="Open Sans" pitchFamily="2" charset="0"/>
                <a:cs typeface="Open Sans" pitchFamily="2" charset="0"/>
              </a:rPr>
              <a:t>7th Africa Emerging Markets Forum</a:t>
            </a:r>
          </a:p>
          <a:p>
            <a:pPr>
              <a:buNone/>
            </a:pPr>
            <a:r>
              <a:rPr lang="en-US" sz="1400" b="0" i="1" dirty="0">
                <a:latin typeface="Open Sans" pitchFamily="2" charset="0"/>
                <a:ea typeface="Open Sans" pitchFamily="2" charset="0"/>
                <a:cs typeface="Open Sans" pitchFamily="2" charset="0"/>
              </a:rPr>
              <a:t>Abuja, Nigeria</a:t>
            </a:r>
            <a:endParaRPr lang="en-US" sz="1400" b="0" i="1" dirty="0">
              <a:solidFill>
                <a:schemeClr val="accent2">
                  <a:lumMod val="20000"/>
                  <a:lumOff val="80000"/>
                </a:schemeClr>
              </a:solidFill>
              <a:latin typeface="Open Sans" pitchFamily="2" charset="0"/>
              <a:ea typeface="Open Sans" pitchFamily="2" charset="0"/>
              <a:cs typeface="Open Sans" pitchFamily="2" charset="0"/>
            </a:endParaRPr>
          </a:p>
          <a:p>
            <a:pPr hangingPunct="1"/>
            <a:endParaRPr lang="en-US" sz="1400" b="0" dirty="0">
              <a:latin typeface="Open Sans" pitchFamily="2" charset="0"/>
              <a:ea typeface="Open Sans" pitchFamily="2" charset="0"/>
              <a:cs typeface="Open Sans" pitchFamily="2" charset="0"/>
            </a:endParaRPr>
          </a:p>
          <a:p>
            <a:pPr>
              <a:buNone/>
            </a:pPr>
            <a:endParaRPr lang="en-US" sz="1300" kern="1200" dirty="0">
              <a:solidFill>
                <a:srgbClr val="004972"/>
              </a:solidFill>
              <a:latin typeface="Barlow" panose="00000500000000000000"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47956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F22D9-5897-D1B6-261D-1511E212E5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C5B62-E2FF-4558-3662-E651E8F8A4AE}"/>
              </a:ext>
            </a:extLst>
          </p:cNvPr>
          <p:cNvSpPr>
            <a:spLocks noGrp="1"/>
          </p:cNvSpPr>
          <p:nvPr>
            <p:ph type="title"/>
          </p:nvPr>
        </p:nvSpPr>
        <p:spPr>
          <a:xfrm>
            <a:off x="362618" y="584392"/>
            <a:ext cx="11153390" cy="432583"/>
          </a:xfrm>
        </p:spPr>
        <p:txBody>
          <a:bodyPr/>
          <a:lstStyle/>
          <a:p>
            <a:r>
              <a:rPr lang="en-US" sz="2800" b="1">
                <a:solidFill>
                  <a:srgbClr val="156082"/>
                </a:solidFill>
                <a:latin typeface="Open Sans" panose="020B0606030504020204" pitchFamily="34" charset="0"/>
                <a:ea typeface="Open Sans" panose="020B0606030504020204" pitchFamily="34" charset="0"/>
                <a:cs typeface="Open Sans" panose="020B0606030504020204" pitchFamily="34" charset="0"/>
              </a:rPr>
              <a:t>Peripheries: </a:t>
            </a:r>
            <a:r>
              <a:rPr lang="en-US" sz="2800">
                <a:solidFill>
                  <a:srgbClr val="42362D"/>
                </a:solidFill>
                <a:latin typeface="Open Sans" panose="020B0606030504020204" pitchFamily="34" charset="0"/>
                <a:ea typeface="Open Sans" panose="020B0606030504020204" pitchFamily="34" charset="0"/>
                <a:cs typeface="Open Sans" panose="020B0606030504020204" pitchFamily="34" charset="0"/>
              </a:rPr>
              <a:t>Two–pronged approach to prepare </a:t>
            </a:r>
            <a:br>
              <a:rPr lang="en-US" sz="2800">
                <a:solidFill>
                  <a:srgbClr val="42362D"/>
                </a:solidFill>
                <a:latin typeface="Open Sans" panose="020B0606030504020204" pitchFamily="34" charset="0"/>
                <a:ea typeface="Open Sans" panose="020B0606030504020204" pitchFamily="34" charset="0"/>
                <a:cs typeface="Open Sans" panose="020B0606030504020204" pitchFamily="34" charset="0"/>
              </a:rPr>
            </a:br>
            <a:r>
              <a:rPr lang="en-US" sz="2800">
                <a:solidFill>
                  <a:srgbClr val="42362D"/>
                </a:solidFill>
                <a:latin typeface="Open Sans" panose="020B0606030504020204" pitchFamily="34" charset="0"/>
                <a:ea typeface="Open Sans" panose="020B0606030504020204" pitchFamily="34" charset="0"/>
                <a:cs typeface="Open Sans" panose="020B0606030504020204" pitchFamily="34" charset="0"/>
              </a:rPr>
              <a:t>for near doubling of area</a:t>
            </a:r>
          </a:p>
        </p:txBody>
      </p:sp>
      <p:pic>
        <p:nvPicPr>
          <p:cNvPr id="20" name="Picture 19">
            <a:extLst>
              <a:ext uri="{FF2B5EF4-FFF2-40B4-BE49-F238E27FC236}">
                <a16:creationId xmlns:a16="http://schemas.microsoft.com/office/drawing/2014/main" id="{EC94532B-3E47-4270-CBE8-8A866D787D0F}"/>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a:xfrm>
            <a:off x="734242" y="1359385"/>
            <a:ext cx="3337820" cy="2344848"/>
          </a:xfrm>
          <a:prstGeom prst="rect">
            <a:avLst/>
          </a:prstGeom>
          <a:ln>
            <a:solidFill>
              <a:schemeClr val="tx1"/>
            </a:solidFill>
          </a:ln>
        </p:spPr>
      </p:pic>
      <p:sp>
        <p:nvSpPr>
          <p:cNvPr id="28" name="TextBox 27">
            <a:extLst>
              <a:ext uri="{FF2B5EF4-FFF2-40B4-BE49-F238E27FC236}">
                <a16:creationId xmlns:a16="http://schemas.microsoft.com/office/drawing/2014/main" id="{BBAB358C-D428-BB94-8D43-AFF336F3515C}"/>
              </a:ext>
            </a:extLst>
          </p:cNvPr>
          <p:cNvSpPr txBox="1"/>
          <p:nvPr/>
        </p:nvSpPr>
        <p:spPr>
          <a:xfrm>
            <a:off x="4771788" y="1269081"/>
            <a:ext cx="6905968" cy="23448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l" hangingPunct="1">
              <a:lnSpc>
                <a:spcPct val="100000"/>
              </a:lnSpc>
              <a:spcBef>
                <a:spcPts val="0"/>
              </a:spcBef>
            </a:pPr>
            <a:r>
              <a:rPr lang="en-US" sz="2000" b="1">
                <a:solidFill>
                  <a:srgbClr val="156082"/>
                </a:solidFill>
                <a:latin typeface="Open Sans" panose="020B0606030504020204" pitchFamily="34" charset="0"/>
                <a:ea typeface="Open Sans" panose="020B0606030504020204" pitchFamily="34" charset="0"/>
                <a:cs typeface="Open Sans" panose="020B0606030504020204" pitchFamily="34" charset="0"/>
              </a:rPr>
              <a:t>1) Plan &amp; invest in arterial grid </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Grid</a:t>
            </a:r>
            <a:r>
              <a:rPr lang="en-US" sz="2000" b="1">
                <a:solidFill>
                  <a:srgbClr val="42362D"/>
                </a:solidFill>
                <a:latin typeface="Open Sans" panose="020B0606030504020204" pitchFamily="34" charset="0"/>
                <a:ea typeface="Open Sans" panose="020B0606030504020204" pitchFamily="34" charset="0"/>
                <a:cs typeface="Open Sans" panose="020B0606030504020204" pitchFamily="34" charset="0"/>
              </a:rPr>
              <a:t> </a:t>
            </a: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creates future macro-structure</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Plan &amp; invest in roads – approx. 30 m wide &amp; 1 km apart</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Reserve &amp; enforce “no-build” zones</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Rights of way also important for utility networks</a:t>
            </a:r>
          </a:p>
          <a:p>
            <a:pPr marL="342900" indent="-342900" algn="l" hangingPunct="1">
              <a:lnSpc>
                <a:spcPct val="100000"/>
              </a:lnSpc>
              <a:spcBef>
                <a:spcPts val="0"/>
              </a:spcBef>
              <a:buFont typeface="Arial" panose="020B0604020202020204" pitchFamily="34" charset="0"/>
              <a:buChar char="•"/>
            </a:pPr>
            <a:endPar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hangingPunct="1">
              <a:lnSpc>
                <a:spcPct val="100000"/>
              </a:lnSpc>
              <a:spcBef>
                <a:spcPts val="0"/>
              </a:spcBef>
              <a:buFont typeface="Arial" panose="020B0604020202020204" pitchFamily="34" charset="0"/>
              <a:buChar char="•"/>
            </a:pPr>
            <a:endPar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endParaRPr>
          </a:p>
          <a:p>
            <a:pPr algn="l" hangingPunct="1">
              <a:lnSpc>
                <a:spcPct val="100000"/>
              </a:lnSpc>
              <a:spcBef>
                <a:spcPts val="0"/>
              </a:spcBef>
            </a:pPr>
            <a:endParaRPr lang="en-US" sz="2000" b="1">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77C2E4FF-B810-5C1D-023C-D174027D22B7}"/>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734248" y="4046895"/>
            <a:ext cx="3337814" cy="2222620"/>
          </a:xfrm>
          <a:prstGeom prst="rect">
            <a:avLst/>
          </a:prstGeom>
          <a:ln>
            <a:solidFill>
              <a:schemeClr val="tx1"/>
            </a:solidFill>
          </a:ln>
        </p:spPr>
      </p:pic>
      <p:sp>
        <p:nvSpPr>
          <p:cNvPr id="5" name="TextBox 4">
            <a:extLst>
              <a:ext uri="{FF2B5EF4-FFF2-40B4-BE49-F238E27FC236}">
                <a16:creationId xmlns:a16="http://schemas.microsoft.com/office/drawing/2014/main" id="{D2F65A09-9E8F-1FAB-BF7D-587A865A4C33}"/>
              </a:ext>
            </a:extLst>
          </p:cNvPr>
          <p:cNvSpPr txBox="1"/>
          <p:nvPr/>
        </p:nvSpPr>
        <p:spPr>
          <a:xfrm>
            <a:off x="901392" y="1444598"/>
            <a:ext cx="3037338" cy="368834"/>
          </a:xfrm>
          <a:prstGeom prst="rect">
            <a:avLst/>
          </a:prstGeom>
          <a:solidFill>
            <a:schemeClr val="bg1"/>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1400" b="1">
                <a:solidFill>
                  <a:srgbClr val="42362D"/>
                </a:solidFill>
                <a:latin typeface="Open Sans" panose="020B0606030504020204" pitchFamily="34" charset="0"/>
                <a:ea typeface="Open Sans" panose="020B0606030504020204" pitchFamily="34" charset="0"/>
                <a:cs typeface="Open Sans" panose="020B0606030504020204" pitchFamily="34" charset="0"/>
              </a:rPr>
              <a:t>Arterial grid with “no-build” zones</a:t>
            </a:r>
          </a:p>
        </p:txBody>
      </p:sp>
      <p:sp>
        <p:nvSpPr>
          <p:cNvPr id="6" name="TextBox 5">
            <a:extLst>
              <a:ext uri="{FF2B5EF4-FFF2-40B4-BE49-F238E27FC236}">
                <a16:creationId xmlns:a16="http://schemas.microsoft.com/office/drawing/2014/main" id="{DF4D96D8-991A-6F87-0F77-DBC8360B4776}"/>
              </a:ext>
            </a:extLst>
          </p:cNvPr>
          <p:cNvSpPr txBox="1"/>
          <p:nvPr/>
        </p:nvSpPr>
        <p:spPr>
          <a:xfrm>
            <a:off x="998924" y="4122372"/>
            <a:ext cx="2772656" cy="368834"/>
          </a:xfrm>
          <a:prstGeom prst="rect">
            <a:avLst/>
          </a:prstGeom>
          <a:solidFill>
            <a:schemeClr val="bg1"/>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1400" b="1">
                <a:solidFill>
                  <a:srgbClr val="42362D"/>
                </a:solidFill>
                <a:latin typeface="Open Sans" panose="020B0606030504020204" pitchFamily="34" charset="0"/>
                <a:ea typeface="Open Sans" panose="020B0606030504020204" pitchFamily="34" charset="0"/>
                <a:cs typeface="Open Sans" panose="020B0606030504020204" pitchFamily="34" charset="0"/>
              </a:rPr>
              <a:t>Land pooling &amp; subdivision</a:t>
            </a:r>
          </a:p>
        </p:txBody>
      </p:sp>
      <p:sp>
        <p:nvSpPr>
          <p:cNvPr id="8" name="TextBox 7">
            <a:extLst>
              <a:ext uri="{FF2B5EF4-FFF2-40B4-BE49-F238E27FC236}">
                <a16:creationId xmlns:a16="http://schemas.microsoft.com/office/drawing/2014/main" id="{CAF4D8B2-0E1E-4B51-7062-A2178820360C}"/>
              </a:ext>
            </a:extLst>
          </p:cNvPr>
          <p:cNvSpPr txBox="1"/>
          <p:nvPr/>
        </p:nvSpPr>
        <p:spPr>
          <a:xfrm>
            <a:off x="4771788" y="3613929"/>
            <a:ext cx="6108806" cy="2723823"/>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hangingPunct="1">
              <a:lnSpc>
                <a:spcPct val="100000"/>
              </a:lnSpc>
              <a:spcBef>
                <a:spcPts val="0"/>
              </a:spcBef>
            </a:pPr>
            <a:endParaRPr lang="en-US" sz="2000"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hangingPunct="1">
              <a:lnSpc>
                <a:spcPct val="100000"/>
              </a:lnSpc>
              <a:spcBef>
                <a:spcPts val="0"/>
              </a:spcBef>
            </a:pPr>
            <a:endParaRPr lang="en-US" sz="1100"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hangingPunct="1">
              <a:lnSpc>
                <a:spcPct val="100000"/>
              </a:lnSpc>
              <a:spcBef>
                <a:spcPts val="0"/>
              </a:spcBef>
            </a:pPr>
            <a:r>
              <a:rPr lang="en-US" sz="2000" b="1">
                <a:solidFill>
                  <a:srgbClr val="156082"/>
                </a:solidFill>
                <a:latin typeface="Open Sans" panose="020B0606030504020204" pitchFamily="34" charset="0"/>
                <a:ea typeface="Open Sans" panose="020B0606030504020204" pitchFamily="34" charset="0"/>
                <a:cs typeface="Open Sans" panose="020B0606030504020204" pitchFamily="34" charset="0"/>
              </a:rPr>
              <a:t>2) Facilitate land pooling &amp; subdivision</a:t>
            </a:r>
          </a:p>
          <a:p>
            <a:pPr marL="342900" indent="-342900"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Land contributed to common pool</a:t>
            </a:r>
          </a:p>
          <a:p>
            <a:pPr marL="342900" indent="-342900"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Pooled area planned; some land used for infrastructure</a:t>
            </a:r>
          </a:p>
          <a:p>
            <a:pPr marL="342900" indent="-342900"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Remaining land subdivided &amp; allocated back </a:t>
            </a:r>
          </a:p>
          <a:p>
            <a:pPr marL="342900" indent="-342900"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Facilitates land value capture</a:t>
            </a:r>
          </a:p>
          <a:p>
            <a:pPr marL="342900" indent="-342900"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Work with customary authorities</a:t>
            </a:r>
          </a:p>
        </p:txBody>
      </p:sp>
    </p:spTree>
    <p:extLst>
      <p:ext uri="{BB962C8B-B14F-4D97-AF65-F5344CB8AC3E}">
        <p14:creationId xmlns:p14="http://schemas.microsoft.com/office/powerpoint/2010/main" val="266035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BEF1C-FDE1-8ED2-CEF3-346F247DA2D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C870CFF-28C3-9E78-0737-14B76E5BFD45}"/>
              </a:ext>
            </a:extLst>
          </p:cNvPr>
          <p:cNvSpPr/>
          <p:nvPr/>
        </p:nvSpPr>
        <p:spPr>
          <a:xfrm>
            <a:off x="-1" y="0"/>
            <a:ext cx="3978303"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17EFCAD2-B5C5-1B6D-BD0F-1E60CC5FE845}"/>
              </a:ext>
            </a:extLst>
          </p:cNvPr>
          <p:cNvSpPr/>
          <p:nvPr/>
        </p:nvSpPr>
        <p:spPr>
          <a:xfrm>
            <a:off x="697150" y="2085186"/>
            <a:ext cx="2427690" cy="2427690"/>
          </a:xfrm>
          <a:prstGeom prst="ellipse">
            <a:avLst/>
          </a:prstGeom>
          <a:blipFill rotWithShape="1">
            <a:blip r:embed="rId2"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7">
            <a:extLst>
              <a:ext uri="{FF2B5EF4-FFF2-40B4-BE49-F238E27FC236}">
                <a16:creationId xmlns:a16="http://schemas.microsoft.com/office/drawing/2014/main" id="{AEFC3754-13C9-0B62-A8CA-285B95A8867F}"/>
              </a:ext>
            </a:extLst>
          </p:cNvPr>
          <p:cNvGrpSpPr/>
          <p:nvPr/>
        </p:nvGrpSpPr>
        <p:grpSpPr>
          <a:xfrm>
            <a:off x="274074" y="1295351"/>
            <a:ext cx="4112984" cy="4534075"/>
            <a:chOff x="549613" y="2084990"/>
            <a:chExt cx="4112984" cy="4534075"/>
          </a:xfrm>
        </p:grpSpPr>
        <p:pic>
          <p:nvPicPr>
            <p:cNvPr id="10" name="Picture 9" descr="A blue circle with black background  Description automatically generated">
              <a:extLst>
                <a:ext uri="{FF2B5EF4-FFF2-40B4-BE49-F238E27FC236}">
                  <a16:creationId xmlns:a16="http://schemas.microsoft.com/office/drawing/2014/main" id="{D66F7CD3-C2C8-C468-5D16-57F4095EC23F}"/>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871438" y="2773574"/>
              <a:ext cx="2630192" cy="2630192"/>
            </a:xfrm>
            <a:prstGeom prst="rect">
              <a:avLst/>
            </a:prstGeom>
            <a:ln>
              <a:noFill/>
            </a:ln>
          </p:spPr>
        </p:pic>
        <p:sp>
          <p:nvSpPr>
            <p:cNvPr id="11" name="TextBox 10">
              <a:extLst>
                <a:ext uri="{FF2B5EF4-FFF2-40B4-BE49-F238E27FC236}">
                  <a16:creationId xmlns:a16="http://schemas.microsoft.com/office/drawing/2014/main" id="{E09282BA-7334-B7C6-C2DB-23F0CA166CE4}"/>
                </a:ext>
              </a:extLst>
            </p:cNvPr>
            <p:cNvSpPr txBox="1"/>
            <p:nvPr/>
          </p:nvSpPr>
          <p:spPr>
            <a:xfrm>
              <a:off x="549613" y="2084990"/>
              <a:ext cx="32738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rPr>
                <a:t>TOWNS</a:t>
              </a:r>
            </a:p>
          </p:txBody>
        </p:sp>
        <p:sp>
          <p:nvSpPr>
            <p:cNvPr id="12" name="TextBox 11">
              <a:extLst>
                <a:ext uri="{FF2B5EF4-FFF2-40B4-BE49-F238E27FC236}">
                  <a16:creationId xmlns:a16="http://schemas.microsoft.com/office/drawing/2014/main" id="{C5ED9328-BC1D-8253-2150-1953511A72AC}"/>
                </a:ext>
              </a:extLst>
            </p:cNvPr>
            <p:cNvSpPr txBox="1"/>
            <p:nvPr/>
          </p:nvSpPr>
          <p:spPr>
            <a:xfrm>
              <a:off x="1801410" y="3348538"/>
              <a:ext cx="2861187" cy="3270527"/>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3</a:t>
              </a:r>
              <a:endParaRPr kumimoji="0" lang="en-US" sz="6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7" name="Rectangle 1">
            <a:extLst>
              <a:ext uri="{FF2B5EF4-FFF2-40B4-BE49-F238E27FC236}">
                <a16:creationId xmlns:a16="http://schemas.microsoft.com/office/drawing/2014/main" id="{6C7AA463-C0D9-0A2F-1F0F-179C9B366AD3}"/>
              </a:ext>
            </a:extLst>
          </p:cNvPr>
          <p:cNvSpPr txBox="1">
            <a:spLocks noChangeArrowheads="1"/>
          </p:cNvSpPr>
          <p:nvPr/>
        </p:nvSpPr>
        <p:spPr bwMode="auto">
          <a:xfrm>
            <a:off x="8046315" y="1773713"/>
            <a:ext cx="32554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ctr" defTabSz="914400" rtl="0" eaLnBrk="1" latinLnBrk="0" hangingPunct="1">
              <a:lnSpc>
                <a:spcPct val="90000"/>
              </a:lnSpc>
              <a:spcBef>
                <a:spcPts val="1000"/>
              </a:spcBef>
              <a:buFontTx/>
              <a:buNone/>
              <a:defRPr sz="1700" kern="1200">
                <a:solidFill>
                  <a:schemeClr val="tx1"/>
                </a:solidFill>
                <a:latin typeface="Raleway" panose="020B0503030101060003" pitchFamily="34" charset="0"/>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eaLnBrk="0" fontAlgn="base" hangingPunct="0">
              <a:lnSpc>
                <a:spcPct val="100000"/>
              </a:lnSpc>
              <a:spcBef>
                <a:spcPct val="0"/>
              </a:spcBef>
              <a:spcAft>
                <a:spcPct val="0"/>
              </a:spcAft>
              <a:buFontTx/>
              <a:buChar char="•"/>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A4C55E47-742E-EF86-6A52-86A5695943B8}"/>
              </a:ext>
            </a:extLst>
          </p:cNvPr>
          <p:cNvSpPr txBox="1"/>
          <p:nvPr/>
        </p:nvSpPr>
        <p:spPr>
          <a:xfrm>
            <a:off x="413851" y="4897485"/>
            <a:ext cx="2994288" cy="923330"/>
          </a:xfrm>
          <a:prstGeom prst="rect">
            <a:avLst/>
          </a:prstGeom>
          <a:noFill/>
        </p:spPr>
        <p:txBody>
          <a:bodyPr wrap="square" rtlCol="0">
            <a:spAutoFit/>
          </a:bodyPr>
          <a:lstStyle/>
          <a:p>
            <a:pPr algn="ctr">
              <a:defRPr/>
            </a:pP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Small, still partly rural, and too often overlooked</a:t>
            </a:r>
          </a:p>
        </p:txBody>
      </p:sp>
      <p:sp>
        <p:nvSpPr>
          <p:cNvPr id="2" name="Text Placeholder 3">
            <a:extLst>
              <a:ext uri="{FF2B5EF4-FFF2-40B4-BE49-F238E27FC236}">
                <a16:creationId xmlns:a16="http://schemas.microsoft.com/office/drawing/2014/main" id="{0B186E87-7192-8321-DE50-A56254769A95}"/>
              </a:ext>
            </a:extLst>
          </p:cNvPr>
          <p:cNvSpPr txBox="1">
            <a:spLocks/>
          </p:cNvSpPr>
          <p:nvPr/>
        </p:nvSpPr>
        <p:spPr>
          <a:xfrm>
            <a:off x="3185788" y="848044"/>
            <a:ext cx="10573366" cy="65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hangingPunct="1">
              <a:buFontTx/>
              <a:buNone/>
            </a:pPr>
            <a:endParaRPr lang="en-US" sz="2200" b="1">
              <a:solidFill>
                <a:srgbClr val="C00000"/>
              </a:solidFill>
            </a:endParaRPr>
          </a:p>
        </p:txBody>
      </p:sp>
      <p:pic>
        <p:nvPicPr>
          <p:cNvPr id="3" name="Picture 2">
            <a:extLst>
              <a:ext uri="{FF2B5EF4-FFF2-40B4-BE49-F238E27FC236}">
                <a16:creationId xmlns:a16="http://schemas.microsoft.com/office/drawing/2014/main" id="{99391489-508D-CDBE-EB60-E06E3BD88861}"/>
              </a:ext>
            </a:extLst>
          </p:cNvPr>
          <p:cNvPicPr>
            <a:picLocks noChangeAspect="1"/>
          </p:cNvPicPr>
          <p:nvPr/>
        </p:nvPicPr>
        <p:blipFill>
          <a:blip r:embed="rId4"/>
          <a:stretch>
            <a:fillRect/>
          </a:stretch>
        </p:blipFill>
        <p:spPr>
          <a:xfrm>
            <a:off x="4134526" y="1530325"/>
            <a:ext cx="7937541" cy="3930388"/>
          </a:xfrm>
          <a:prstGeom prst="rect">
            <a:avLst/>
          </a:prstGeom>
        </p:spPr>
      </p:pic>
      <p:sp>
        <p:nvSpPr>
          <p:cNvPr id="4" name="TextBox 3">
            <a:extLst>
              <a:ext uri="{FF2B5EF4-FFF2-40B4-BE49-F238E27FC236}">
                <a16:creationId xmlns:a16="http://schemas.microsoft.com/office/drawing/2014/main" id="{13AD630B-DA06-CA1E-523C-A5BAA4CEFCF9}"/>
              </a:ext>
            </a:extLst>
          </p:cNvPr>
          <p:cNvSpPr txBox="1"/>
          <p:nvPr/>
        </p:nvSpPr>
        <p:spPr>
          <a:xfrm>
            <a:off x="3744054" y="417374"/>
            <a:ext cx="8718486" cy="757130"/>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a:r>
              <a:rPr lang="en-US" sz="2400" b="1">
                <a:solidFill>
                  <a:srgbClr val="42362D"/>
                </a:solidFill>
                <a:effectLst/>
                <a:latin typeface="Open Sans" panose="020B0606030504020204" pitchFamily="34" charset="0"/>
                <a:ea typeface="Open Sans" panose="020B0606030504020204" pitchFamily="34" charset="0"/>
                <a:cs typeface="Open Sans" panose="020B0606030504020204" pitchFamily="34" charset="0"/>
              </a:rPr>
              <a:t>Expenditure per adult and price indices </a:t>
            </a:r>
            <a:br>
              <a:rPr lang="en-US" sz="2400" b="1">
                <a:solidFill>
                  <a:srgbClr val="42362D"/>
                </a:solidFill>
                <a:effectLst/>
                <a:latin typeface="Open Sans" panose="020B0606030504020204" pitchFamily="34" charset="0"/>
                <a:ea typeface="Open Sans" panose="020B0606030504020204" pitchFamily="34" charset="0"/>
                <a:cs typeface="Open Sans" panose="020B0606030504020204" pitchFamily="34" charset="0"/>
              </a:rPr>
            </a:br>
            <a:r>
              <a:rPr lang="en-US" sz="24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in urban relative to rural areas, 13 SSA countries</a:t>
            </a:r>
            <a:endParaRPr lang="en-US">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EB0B60B3-44F3-9E83-5E92-564720C94697}"/>
              </a:ext>
            </a:extLst>
          </p:cNvPr>
          <p:cNvSpPr txBox="1"/>
          <p:nvPr/>
        </p:nvSpPr>
        <p:spPr>
          <a:xfrm>
            <a:off x="4751252" y="5810455"/>
            <a:ext cx="6704090" cy="535531"/>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marL="0" marR="0" algn="ctr">
              <a:buNone/>
            </a:pPr>
            <a:r>
              <a:rPr lang="en-US" sz="1600" i="1"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Source: World Bank Group calculations based on Combes, Nakamura, and Roberts (2026) for this report</a:t>
            </a:r>
            <a:endParaRPr lang="en-US" i="1">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8841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6F37F-F02F-E32D-A668-B2FB4051EF35}"/>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8AEA6E9-99D7-3D79-0909-19A02A31FAA7}"/>
              </a:ext>
            </a:extLst>
          </p:cNvPr>
          <p:cNvSpPr txBox="1"/>
          <p:nvPr/>
        </p:nvSpPr>
        <p:spPr>
          <a:xfrm>
            <a:off x="6381649" y="1702122"/>
            <a:ext cx="5812971" cy="757130"/>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40" tIns="45720" rIns="91440" bIns="45720" anchor="t">
            <a:spAutoFit/>
          </a:bodyPr>
          <a:lstStyle/>
          <a:p>
            <a:pPr marL="342900" indent="-342900" hangingPunct="1">
              <a:buFont typeface="Arial" panose="020B0604020202020204" pitchFamily="34" charset="0"/>
              <a:buChar char="•"/>
            </a:pPr>
            <a:r>
              <a:rPr kumimoji="0" lang="en-US" sz="2400" b="1" i="0" u="none" strike="noStrike" cap="none" spc="0" normalizeH="0" baseline="0">
                <a:ln>
                  <a:noFill/>
                </a:ln>
                <a:solidFill>
                  <a:srgbClr val="156082"/>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rPr>
              <a:t>High-potential towns</a:t>
            </a:r>
            <a:br>
              <a:rPr lang="en-US" b="1">
                <a:solidFill>
                  <a:srgbClr val="156082"/>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br>
            <a:endParaRPr kumimoji="0" lang="en-US" sz="2400" b="1" i="0" u="none" strike="noStrike" cap="none" spc="0" normalizeH="0" baseline="0">
              <a:ln>
                <a:noFill/>
              </a:ln>
              <a:solidFill>
                <a:srgbClr val="156082"/>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6" name="Title 1">
            <a:extLst>
              <a:ext uri="{FF2B5EF4-FFF2-40B4-BE49-F238E27FC236}">
                <a16:creationId xmlns:a16="http://schemas.microsoft.com/office/drawing/2014/main" id="{C38AF4D9-12A1-4DA9-0222-6CE7434EE352}"/>
              </a:ext>
            </a:extLst>
          </p:cNvPr>
          <p:cNvSpPr>
            <a:spLocks noGrp="1"/>
          </p:cNvSpPr>
          <p:nvPr>
            <p:ph type="title"/>
          </p:nvPr>
        </p:nvSpPr>
        <p:spPr>
          <a:xfrm>
            <a:off x="362618" y="590177"/>
            <a:ext cx="11153390" cy="432583"/>
          </a:xfrm>
        </p:spPr>
        <p:txBody>
          <a:bodyPr/>
          <a:lstStyle/>
          <a:p>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Towns: </a:t>
            </a: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Adopt tailored approach based on underlying economic potential</a:t>
            </a:r>
          </a:p>
        </p:txBody>
      </p:sp>
      <p:sp>
        <p:nvSpPr>
          <p:cNvPr id="7" name="Text Placeholder 3">
            <a:extLst>
              <a:ext uri="{FF2B5EF4-FFF2-40B4-BE49-F238E27FC236}">
                <a16:creationId xmlns:a16="http://schemas.microsoft.com/office/drawing/2014/main" id="{DD22916E-4C2A-C259-7EE6-95CC73AEA97C}"/>
              </a:ext>
            </a:extLst>
          </p:cNvPr>
          <p:cNvSpPr txBox="1">
            <a:spLocks/>
          </p:cNvSpPr>
          <p:nvPr/>
        </p:nvSpPr>
        <p:spPr>
          <a:xfrm>
            <a:off x="693677" y="1166783"/>
            <a:ext cx="10573366" cy="65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hangingPunct="1">
              <a:buFontTx/>
              <a:buNone/>
            </a:pPr>
            <a:endParaRPr lang="en-US" sz="2200" b="1">
              <a:solidFill>
                <a:srgbClr val="C00000"/>
              </a:solidFill>
            </a:endParaRPr>
          </a:p>
        </p:txBody>
      </p:sp>
      <p:sp>
        <p:nvSpPr>
          <p:cNvPr id="3" name="Text Placeholder 3">
            <a:extLst>
              <a:ext uri="{FF2B5EF4-FFF2-40B4-BE49-F238E27FC236}">
                <a16:creationId xmlns:a16="http://schemas.microsoft.com/office/drawing/2014/main" id="{4FBE424A-C7A2-BF4C-1A60-1C1E8B4275BA}"/>
              </a:ext>
            </a:extLst>
          </p:cNvPr>
          <p:cNvSpPr txBox="1">
            <a:spLocks/>
          </p:cNvSpPr>
          <p:nvPr/>
        </p:nvSpPr>
        <p:spPr>
          <a:xfrm>
            <a:off x="720156" y="1389619"/>
            <a:ext cx="4937574" cy="65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hangingPunct="1">
              <a:buFontTx/>
              <a:buNone/>
            </a:pPr>
            <a:r>
              <a:rPr lang="en-US" sz="2200" b="1">
                <a:solidFill>
                  <a:srgbClr val="156082"/>
                </a:solidFill>
              </a:rPr>
              <a:t>EU-Africa Envisaged Strategic Corridors</a:t>
            </a:r>
          </a:p>
        </p:txBody>
      </p:sp>
      <p:sp>
        <p:nvSpPr>
          <p:cNvPr id="10" name="TextBox 9">
            <a:extLst>
              <a:ext uri="{FF2B5EF4-FFF2-40B4-BE49-F238E27FC236}">
                <a16:creationId xmlns:a16="http://schemas.microsoft.com/office/drawing/2014/main" id="{37A958EE-9B68-682E-3383-699738750C63}"/>
              </a:ext>
            </a:extLst>
          </p:cNvPr>
          <p:cNvSpPr txBox="1"/>
          <p:nvPr/>
        </p:nvSpPr>
        <p:spPr>
          <a:xfrm>
            <a:off x="6846474" y="2100447"/>
            <a:ext cx="4883322" cy="24231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Strong locational fundamentals</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Place-based policies </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Possible admin re-classification</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Small investments help unlock full corridor potential</a:t>
            </a:r>
          </a:p>
          <a:p>
            <a:pPr marL="342900" indent="-342900" algn="l" hangingPunct="1">
              <a:lnSpc>
                <a:spcPct val="100000"/>
              </a:lnSpc>
              <a:spcBef>
                <a:spcPts val="0"/>
              </a:spcBef>
              <a:buFont typeface="Symbol" panose="05050102010706020507" pitchFamily="18" charset="2"/>
              <a:buChar char="-"/>
            </a:pPr>
            <a:endPar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hangingPunct="1">
              <a:lnSpc>
                <a:spcPct val="100000"/>
              </a:lnSpc>
              <a:spcBef>
                <a:spcPts val="0"/>
              </a:spcBef>
              <a:buFont typeface="Symbol" panose="05050102010706020507" pitchFamily="18" charset="2"/>
              <a:buChar char="-"/>
            </a:pPr>
            <a:endParaRPr lang="en-US" sz="2000" b="1">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45CC2BF0-9E68-263F-4FF7-EA3256CA469F}"/>
              </a:ext>
            </a:extLst>
          </p:cNvPr>
          <p:cNvPicPr>
            <a:picLocks noChangeAspect="1"/>
          </p:cNvPicPr>
          <p:nvPr/>
        </p:nvPicPr>
        <p:blipFill>
          <a:blip r:embed="rId2"/>
          <a:stretch>
            <a:fillRect/>
          </a:stretch>
        </p:blipFill>
        <p:spPr>
          <a:xfrm>
            <a:off x="318338" y="2315638"/>
            <a:ext cx="5992876" cy="3375579"/>
          </a:xfrm>
          <a:prstGeom prst="rect">
            <a:avLst/>
          </a:prstGeom>
        </p:spPr>
      </p:pic>
      <p:sp>
        <p:nvSpPr>
          <p:cNvPr id="2" name="TextBox 1">
            <a:extLst>
              <a:ext uri="{FF2B5EF4-FFF2-40B4-BE49-F238E27FC236}">
                <a16:creationId xmlns:a16="http://schemas.microsoft.com/office/drawing/2014/main" id="{DCFE77A6-6259-A883-043E-2B5BB12A363C}"/>
              </a:ext>
            </a:extLst>
          </p:cNvPr>
          <p:cNvSpPr txBox="1"/>
          <p:nvPr/>
        </p:nvSpPr>
        <p:spPr>
          <a:xfrm>
            <a:off x="6403421" y="4374874"/>
            <a:ext cx="5812971" cy="424732"/>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40" tIns="45720" rIns="91440" bIns="45720" anchor="t">
            <a:spAutoFit/>
          </a:bodyPr>
          <a:lstStyle/>
          <a:p>
            <a:pPr marL="342900" indent="-342900" hangingPunct="1">
              <a:buFont typeface="Arial" panose="020B0604020202020204" pitchFamily="34" charset="0"/>
              <a:buChar char="•"/>
            </a:pPr>
            <a:r>
              <a:rPr lang="en-US" b="1">
                <a:solidFill>
                  <a:srgbClr val="156082"/>
                </a:solidFill>
                <a:latin typeface="Open Sans" panose="020B0606030504020204" pitchFamily="34" charset="0"/>
                <a:ea typeface="Open Sans" panose="020B0606030504020204" pitchFamily="34" charset="0"/>
                <a:cs typeface="Open Sans" panose="020B0606030504020204" pitchFamily="34" charset="0"/>
              </a:rPr>
              <a:t>Low</a:t>
            </a:r>
            <a:r>
              <a:rPr kumimoji="0" lang="en-US" sz="2400" b="1" i="0" u="none" strike="noStrike" cap="none" spc="0" normalizeH="0" baseline="0">
                <a:ln>
                  <a:noFill/>
                </a:ln>
                <a:solidFill>
                  <a:srgbClr val="156082"/>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rPr>
              <a:t>-potential towns</a:t>
            </a:r>
          </a:p>
        </p:txBody>
      </p:sp>
      <p:sp>
        <p:nvSpPr>
          <p:cNvPr id="8" name="TextBox 7">
            <a:extLst>
              <a:ext uri="{FF2B5EF4-FFF2-40B4-BE49-F238E27FC236}">
                <a16:creationId xmlns:a16="http://schemas.microsoft.com/office/drawing/2014/main" id="{6CE3E966-1133-8D37-674F-55B99D44042B}"/>
              </a:ext>
            </a:extLst>
          </p:cNvPr>
          <p:cNvSpPr txBox="1"/>
          <p:nvPr/>
        </p:nvSpPr>
        <p:spPr>
          <a:xfrm>
            <a:off x="6822142" y="4803935"/>
            <a:ext cx="4883322" cy="24231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Weaker fundamentals</a:t>
            </a:r>
          </a:p>
          <a:p>
            <a:pPr marL="342900" indent="-342900" algn="l" hangingPunct="1">
              <a:lnSpc>
                <a:spcPct val="100000"/>
              </a:lnSpc>
              <a:spcBef>
                <a:spcPts val="0"/>
              </a:spcBef>
              <a:buFont typeface="Arial" panose="020B0604020202020204" pitchFamily="34" charset="0"/>
              <a:buChar char="•"/>
            </a:pPr>
            <a:r>
              <a:rPr lang="en-US" sz="2000">
                <a:solidFill>
                  <a:srgbClr val="42362D"/>
                </a:solidFill>
                <a:latin typeface="Open Sans" panose="020B0606030504020204" pitchFamily="34" charset="0"/>
                <a:ea typeface="Open Sans" panose="020B0606030504020204" pitchFamily="34" charset="0"/>
                <a:cs typeface="Open Sans" panose="020B0606030504020204" pitchFamily="34" charset="0"/>
              </a:rPr>
              <a:t>Focus on basic services &amp; connectivity</a:t>
            </a:r>
          </a:p>
          <a:p>
            <a:pPr marL="342900" indent="-342900" algn="l" hangingPunct="1">
              <a:lnSpc>
                <a:spcPct val="100000"/>
              </a:lnSpc>
              <a:spcBef>
                <a:spcPts val="0"/>
              </a:spcBef>
              <a:buFont typeface="Symbol" panose="05050102010706020507" pitchFamily="18" charset="2"/>
              <a:buChar char="-"/>
            </a:pPr>
            <a:endParaRPr lang="en-US" sz="2000" b="1">
              <a:solidFill>
                <a:srgbClr val="42362D"/>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hangingPunct="1">
              <a:lnSpc>
                <a:spcPct val="100000"/>
              </a:lnSpc>
              <a:spcBef>
                <a:spcPts val="0"/>
              </a:spcBef>
              <a:buFont typeface="Symbol" panose="05050102010706020507" pitchFamily="18" charset="2"/>
              <a:buChar char="-"/>
            </a:pPr>
            <a:endParaRPr lang="en-US" sz="2000" b="1">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7066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5C2ED-247C-BA0D-2E71-177BD2C7EBDA}"/>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589A3C2-DDD3-3E11-25F5-31511AEC5EB1}"/>
              </a:ext>
            </a:extLst>
          </p:cNvPr>
          <p:cNvSpPr/>
          <p:nvPr/>
        </p:nvSpPr>
        <p:spPr bwMode="auto">
          <a:xfrm>
            <a:off x="8361968" y="2136683"/>
            <a:ext cx="3187700" cy="4200296"/>
          </a:xfrm>
          <a:prstGeom prst="roundRect">
            <a:avLst/>
          </a:prstGeom>
          <a:solidFill>
            <a:schemeClr val="bg1">
              <a:lumMod val="9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br>
              <a:rPr lang="en-US">
                <a:solidFill>
                  <a:srgbClr val="084A71"/>
                </a:solidFill>
                <a:latin typeface="Open Sans" panose="020B0606030504020204" pitchFamily="34" charset="0"/>
                <a:ea typeface="Open Sans" panose="020B0606030504020204" pitchFamily="34" charset="0"/>
                <a:cs typeface="Open Sans" panose="020B0606030504020204" pitchFamily="34" charset="0"/>
              </a:rPr>
            </a:br>
            <a:br>
              <a:rPr lang="en-US">
                <a:solidFill>
                  <a:srgbClr val="084A71"/>
                </a:solidFill>
                <a:latin typeface="Open Sans" panose="020B0606030504020204" pitchFamily="34" charset="0"/>
                <a:ea typeface="Open Sans" panose="020B0606030504020204" pitchFamily="34" charset="0"/>
                <a:cs typeface="Open Sans" panose="020B0606030504020204" pitchFamily="34" charset="0"/>
              </a:rPr>
            </a:br>
            <a:r>
              <a:rPr kumimoji="0" lang="en-US" b="1" i="0"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rPr>
              <a:t>Resources</a:t>
            </a:r>
          </a:p>
          <a:p>
            <a:pPr algn="ctr" fontAlgn="base">
              <a:spcBef>
                <a:spcPct val="50000"/>
              </a:spcBef>
              <a:spcAft>
                <a:spcPct val="0"/>
              </a:spcAft>
            </a:pPr>
            <a:r>
              <a:rPr kumimoji="0" lang="en-US" sz="2000" i="1"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rPr>
              <a:t>Resources to enact change &amp; build capacity </a:t>
            </a:r>
          </a:p>
          <a:p>
            <a:pPr marL="285750" indent="-285750" algn="ctr" fontAlgn="base">
              <a:spcBef>
                <a:spcPct val="50000"/>
              </a:spcBef>
              <a:spcAft>
                <a:spcPct val="0"/>
              </a:spcAft>
              <a:buFont typeface="Arial" panose="020B0604020202020204" pitchFamily="34" charset="0"/>
              <a:buChar char="•"/>
            </a:pPr>
            <a:r>
              <a:rPr lang="en-US" sz="1800">
                <a:solidFill>
                  <a:srgbClr val="42362D"/>
                </a:solidFill>
                <a:latin typeface="Open Sans" panose="020B0606030504020204" pitchFamily="34" charset="0"/>
                <a:ea typeface="Open Sans" panose="020B0606030504020204" pitchFamily="34" charset="0"/>
                <a:cs typeface="Open Sans" panose="020B0606030504020204" pitchFamily="34" charset="0"/>
              </a:rPr>
              <a:t>E.g., Freetown’s 2018 property tax reform</a:t>
            </a:r>
          </a:p>
          <a:p>
            <a:pPr marL="285750" indent="-285750" algn="ctr" fontAlgn="base">
              <a:spcBef>
                <a:spcPct val="50000"/>
              </a:spcBef>
              <a:spcAft>
                <a:spcPct val="0"/>
              </a:spcAft>
              <a:buFont typeface="Arial" panose="020B0604020202020204" pitchFamily="34" charset="0"/>
              <a:buChar char="•"/>
            </a:pPr>
            <a:r>
              <a:rPr lang="en-US" sz="1800">
                <a:solidFill>
                  <a:srgbClr val="42362D"/>
                </a:solidFill>
                <a:latin typeface="Open Sans" panose="020B0606030504020204" pitchFamily="34" charset="0"/>
                <a:ea typeface="Open Sans" panose="020B0606030504020204" pitchFamily="34" charset="0"/>
                <a:cs typeface="Open Sans" panose="020B0606030504020204" pitchFamily="34" charset="0"/>
              </a:rPr>
              <a:t>Improved design of transfer systems</a:t>
            </a:r>
          </a:p>
          <a:p>
            <a:pPr algn="ctr" fontAlgn="base">
              <a:spcBef>
                <a:spcPct val="50000"/>
              </a:spcBef>
              <a:spcAft>
                <a:spcPct val="0"/>
              </a:spcAft>
            </a:pPr>
            <a:endParaRPr lang="en-US" sz="1400">
              <a:solidFill>
                <a:srgbClr val="084A71"/>
              </a:solidFill>
              <a:latin typeface="Open Sans" panose="020B0606030504020204" pitchFamily="34" charset="0"/>
              <a:ea typeface="Open Sans" panose="020B0606030504020204" pitchFamily="34" charset="0"/>
              <a:cs typeface="Open Sans" panose="020B0606030504020204" pitchFamily="34" charset="0"/>
            </a:endParaRPr>
          </a:p>
          <a:p>
            <a:pPr algn="ctr" fontAlgn="base">
              <a:spcBef>
                <a:spcPct val="50000"/>
              </a:spcBef>
              <a:spcAft>
                <a:spcPct val="0"/>
              </a:spcAft>
            </a:pPr>
            <a:endParaRPr kumimoji="0" lang="en-US" sz="1400" i="0"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Rounded Corners 11">
            <a:extLst>
              <a:ext uri="{FF2B5EF4-FFF2-40B4-BE49-F238E27FC236}">
                <a16:creationId xmlns:a16="http://schemas.microsoft.com/office/drawing/2014/main" id="{CD9A60ED-231B-3752-5B02-719F40908703}"/>
              </a:ext>
            </a:extLst>
          </p:cNvPr>
          <p:cNvSpPr/>
          <p:nvPr/>
        </p:nvSpPr>
        <p:spPr bwMode="auto">
          <a:xfrm>
            <a:off x="4460771" y="2136683"/>
            <a:ext cx="3187700" cy="4200296"/>
          </a:xfrm>
          <a:prstGeom prst="roundRect">
            <a:avLst/>
          </a:prstGeom>
          <a:solidFill>
            <a:schemeClr val="bg1">
              <a:lumMod val="9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endParaRPr kumimoji="0" lang="en-US" sz="2000" b="0" i="0"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endParaRPr>
          </a:p>
          <a:p>
            <a:pPr algn="ctr" fontAlgn="base">
              <a:spcBef>
                <a:spcPct val="50000"/>
              </a:spcBef>
              <a:spcAft>
                <a:spcPct val="0"/>
              </a:spcAft>
            </a:pPr>
            <a:br>
              <a:rPr lang="en-US" b="1">
                <a:solidFill>
                  <a:srgbClr val="084A71"/>
                </a:solidFill>
                <a:latin typeface="Open Sans" panose="020B0606030504020204" pitchFamily="34" charset="0"/>
                <a:ea typeface="Open Sans" panose="020B0606030504020204" pitchFamily="34" charset="0"/>
                <a:cs typeface="Open Sans" panose="020B0606030504020204" pitchFamily="34" charset="0"/>
              </a:rPr>
            </a:br>
            <a:r>
              <a:rPr lang="en-US" b="1">
                <a:solidFill>
                  <a:srgbClr val="084A71"/>
                </a:solidFill>
                <a:latin typeface="Open Sans" panose="020B0606030504020204" pitchFamily="34" charset="0"/>
                <a:ea typeface="Open Sans" panose="020B0606030504020204" pitchFamily="34" charset="0"/>
                <a:cs typeface="Open Sans" panose="020B0606030504020204" pitchFamily="34" charset="0"/>
              </a:rPr>
              <a:t>Ability</a:t>
            </a:r>
          </a:p>
          <a:p>
            <a:pPr algn="ctr" fontAlgn="base">
              <a:spcBef>
                <a:spcPct val="50000"/>
              </a:spcBef>
              <a:spcAft>
                <a:spcPct val="0"/>
              </a:spcAft>
            </a:pPr>
            <a:r>
              <a:rPr lang="en-US" sz="2000" i="1">
                <a:solidFill>
                  <a:srgbClr val="084A71"/>
                </a:solidFill>
                <a:latin typeface="Open Sans" panose="020B0606030504020204" pitchFamily="34" charset="0"/>
                <a:ea typeface="Open Sans" panose="020B0606030504020204" pitchFamily="34" charset="0"/>
                <a:cs typeface="Open Sans" panose="020B0606030504020204" pitchFamily="34" charset="0"/>
              </a:rPr>
              <a:t>Capacity and skills to enact change</a:t>
            </a:r>
          </a:p>
          <a:p>
            <a:pPr marL="285750" indent="-285750" algn="ctr" fontAlgn="base">
              <a:spcBef>
                <a:spcPct val="50000"/>
              </a:spcBef>
              <a:spcAft>
                <a:spcPct val="0"/>
              </a:spcAft>
              <a:buFont typeface="Arial" panose="020B0604020202020204" pitchFamily="34" charset="0"/>
              <a:buChar char="•"/>
            </a:pPr>
            <a:r>
              <a:rPr lang="en-US" sz="1800">
                <a:solidFill>
                  <a:srgbClr val="42362D"/>
                </a:solidFill>
                <a:latin typeface="Open Sans" panose="020B0606030504020204" pitchFamily="34" charset="0"/>
                <a:ea typeface="Open Sans" panose="020B0606030504020204" pitchFamily="34" charset="0"/>
                <a:cs typeface="Open Sans" panose="020B0606030504020204" pitchFamily="34" charset="0"/>
              </a:rPr>
              <a:t>Ethiopian Civil Service University (ECSU) program to prepare for urban expansion</a:t>
            </a:r>
          </a:p>
          <a:p>
            <a:pPr marL="285750" indent="-285750" algn="ctr" fontAlgn="base">
              <a:spcBef>
                <a:spcPct val="50000"/>
              </a:spcBef>
              <a:spcAft>
                <a:spcPct val="0"/>
              </a:spcAft>
              <a:buFont typeface="Arial" panose="020B0604020202020204" pitchFamily="34" charset="0"/>
              <a:buChar char="•"/>
            </a:pPr>
            <a:r>
              <a:rPr lang="en-US" sz="1800">
                <a:solidFill>
                  <a:srgbClr val="42362D"/>
                </a:solidFill>
                <a:latin typeface="Open Sans" panose="020B0606030504020204" pitchFamily="34" charset="0"/>
                <a:ea typeface="Open Sans" panose="020B0606030504020204" pitchFamily="34" charset="0"/>
                <a:cs typeface="Open Sans" panose="020B0606030504020204" pitchFamily="34" charset="0"/>
              </a:rPr>
              <a:t>Dar Es Salaam Metro Development Project</a:t>
            </a:r>
          </a:p>
          <a:p>
            <a:pPr algn="ctr" fontAlgn="base">
              <a:spcBef>
                <a:spcPct val="50000"/>
              </a:spcBef>
              <a:spcAft>
                <a:spcPct val="0"/>
              </a:spcAft>
            </a:pPr>
            <a:endParaRPr lang="en-US" sz="1400">
              <a:solidFill>
                <a:srgbClr val="084A71"/>
              </a:solidFill>
              <a:latin typeface="Open Sans" panose="020B0606030504020204" pitchFamily="34" charset="0"/>
              <a:ea typeface="Open Sans" panose="020B0606030504020204" pitchFamily="34" charset="0"/>
              <a:cs typeface="Open Sans" panose="020B0606030504020204" pitchFamily="34" charset="0"/>
            </a:endParaRPr>
          </a:p>
          <a:p>
            <a:pPr algn="ctr" fontAlgn="base">
              <a:spcBef>
                <a:spcPct val="50000"/>
              </a:spcBef>
              <a:spcAft>
                <a:spcPct val="0"/>
              </a:spcAft>
            </a:pPr>
            <a:endParaRPr lang="en-US" sz="1200">
              <a:solidFill>
                <a:srgbClr val="084A7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Oval 23">
            <a:extLst>
              <a:ext uri="{FF2B5EF4-FFF2-40B4-BE49-F238E27FC236}">
                <a16:creationId xmlns:a16="http://schemas.microsoft.com/office/drawing/2014/main" id="{2CD4B876-FC47-E13F-435A-8B3A1E4B79A5}"/>
              </a:ext>
            </a:extLst>
          </p:cNvPr>
          <p:cNvSpPr/>
          <p:nvPr/>
        </p:nvSpPr>
        <p:spPr bwMode="auto">
          <a:xfrm>
            <a:off x="5362223" y="1507414"/>
            <a:ext cx="1394994" cy="1394994"/>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9" name="Rectangle: Rounded Corners 8">
            <a:extLst>
              <a:ext uri="{FF2B5EF4-FFF2-40B4-BE49-F238E27FC236}">
                <a16:creationId xmlns:a16="http://schemas.microsoft.com/office/drawing/2014/main" id="{5775D23E-ED98-8F2B-9CA2-24EC79E533A0}"/>
              </a:ext>
            </a:extLst>
          </p:cNvPr>
          <p:cNvSpPr/>
          <p:nvPr/>
        </p:nvSpPr>
        <p:spPr bwMode="auto">
          <a:xfrm>
            <a:off x="637154" y="2136683"/>
            <a:ext cx="3187700" cy="4200296"/>
          </a:xfrm>
          <a:prstGeom prst="roundRect">
            <a:avLst/>
          </a:prstGeom>
          <a:solidFill>
            <a:schemeClr val="bg1">
              <a:lumMod val="9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endParaRPr kumimoji="0" lang="en-US" sz="2000" b="1" i="0"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endParaRPr>
          </a:p>
          <a:p>
            <a:pPr algn="ctr" fontAlgn="base">
              <a:spcBef>
                <a:spcPct val="50000"/>
              </a:spcBef>
              <a:spcAft>
                <a:spcPct val="0"/>
              </a:spcAft>
            </a:pPr>
            <a:br>
              <a:rPr lang="en-US" b="1">
                <a:solidFill>
                  <a:srgbClr val="084A71"/>
                </a:solidFill>
                <a:latin typeface="Open Sans" panose="020B0606030504020204" pitchFamily="34" charset="0"/>
                <a:ea typeface="Open Sans" panose="020B0606030504020204" pitchFamily="34" charset="0"/>
                <a:cs typeface="Open Sans" panose="020B0606030504020204" pitchFamily="34" charset="0"/>
              </a:rPr>
            </a:br>
            <a:r>
              <a:rPr lang="en-US" b="1">
                <a:solidFill>
                  <a:srgbClr val="084A71"/>
                </a:solidFill>
                <a:latin typeface="Open Sans" panose="020B0606030504020204" pitchFamily="34" charset="0"/>
                <a:ea typeface="Open Sans" panose="020B0606030504020204" pitchFamily="34" charset="0"/>
                <a:cs typeface="Open Sans" panose="020B0606030504020204" pitchFamily="34" charset="0"/>
              </a:rPr>
              <a:t>Authority</a:t>
            </a:r>
          </a:p>
          <a:p>
            <a:pPr algn="ctr" fontAlgn="base">
              <a:spcBef>
                <a:spcPct val="50000"/>
              </a:spcBef>
              <a:spcAft>
                <a:spcPct val="0"/>
              </a:spcAft>
            </a:pPr>
            <a:r>
              <a:rPr lang="en-US" sz="2000" i="1">
                <a:solidFill>
                  <a:srgbClr val="084A71"/>
                </a:solidFill>
                <a:latin typeface="Open Sans" panose="020B0606030504020204" pitchFamily="34" charset="0"/>
                <a:ea typeface="Open Sans" panose="020B0606030504020204" pitchFamily="34" charset="0"/>
                <a:cs typeface="Open Sans" panose="020B0606030504020204" pitchFamily="34" charset="0"/>
              </a:rPr>
              <a:t>Powers to implement change</a:t>
            </a:r>
          </a:p>
          <a:p>
            <a:pPr marL="285750" indent="-285750" algn="ctr" fontAlgn="base">
              <a:spcBef>
                <a:spcPct val="50000"/>
              </a:spcBef>
              <a:spcAft>
                <a:spcPct val="0"/>
              </a:spcAft>
              <a:buFont typeface="Arial" panose="020B0604020202020204" pitchFamily="34" charset="0"/>
              <a:buChar char="•"/>
            </a:pPr>
            <a:r>
              <a:rPr lang="en-US" sz="1800" kern="100">
                <a:solidFill>
                  <a:srgbClr val="42362D"/>
                </a:solidFill>
                <a:latin typeface="Open Sans" panose="020B0606030504020204" pitchFamily="34" charset="0"/>
                <a:ea typeface="Open Sans" panose="020B0606030504020204" pitchFamily="34" charset="0"/>
                <a:cs typeface="Open Sans" panose="020B0606030504020204" pitchFamily="34" charset="0"/>
              </a:rPr>
              <a:t>Special jurisdiction decentralization in highly centralized settings</a:t>
            </a:r>
          </a:p>
          <a:p>
            <a:pPr marL="285750" indent="-285750" algn="ctr" fontAlgn="base">
              <a:spcBef>
                <a:spcPct val="50000"/>
              </a:spcBef>
              <a:spcAft>
                <a:spcPct val="0"/>
              </a:spcAft>
              <a:buFont typeface="Arial" panose="020B0604020202020204" pitchFamily="34" charset="0"/>
              <a:buChar char="•"/>
            </a:pPr>
            <a:r>
              <a:rPr lang="en-US" sz="1800" kern="100">
                <a:solidFill>
                  <a:srgbClr val="42362D"/>
                </a:solidFill>
                <a:latin typeface="Open Sans" panose="020B0606030504020204" pitchFamily="34" charset="0"/>
                <a:ea typeface="Open Sans" panose="020B0606030504020204" pitchFamily="34" charset="0"/>
                <a:cs typeface="Open Sans" panose="020B0606030504020204" pitchFamily="34" charset="0"/>
              </a:rPr>
              <a:t>E.g., Lagos State; Kampala Capital City Authority</a:t>
            </a:r>
          </a:p>
          <a:p>
            <a:pPr algn="ctr" fontAlgn="base">
              <a:spcBef>
                <a:spcPct val="50000"/>
              </a:spcBef>
              <a:spcAft>
                <a:spcPct val="0"/>
              </a:spcAft>
            </a:pPr>
            <a:endParaRPr lang="en-US" sz="1800" b="1">
              <a:solidFill>
                <a:srgbClr val="084A71"/>
              </a:solidFill>
              <a:latin typeface="Open Sans" panose="020B0606030504020204" pitchFamily="34" charset="0"/>
              <a:ea typeface="Open Sans" panose="020B0606030504020204" pitchFamily="34" charset="0"/>
              <a:cs typeface="Open Sans" panose="020B0606030504020204" pitchFamily="34" charset="0"/>
            </a:endParaRPr>
          </a:p>
          <a:p>
            <a:pPr marR="0" algn="ctr" defTabSz="914400" rtl="0" eaLnBrk="1" fontAlgn="base" latinLnBrk="0" hangingPunct="1">
              <a:lnSpc>
                <a:spcPct val="100000"/>
              </a:lnSpc>
              <a:spcBef>
                <a:spcPct val="50000"/>
              </a:spcBef>
              <a:spcAft>
                <a:spcPct val="0"/>
              </a:spcAft>
              <a:buClrTx/>
              <a:buSzTx/>
              <a:tabLst/>
            </a:pPr>
            <a:endParaRPr kumimoji="0" lang="en-US" sz="2000" b="1" i="0" u="none" strike="noStrike" cap="none" normalizeH="0" baseline="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Oval 16">
            <a:extLst>
              <a:ext uri="{FF2B5EF4-FFF2-40B4-BE49-F238E27FC236}">
                <a16:creationId xmlns:a16="http://schemas.microsoft.com/office/drawing/2014/main" id="{A2F7D803-A9A2-E390-12ED-2879DC5960B2}"/>
              </a:ext>
            </a:extLst>
          </p:cNvPr>
          <p:cNvSpPr/>
          <p:nvPr/>
        </p:nvSpPr>
        <p:spPr bwMode="auto">
          <a:xfrm>
            <a:off x="1538685" y="1507414"/>
            <a:ext cx="1394994" cy="1394994"/>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13" name="Text Placeholder 2">
            <a:extLst>
              <a:ext uri="{FF2B5EF4-FFF2-40B4-BE49-F238E27FC236}">
                <a16:creationId xmlns:a16="http://schemas.microsoft.com/office/drawing/2014/main" id="{9850B087-9F5E-114D-C83E-D9FBD5E908BC}"/>
              </a:ext>
            </a:extLst>
          </p:cNvPr>
          <p:cNvSpPr txBox="1">
            <a:spLocks/>
          </p:cNvSpPr>
          <p:nvPr/>
        </p:nvSpPr>
        <p:spPr>
          <a:xfrm>
            <a:off x="265935" y="-478844"/>
            <a:ext cx="11821690" cy="431800"/>
          </a:xfrm>
          <a:prstGeom prst="rect">
            <a:avLst/>
          </a:prstGeom>
        </p:spPr>
        <p:txBody>
          <a:bodyPr anchor="b">
            <a:noAutofit/>
          </a:bodyPr>
          <a:lstStyle>
            <a:lvl1pPr algn="l" rtl="0" eaLnBrk="0" fontAlgn="base" hangingPunct="0">
              <a:lnSpc>
                <a:spcPct val="80000"/>
              </a:lnSpc>
              <a:spcBef>
                <a:spcPts val="0"/>
              </a:spcBef>
              <a:spcAft>
                <a:spcPct val="0"/>
              </a:spcAft>
              <a:buFont typeface="Arial" panose="020B0604020202020204" pitchFamily="34" charset="0"/>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vl2pPr algn="l" rtl="0" eaLnBrk="0" fontAlgn="base" hangingPunct="0">
              <a:spcBef>
                <a:spcPct val="0"/>
              </a:spcBef>
              <a:spcAft>
                <a:spcPct val="0"/>
              </a:spcAft>
              <a:buFont typeface="Arial" panose="020B0604020202020204" pitchFamily="34" charset="0"/>
              <a:defRPr sz="2200">
                <a:solidFill>
                  <a:schemeClr val="tx1"/>
                </a:solidFill>
                <a:latin typeface="Arial" charset="0"/>
                <a:ea typeface="MS PGothic" pitchFamily="34" charset="-128"/>
                <a:cs typeface="AndesExtraLight" pitchFamily="50" charset="0"/>
              </a:defRPr>
            </a:lvl2pPr>
            <a:lvl3pPr algn="l" rtl="0" eaLnBrk="0" fontAlgn="base" hangingPunct="0">
              <a:spcBef>
                <a:spcPct val="0"/>
              </a:spcBef>
              <a:spcAft>
                <a:spcPct val="0"/>
              </a:spcAft>
              <a:buFont typeface="Arial" panose="020B0604020202020204" pitchFamily="34" charset="0"/>
              <a:defRPr sz="2200">
                <a:solidFill>
                  <a:schemeClr val="tx1"/>
                </a:solidFill>
                <a:latin typeface="Arial" charset="0"/>
                <a:ea typeface="MS PGothic" pitchFamily="34" charset="-128"/>
                <a:cs typeface="AndesExtraLight" pitchFamily="50" charset="0"/>
              </a:defRPr>
            </a:lvl3pPr>
            <a:lvl4pPr algn="l" rtl="0" eaLnBrk="0" fontAlgn="base" hangingPunct="0">
              <a:spcBef>
                <a:spcPct val="0"/>
              </a:spcBef>
              <a:spcAft>
                <a:spcPct val="0"/>
              </a:spcAft>
              <a:buFont typeface="Arial" panose="020B0604020202020204" pitchFamily="34" charset="0"/>
              <a:defRPr sz="2200">
                <a:solidFill>
                  <a:schemeClr val="tx1"/>
                </a:solidFill>
                <a:latin typeface="Arial" charset="0"/>
                <a:ea typeface="MS PGothic" pitchFamily="34" charset="-128"/>
                <a:cs typeface="AndesExtraLight" pitchFamily="50" charset="0"/>
              </a:defRPr>
            </a:lvl4pPr>
            <a:lvl5pPr algn="l" rtl="0" eaLnBrk="0" fontAlgn="base" hangingPunct="0">
              <a:spcBef>
                <a:spcPct val="0"/>
              </a:spcBef>
              <a:spcAft>
                <a:spcPct val="0"/>
              </a:spcAft>
              <a:buFont typeface="Arial" panose="020B0604020202020204" pitchFamily="34" charset="0"/>
              <a:defRPr sz="2200">
                <a:solidFill>
                  <a:schemeClr val="tx1"/>
                </a:solidFill>
                <a:latin typeface="Arial" charset="0"/>
                <a:ea typeface="MS PGothic" pitchFamily="34" charset="-128"/>
                <a:cs typeface="AndesExtraLight" pitchFamily="50" charset="0"/>
              </a:defRPr>
            </a:lvl5pPr>
            <a:lvl6pPr marL="457189" algn="ctr" rtl="0" fontAlgn="base">
              <a:spcBef>
                <a:spcPct val="0"/>
              </a:spcBef>
              <a:spcAft>
                <a:spcPct val="0"/>
              </a:spcAft>
              <a:defRPr sz="2600" b="1">
                <a:solidFill>
                  <a:srgbClr val="014C6D"/>
                </a:solidFill>
                <a:latin typeface="Trebuchet MS" pitchFamily="34" charset="0"/>
              </a:defRPr>
            </a:lvl6pPr>
            <a:lvl7pPr marL="914377" algn="ctr" rtl="0" fontAlgn="base">
              <a:spcBef>
                <a:spcPct val="0"/>
              </a:spcBef>
              <a:spcAft>
                <a:spcPct val="0"/>
              </a:spcAft>
              <a:defRPr sz="2600" b="1">
                <a:solidFill>
                  <a:srgbClr val="014C6D"/>
                </a:solidFill>
                <a:latin typeface="Trebuchet MS" pitchFamily="34" charset="0"/>
              </a:defRPr>
            </a:lvl7pPr>
            <a:lvl8pPr marL="1371566" algn="ctr" rtl="0" fontAlgn="base">
              <a:spcBef>
                <a:spcPct val="0"/>
              </a:spcBef>
              <a:spcAft>
                <a:spcPct val="0"/>
              </a:spcAft>
              <a:defRPr sz="2600" b="1">
                <a:solidFill>
                  <a:srgbClr val="014C6D"/>
                </a:solidFill>
                <a:latin typeface="Trebuchet MS" pitchFamily="34" charset="0"/>
              </a:defRPr>
            </a:lvl8pPr>
            <a:lvl9pPr marL="1828754" algn="ctr" rtl="0" fontAlgn="base">
              <a:spcBef>
                <a:spcPct val="0"/>
              </a:spcBef>
              <a:spcAft>
                <a:spcPct val="0"/>
              </a:spcAft>
              <a:defRPr sz="2600" b="1">
                <a:solidFill>
                  <a:srgbClr val="014C6D"/>
                </a:solidFill>
                <a:latin typeface="Trebuchet MS" pitchFamily="34" charset="0"/>
              </a:defRPr>
            </a:lvl9pPr>
          </a:lstStyle>
          <a:p>
            <a:pPr lvl="0">
              <a:lnSpc>
                <a:spcPct val="100000"/>
              </a:lnSpc>
              <a:defRPr/>
            </a:pPr>
            <a:endParaRPr kumimoji="0" lang="en-US" sz="2800" b="1" i="0" u="none" strike="noStrike" kern="0" cap="none" spc="0" normalizeH="0" baseline="0" noProof="0">
              <a:ln>
                <a:noFill/>
              </a:ln>
              <a:solidFill>
                <a:srgbClr val="004972"/>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TextBox 7">
            <a:extLst>
              <a:ext uri="{FF2B5EF4-FFF2-40B4-BE49-F238E27FC236}">
                <a16:creationId xmlns:a16="http://schemas.microsoft.com/office/drawing/2014/main" id="{8F32FAEE-81B8-D141-BDB2-BFD96EF6EFC3}"/>
              </a:ext>
            </a:extLst>
          </p:cNvPr>
          <p:cNvSpPr txBox="1"/>
          <p:nvPr/>
        </p:nvSpPr>
        <p:spPr>
          <a:xfrm>
            <a:off x="6437105" y="923537"/>
            <a:ext cx="3343588" cy="3226040"/>
          </a:xfrm>
          <a:prstGeom prst="rect">
            <a:avLst/>
          </a:prstGeom>
        </p:spPr>
        <p:txBody>
          <a:bodyPr lIns="50800" tIns="50800" rIns="50800" bIns="50800" rtlCol="0" anchor="ctr"/>
          <a:lstStyle/>
          <a:p>
            <a:pPr algn="ctr">
              <a:lnSpc>
                <a:spcPts val="2300"/>
              </a:lnSpc>
            </a:pPr>
            <a:endParaRPr>
              <a:solidFill>
                <a:prstClr val="black"/>
              </a:solidFill>
              <a:latin typeface="Calibri"/>
            </a:endParaRPr>
          </a:p>
        </p:txBody>
      </p:sp>
      <p:sp>
        <p:nvSpPr>
          <p:cNvPr id="5" name="Oval 4">
            <a:extLst>
              <a:ext uri="{FF2B5EF4-FFF2-40B4-BE49-F238E27FC236}">
                <a16:creationId xmlns:a16="http://schemas.microsoft.com/office/drawing/2014/main" id="{0E6DC157-2CCB-31DE-0A5B-1E0115103F0C}"/>
              </a:ext>
            </a:extLst>
          </p:cNvPr>
          <p:cNvSpPr/>
          <p:nvPr/>
        </p:nvSpPr>
        <p:spPr bwMode="auto">
          <a:xfrm>
            <a:off x="8387665" y="2115185"/>
            <a:ext cx="279466" cy="279431"/>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R="0" algn="l" defTabSz="914400" rtl="0" eaLnBrk="1" fontAlgn="base" latinLnBrk="0" hangingPunct="1">
              <a:lnSpc>
                <a:spcPct val="100000"/>
              </a:lnSpc>
              <a:spcBef>
                <a:spcPct val="50000"/>
              </a:spcBef>
              <a:spcAft>
                <a:spcPct val="0"/>
              </a:spcAft>
              <a:buClrTx/>
              <a:buSzTx/>
              <a:tabLst/>
            </a:pPr>
            <a:endParaRPr kumimoji="0" lang="en-US" sz="1300" b="1" i="0" u="none" strike="noStrike" cap="none" normalizeH="0" baseline="0">
              <a:ln>
                <a:noFill/>
              </a:ln>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1">
            <a:extLst>
              <a:ext uri="{FF2B5EF4-FFF2-40B4-BE49-F238E27FC236}">
                <a16:creationId xmlns:a16="http://schemas.microsoft.com/office/drawing/2014/main" id="{02A11629-0D9D-554B-5174-647B4B8B43CD}"/>
              </a:ext>
            </a:extLst>
          </p:cNvPr>
          <p:cNvSpPr txBox="1"/>
          <p:nvPr/>
        </p:nvSpPr>
        <p:spPr>
          <a:xfrm>
            <a:off x="8410084" y="2128990"/>
            <a:ext cx="147319" cy="22285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8" name="Oval 7">
            <a:extLst>
              <a:ext uri="{FF2B5EF4-FFF2-40B4-BE49-F238E27FC236}">
                <a16:creationId xmlns:a16="http://schemas.microsoft.com/office/drawing/2014/main" id="{57DDA0BE-12F5-11B7-9D12-532FE45530C8}"/>
              </a:ext>
            </a:extLst>
          </p:cNvPr>
          <p:cNvSpPr/>
          <p:nvPr/>
        </p:nvSpPr>
        <p:spPr bwMode="auto">
          <a:xfrm>
            <a:off x="4460771" y="2115185"/>
            <a:ext cx="279466" cy="279431"/>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R="0" algn="l" defTabSz="914400" rtl="0" eaLnBrk="1" fontAlgn="base" latinLnBrk="0" hangingPunct="1">
              <a:lnSpc>
                <a:spcPct val="100000"/>
              </a:lnSpc>
              <a:spcBef>
                <a:spcPct val="50000"/>
              </a:spcBef>
              <a:spcAft>
                <a:spcPct val="0"/>
              </a:spcAft>
              <a:buClrTx/>
              <a:buSzTx/>
              <a:tabLst/>
            </a:pPr>
            <a:endParaRPr kumimoji="0" lang="en-US" sz="1300" b="1" i="0" u="none" strike="noStrike" cap="none" normalizeH="0" baseline="0">
              <a:ln>
                <a:noFill/>
              </a:ln>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0A5D081E-4B40-7B1F-7BA0-3B64238D1C5D}"/>
              </a:ext>
            </a:extLst>
          </p:cNvPr>
          <p:cNvSpPr/>
          <p:nvPr/>
        </p:nvSpPr>
        <p:spPr bwMode="auto">
          <a:xfrm>
            <a:off x="625840" y="2115185"/>
            <a:ext cx="279466" cy="279431"/>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R="0" algn="l" defTabSz="914400" rtl="0" eaLnBrk="1" fontAlgn="base" latinLnBrk="0" hangingPunct="1">
              <a:lnSpc>
                <a:spcPct val="100000"/>
              </a:lnSpc>
              <a:spcBef>
                <a:spcPct val="50000"/>
              </a:spcBef>
              <a:spcAft>
                <a:spcPct val="0"/>
              </a:spcAft>
              <a:buClrTx/>
              <a:buSzTx/>
              <a:tabLst/>
            </a:pPr>
            <a:endParaRPr kumimoji="0" lang="en-US" sz="1300" b="1" i="0" u="none" strike="noStrike" cap="none" normalizeH="0" baseline="0">
              <a:ln>
                <a:noFill/>
              </a:ln>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
            <a:extLst>
              <a:ext uri="{FF2B5EF4-FFF2-40B4-BE49-F238E27FC236}">
                <a16:creationId xmlns:a16="http://schemas.microsoft.com/office/drawing/2014/main" id="{4ED5528A-3503-3970-8B29-5237916C3D06}"/>
              </a:ext>
            </a:extLst>
          </p:cNvPr>
          <p:cNvSpPr txBox="1"/>
          <p:nvPr/>
        </p:nvSpPr>
        <p:spPr>
          <a:xfrm>
            <a:off x="4484371" y="2116797"/>
            <a:ext cx="147319" cy="22285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14" name="TextBox 1">
            <a:extLst>
              <a:ext uri="{FF2B5EF4-FFF2-40B4-BE49-F238E27FC236}">
                <a16:creationId xmlns:a16="http://schemas.microsoft.com/office/drawing/2014/main" id="{B48328C6-909A-D31A-3BCB-174AC8FAFF29}"/>
              </a:ext>
            </a:extLst>
          </p:cNvPr>
          <p:cNvSpPr txBox="1"/>
          <p:nvPr/>
        </p:nvSpPr>
        <p:spPr>
          <a:xfrm>
            <a:off x="641869" y="2116797"/>
            <a:ext cx="147319" cy="22285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15" name="Title 1">
            <a:extLst>
              <a:ext uri="{FF2B5EF4-FFF2-40B4-BE49-F238E27FC236}">
                <a16:creationId xmlns:a16="http://schemas.microsoft.com/office/drawing/2014/main" id="{5B644730-0A49-5FBC-B1A1-7F3AFAFD45A8}"/>
              </a:ext>
            </a:extLst>
          </p:cNvPr>
          <p:cNvSpPr>
            <a:spLocks noGrp="1"/>
          </p:cNvSpPr>
          <p:nvPr>
            <p:ph type="title"/>
          </p:nvPr>
        </p:nvSpPr>
        <p:spPr>
          <a:xfrm>
            <a:off x="362618" y="521021"/>
            <a:ext cx="11524582" cy="500836"/>
          </a:xfrm>
        </p:spPr>
        <p:txBody>
          <a:bodyPr/>
          <a:lstStyle/>
          <a:p>
            <a:r>
              <a:rPr lang="en-US" sz="2800" b="1">
                <a:solidFill>
                  <a:srgbClr val="156082"/>
                </a:solidFill>
                <a:latin typeface="Open Sans"/>
                <a:ea typeface="Open Sans"/>
                <a:cs typeface="Open Sans"/>
              </a:rPr>
              <a:t>Managing, financing &amp; governing </a:t>
            </a:r>
            <a:r>
              <a:rPr lang="en-US" sz="2800">
                <a:solidFill>
                  <a:srgbClr val="42362D"/>
                </a:solidFill>
                <a:latin typeface="Open Sans"/>
                <a:ea typeface="Open Sans"/>
                <a:cs typeface="Open Sans"/>
              </a:rPr>
              <a:t>SSA’s rapid urbanization</a:t>
            </a:r>
            <a:endParaRPr lang="en-US" sz="2800">
              <a:solidFill>
                <a:srgbClr val="42362D"/>
              </a:solidFill>
            </a:endParaRPr>
          </a:p>
        </p:txBody>
      </p:sp>
      <p:pic>
        <p:nvPicPr>
          <p:cNvPr id="20" name="Graphic 19" descr="Gavel with solid fill">
            <a:extLst>
              <a:ext uri="{FF2B5EF4-FFF2-40B4-BE49-F238E27FC236}">
                <a16:creationId xmlns:a16="http://schemas.microsoft.com/office/drawing/2014/main" id="{099400C0-7723-9E93-21CE-D5B823ED9F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73804" y="1679483"/>
            <a:ext cx="914400" cy="914400"/>
          </a:xfrm>
          <a:prstGeom prst="rect">
            <a:avLst/>
          </a:prstGeom>
        </p:spPr>
      </p:pic>
      <p:pic>
        <p:nvPicPr>
          <p:cNvPr id="22" name="Graphic 21" descr="Muscular arm with solid fill">
            <a:extLst>
              <a:ext uri="{FF2B5EF4-FFF2-40B4-BE49-F238E27FC236}">
                <a16:creationId xmlns:a16="http://schemas.microsoft.com/office/drawing/2014/main" id="{57BFA7D5-493E-0573-EC1F-07D14826EA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97421" y="1709963"/>
            <a:ext cx="914400" cy="914400"/>
          </a:xfrm>
          <a:prstGeom prst="rect">
            <a:avLst/>
          </a:prstGeom>
        </p:spPr>
      </p:pic>
      <p:sp>
        <p:nvSpPr>
          <p:cNvPr id="25" name="Oval 24">
            <a:extLst>
              <a:ext uri="{FF2B5EF4-FFF2-40B4-BE49-F238E27FC236}">
                <a16:creationId xmlns:a16="http://schemas.microsoft.com/office/drawing/2014/main" id="{AAC1743C-9D5F-F31F-08F1-C7EA214EB5BF}"/>
              </a:ext>
            </a:extLst>
          </p:cNvPr>
          <p:cNvSpPr/>
          <p:nvPr/>
        </p:nvSpPr>
        <p:spPr bwMode="auto">
          <a:xfrm>
            <a:off x="9270186" y="1507414"/>
            <a:ext cx="1394994" cy="1394994"/>
          </a:xfrm>
          <a:prstGeom prst="ellipse">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pic>
        <p:nvPicPr>
          <p:cNvPr id="26" name="Graphic 25" descr="Money with solid fill">
            <a:extLst>
              <a:ext uri="{FF2B5EF4-FFF2-40B4-BE49-F238E27FC236}">
                <a16:creationId xmlns:a16="http://schemas.microsoft.com/office/drawing/2014/main" id="{21147B76-E3C2-AFE1-DCDE-70B8B919D3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97167" y="1747711"/>
            <a:ext cx="914400" cy="914400"/>
          </a:xfrm>
          <a:prstGeom prst="rect">
            <a:avLst/>
          </a:prstGeom>
        </p:spPr>
      </p:pic>
    </p:spTree>
    <p:extLst>
      <p:ext uri="{BB962C8B-B14F-4D97-AF65-F5344CB8AC3E}">
        <p14:creationId xmlns:p14="http://schemas.microsoft.com/office/powerpoint/2010/main" val="247348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bg/>
                                          </p:spTgt>
                                        </p:tgtEl>
                                        <p:attrNameLst>
                                          <p:attrName>style.visibility</p:attrName>
                                        </p:attrNameLst>
                                      </p:cBhvr>
                                      <p:to>
                                        <p:strVal val="visible"/>
                                      </p:to>
                                    </p:set>
                                    <p:animEffect transition="in" filter="fade">
                                      <p:cBhvr>
                                        <p:cTn id="33" dur="500"/>
                                        <p:tgtEl>
                                          <p:spTgt spid="16">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xEl>
                                              <p:pRg st="0" end="0"/>
                                            </p:txEl>
                                          </p:spTgt>
                                        </p:tgtEl>
                                        <p:attrNameLst>
                                          <p:attrName>style.visibility</p:attrName>
                                        </p:attrNameLst>
                                      </p:cBhvr>
                                      <p:to>
                                        <p:strVal val="visible"/>
                                      </p:to>
                                    </p:set>
                                    <p:animEffect transition="in" filter="fade">
                                      <p:cBhvr>
                                        <p:cTn id="36" dur="500"/>
                                        <p:tgtEl>
                                          <p:spTgt spid="16">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1" end="1"/>
                                            </p:txEl>
                                          </p:spTgt>
                                        </p:tgtEl>
                                        <p:attrNameLst>
                                          <p:attrName>style.visibility</p:attrName>
                                        </p:attrNameLst>
                                      </p:cBhvr>
                                      <p:to>
                                        <p:strVal val="visible"/>
                                      </p:to>
                                    </p:set>
                                    <p:animEffect transition="in" filter="fade">
                                      <p:cBhvr>
                                        <p:cTn id="39" dur="500"/>
                                        <p:tgtEl>
                                          <p:spTgt spid="16">
                                            <p:txEl>
                                              <p:pRg st="1" end="1"/>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xEl>
                                              <p:pRg st="2" end="2"/>
                                            </p:txEl>
                                          </p:spTgt>
                                        </p:tgtEl>
                                        <p:attrNameLst>
                                          <p:attrName>style.visibility</p:attrName>
                                        </p:attrNameLst>
                                      </p:cBhvr>
                                      <p:to>
                                        <p:strVal val="visible"/>
                                      </p:to>
                                    </p:set>
                                    <p:animEffect transition="in" filter="fade">
                                      <p:cBhvr>
                                        <p:cTn id="42" dur="500"/>
                                        <p:tgtEl>
                                          <p:spTgt spid="16">
                                            <p:txEl>
                                              <p:pRg st="2" end="2"/>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xEl>
                                              <p:pRg st="3" end="3"/>
                                            </p:txEl>
                                          </p:spTgt>
                                        </p:tgtEl>
                                        <p:attrNameLst>
                                          <p:attrName>style.visibility</p:attrName>
                                        </p:attrNameLst>
                                      </p:cBhvr>
                                      <p:to>
                                        <p:strVal val="visible"/>
                                      </p:to>
                                    </p:set>
                                    <p:animEffect transition="in" filter="fade">
                                      <p:cBhvr>
                                        <p:cTn id="45"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animBg="1"/>
      <p:bldP spid="12" grpId="0" animBg="1"/>
      <p:bldP spid="24" grpId="0" animBg="1"/>
      <p:bldP spid="5" grpId="0" animBg="1"/>
      <p:bldP spid="7" grpId="0"/>
      <p:bldP spid="8"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67F20-4A5D-2014-70F1-FD3FE2C7C587}"/>
              </a:ext>
            </a:extLst>
          </p:cNvPr>
          <p:cNvSpPr>
            <a:spLocks noGrp="1"/>
          </p:cNvSpPr>
          <p:nvPr>
            <p:ph type="title"/>
          </p:nvPr>
        </p:nvSpPr>
        <p:spPr/>
        <p:txBody>
          <a:bodyPr/>
          <a:lstStyle/>
          <a:p>
            <a:r>
              <a:rPr lang="en-US" b="1" dirty="0">
                <a:solidFill>
                  <a:srgbClr val="156082"/>
                </a:solidFill>
                <a:latin typeface="Open Sans" panose="020B0606030504020204" pitchFamily="34" charset="0"/>
                <a:ea typeface="Open Sans" panose="020B0606030504020204" pitchFamily="34" charset="0"/>
                <a:cs typeface="Open Sans" panose="020B0606030504020204" pitchFamily="34" charset="0"/>
              </a:rPr>
              <a:t>THANK YOU </a:t>
            </a:r>
            <a:r>
              <a:rPr lang="en-US" dirty="0">
                <a:solidFill>
                  <a:srgbClr val="42362D"/>
                </a:solidFill>
                <a:latin typeface="Open Sans" panose="020B0606030504020204" pitchFamily="34" charset="0"/>
                <a:ea typeface="Open Sans" panose="020B0606030504020204" pitchFamily="34" charset="0"/>
                <a:cs typeface="Open Sans" panose="020B0606030504020204" pitchFamily="34" charset="0"/>
              </a:rPr>
              <a:t>TO OUR SUPPORTERS &amp; PARTNERS</a:t>
            </a:r>
          </a:p>
        </p:txBody>
      </p:sp>
      <p:pic>
        <p:nvPicPr>
          <p:cNvPr id="5" name="Picture 4">
            <a:extLst>
              <a:ext uri="{FF2B5EF4-FFF2-40B4-BE49-F238E27FC236}">
                <a16:creationId xmlns:a16="http://schemas.microsoft.com/office/drawing/2014/main" id="{D72C5F2E-5D90-1D4C-DF2E-E8BD860D3C16}"/>
              </a:ext>
            </a:extLst>
          </p:cNvPr>
          <p:cNvPicPr>
            <a:picLocks noChangeAspect="1"/>
          </p:cNvPicPr>
          <p:nvPr/>
        </p:nvPicPr>
        <p:blipFill>
          <a:blip r:embed="rId2"/>
          <a:stretch>
            <a:fillRect/>
          </a:stretch>
        </p:blipFill>
        <p:spPr>
          <a:xfrm>
            <a:off x="4267286" y="4538384"/>
            <a:ext cx="3688635" cy="1164832"/>
          </a:xfrm>
          <a:prstGeom prst="rect">
            <a:avLst/>
          </a:prstGeom>
        </p:spPr>
      </p:pic>
      <p:pic>
        <p:nvPicPr>
          <p:cNvPr id="3074" name="Picture 2" descr="Africa Urban Lab— ASE Zanzibar">
            <a:extLst>
              <a:ext uri="{FF2B5EF4-FFF2-40B4-BE49-F238E27FC236}">
                <a16:creationId xmlns:a16="http://schemas.microsoft.com/office/drawing/2014/main" id="{F51BB7E9-FE60-7E7F-9F70-34FE6B273F4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210245" y="4609373"/>
            <a:ext cx="3434311" cy="102285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oint Research Centre - Security &amp; Sustainability">
            <a:extLst>
              <a:ext uri="{FF2B5EF4-FFF2-40B4-BE49-F238E27FC236}">
                <a16:creationId xmlns:a16="http://schemas.microsoft.com/office/drawing/2014/main" id="{67982CE3-878A-FA6D-37CB-A4F73CA50B37}"/>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98850" y="4311175"/>
            <a:ext cx="3768436"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4BFE07C-3EB5-4EF9-23F4-2F2CD2980D0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209544" y="2485122"/>
            <a:ext cx="2383536" cy="1270303"/>
          </a:xfrm>
          <a:prstGeom prst="rect">
            <a:avLst/>
          </a:prstGeom>
        </p:spPr>
      </p:pic>
      <p:pic>
        <p:nvPicPr>
          <p:cNvPr id="3078" name="Picture 6">
            <a:extLst>
              <a:ext uri="{FF2B5EF4-FFF2-40B4-BE49-F238E27FC236}">
                <a16:creationId xmlns:a16="http://schemas.microsoft.com/office/drawing/2014/main" id="{8FD11909-B120-995A-9368-DDDC81EECF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6664" y="2379651"/>
            <a:ext cx="1691323" cy="145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054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2E52E54-32D4-9C6E-5273-FDC5046503EA}"/>
              </a:ext>
            </a:extLst>
          </p:cNvPr>
          <p:cNvSpPr/>
          <p:nvPr/>
        </p:nvSpPr>
        <p:spPr>
          <a:xfrm>
            <a:off x="0" y="0"/>
            <a:ext cx="6115050" cy="70104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Rounded Corners 11">
            <a:extLst>
              <a:ext uri="{FF2B5EF4-FFF2-40B4-BE49-F238E27FC236}">
                <a16:creationId xmlns:a16="http://schemas.microsoft.com/office/drawing/2014/main" id="{2B2BEAB2-EBBD-0302-8BE2-4B3E74765BF8}"/>
              </a:ext>
            </a:extLst>
          </p:cNvPr>
          <p:cNvSpPr/>
          <p:nvPr/>
        </p:nvSpPr>
        <p:spPr bwMode="auto">
          <a:xfrm>
            <a:off x="7144318" y="1384415"/>
            <a:ext cx="4511041" cy="4445319"/>
          </a:xfrm>
          <a:prstGeom prst="round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endParaRPr kumimoji="0" lang="en-US" sz="2000" b="1" i="0" u="none" strike="noStrike" cap="none" normalizeH="0" baseline="0" dirty="0">
              <a:ln>
                <a:noFill/>
              </a:ln>
              <a:solidFill>
                <a:srgbClr val="084A7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2">
            <a:extLst>
              <a:ext uri="{FF2B5EF4-FFF2-40B4-BE49-F238E27FC236}">
                <a16:creationId xmlns:a16="http://schemas.microsoft.com/office/drawing/2014/main" id="{AB518445-6F22-60FF-BFCD-BB196174F4B4}"/>
              </a:ext>
            </a:extLst>
          </p:cNvPr>
          <p:cNvSpPr txBox="1">
            <a:spLocks/>
          </p:cNvSpPr>
          <p:nvPr/>
        </p:nvSpPr>
        <p:spPr>
          <a:xfrm>
            <a:off x="7438848" y="6092326"/>
            <a:ext cx="3921981" cy="4205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u="sng" dirty="0">
                <a:solidFill>
                  <a:schemeClr val="bg1"/>
                </a:solidFill>
                <a:latin typeface="Open Sans" panose="020B0606030504020204" pitchFamily="34" charset="0"/>
                <a:ea typeface="Open Sans" panose="020B0606030504020204" pitchFamily="34" charset="0"/>
                <a:cs typeface="Open Sans" panose="020B0606030504020204" pitchFamily="34" charset="0"/>
              </a:rPr>
              <a:t>worldbank.org/urban</a:t>
            </a:r>
            <a:endParaRPr lang="en-US" sz="105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Rounded Corners 3">
            <a:extLst>
              <a:ext uri="{FF2B5EF4-FFF2-40B4-BE49-F238E27FC236}">
                <a16:creationId xmlns:a16="http://schemas.microsoft.com/office/drawing/2014/main" id="{3B5FDF79-02E8-3BDA-298B-0F7DCB8B6A7A}"/>
              </a:ext>
            </a:extLst>
          </p:cNvPr>
          <p:cNvSpPr/>
          <p:nvPr/>
        </p:nvSpPr>
        <p:spPr bwMode="auto">
          <a:xfrm>
            <a:off x="7242807" y="487678"/>
            <a:ext cx="4412552" cy="410623"/>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i="0" u="none" strike="noStrike" kern="1200" cap="none" spc="0" normalizeH="0" baseline="0" noProof="0" dirty="0">
                <a:ln>
                  <a:noFill/>
                </a:ln>
                <a:solidFill>
                  <a:srgbClr val="004972"/>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SCAN </a:t>
            </a:r>
            <a:r>
              <a:rPr kumimoji="0" lang="en-US" b="1" i="0" u="none" strike="noStrike" kern="1200" cap="none" spc="0" normalizeH="0" baseline="0" noProof="0" dirty="0">
                <a:ln>
                  <a:noFill/>
                </a:ln>
                <a:solidFill>
                  <a:srgbClr val="004972"/>
                </a:solidFill>
                <a:effectLst/>
                <a:uLnTx/>
                <a:uFillTx/>
                <a:latin typeface="Open Sans" panose="020B0606030504020204" pitchFamily="34" charset="0"/>
                <a:ea typeface="Open Sans" panose="020B0606030504020204" pitchFamily="34" charset="0"/>
                <a:cs typeface="Open Sans" panose="020B0606030504020204" pitchFamily="34" charset="0"/>
              </a:rPr>
              <a:t>TO SUBSCRIBE</a:t>
            </a:r>
          </a:p>
        </p:txBody>
      </p:sp>
      <p:pic>
        <p:nvPicPr>
          <p:cNvPr id="9" name="Picture 8">
            <a:extLst>
              <a:ext uri="{FF2B5EF4-FFF2-40B4-BE49-F238E27FC236}">
                <a16:creationId xmlns:a16="http://schemas.microsoft.com/office/drawing/2014/main" id="{4C6D1783-1FD2-1395-CCA8-B09BD79F669C}"/>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5250" y="742950"/>
            <a:ext cx="6115050" cy="6115050"/>
          </a:xfrm>
          <a:prstGeom prst="rect">
            <a:avLst/>
          </a:prstGeom>
        </p:spPr>
      </p:pic>
      <p:sp>
        <p:nvSpPr>
          <p:cNvPr id="13" name="Rectangle: Rounded Corners 12">
            <a:extLst>
              <a:ext uri="{FF2B5EF4-FFF2-40B4-BE49-F238E27FC236}">
                <a16:creationId xmlns:a16="http://schemas.microsoft.com/office/drawing/2014/main" id="{D2D805A3-26E3-5027-D561-B1089DDADCE4}"/>
              </a:ext>
            </a:extLst>
          </p:cNvPr>
          <p:cNvSpPr/>
          <p:nvPr/>
        </p:nvSpPr>
        <p:spPr bwMode="auto">
          <a:xfrm>
            <a:off x="946499" y="432431"/>
            <a:ext cx="4412552" cy="410623"/>
          </a:xfrm>
          <a:prstGeom prst="roundRect">
            <a:avLst/>
          </a:prstGeom>
          <a:solidFill>
            <a:srgbClr val="00497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COMING </a:t>
            </a:r>
            <a:r>
              <a:rPr kumimoji="0" lang="en-US"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FALL 2026</a:t>
            </a:r>
          </a:p>
        </p:txBody>
      </p:sp>
      <p:pic>
        <p:nvPicPr>
          <p:cNvPr id="17" name="Picture 16">
            <a:extLst>
              <a:ext uri="{FF2B5EF4-FFF2-40B4-BE49-F238E27FC236}">
                <a16:creationId xmlns:a16="http://schemas.microsoft.com/office/drawing/2014/main" id="{57A689ED-E92D-3DE9-BEF5-BF4438B7ED4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438847" y="1646083"/>
            <a:ext cx="3921981" cy="3921981"/>
          </a:xfrm>
          <a:prstGeom prst="rect">
            <a:avLst/>
          </a:prstGeom>
        </p:spPr>
      </p:pic>
    </p:spTree>
    <p:extLst>
      <p:ext uri="{BB962C8B-B14F-4D97-AF65-F5344CB8AC3E}">
        <p14:creationId xmlns:p14="http://schemas.microsoft.com/office/powerpoint/2010/main" val="3235078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E5E21-088D-8BDF-353F-3A28E4F6B021}"/>
            </a:ext>
          </a:extLst>
        </p:cNvPr>
        <p:cNvGrpSpPr/>
        <p:nvPr/>
      </p:nvGrpSpPr>
      <p:grpSpPr>
        <a:xfrm>
          <a:off x="0" y="0"/>
          <a:ext cx="0" cy="0"/>
          <a:chOff x="0" y="0"/>
          <a:chExt cx="0" cy="0"/>
        </a:xfrm>
      </p:grpSpPr>
      <p:sp>
        <p:nvSpPr>
          <p:cNvPr id="8" name="Text Placeholder 3">
            <a:extLst>
              <a:ext uri="{FF2B5EF4-FFF2-40B4-BE49-F238E27FC236}">
                <a16:creationId xmlns:a16="http://schemas.microsoft.com/office/drawing/2014/main" id="{A961B0FB-2E03-71F1-97B2-19BF540B349B}"/>
              </a:ext>
            </a:extLst>
          </p:cNvPr>
          <p:cNvSpPr txBox="1">
            <a:spLocks/>
          </p:cNvSpPr>
          <p:nvPr/>
        </p:nvSpPr>
        <p:spPr>
          <a:xfrm>
            <a:off x="6619875" y="1399932"/>
            <a:ext cx="5276850" cy="5050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42900" indent="-342900" hangingPunct="1"/>
            <a:r>
              <a:rPr lang="en-US" sz="2400" b="1" dirty="0">
                <a:solidFill>
                  <a:srgbClr val="156082"/>
                </a:solidFill>
              </a:rPr>
              <a:t>The window of opportunity is rapidly closing</a:t>
            </a:r>
            <a:r>
              <a:rPr lang="en-US" sz="2400" dirty="0">
                <a:solidFill>
                  <a:schemeClr val="tx1"/>
                </a:solidFill>
              </a:rPr>
              <a:t> </a:t>
            </a:r>
            <a:br>
              <a:rPr lang="en-US" sz="2400" dirty="0">
                <a:solidFill>
                  <a:schemeClr val="tx1"/>
                </a:solidFill>
              </a:rPr>
            </a:br>
            <a:r>
              <a:rPr lang="en-US" sz="2400" dirty="0">
                <a:solidFill>
                  <a:srgbClr val="42362D"/>
                </a:solidFill>
              </a:rPr>
              <a:t>This decade’s choices will echo for generations</a:t>
            </a:r>
            <a:br>
              <a:rPr lang="en-US" sz="2400" dirty="0">
                <a:solidFill>
                  <a:schemeClr val="tx1"/>
                </a:solidFill>
              </a:rPr>
            </a:br>
            <a:endParaRPr lang="en-US" sz="2400" dirty="0">
              <a:solidFill>
                <a:schemeClr val="tx1"/>
              </a:solidFill>
            </a:endParaRPr>
          </a:p>
          <a:p>
            <a:pPr marL="342900" indent="-342900" hangingPunct="1"/>
            <a:r>
              <a:rPr lang="en-US" sz="2400" b="1" dirty="0">
                <a:solidFill>
                  <a:srgbClr val="156082"/>
                </a:solidFill>
              </a:rPr>
              <a:t>The challenges are real, but the strategy is clear</a:t>
            </a:r>
            <a:br>
              <a:rPr lang="en-US" sz="2400" b="1" dirty="0">
                <a:solidFill>
                  <a:srgbClr val="156082"/>
                </a:solidFill>
              </a:rPr>
            </a:br>
            <a:r>
              <a:rPr lang="en-US" sz="2400" dirty="0">
                <a:solidFill>
                  <a:srgbClr val="42362D"/>
                </a:solidFill>
              </a:rPr>
              <a:t>Tailored policies for cities, peripheries &amp; towns</a:t>
            </a:r>
          </a:p>
          <a:p>
            <a:pPr marL="342900" indent="-342900" hangingPunct="1"/>
            <a:endParaRPr lang="en-US" sz="2400" b="1" dirty="0">
              <a:solidFill>
                <a:srgbClr val="0070C0"/>
              </a:solidFill>
            </a:endParaRPr>
          </a:p>
          <a:p>
            <a:pPr marL="342900" indent="-342900" hangingPunct="1"/>
            <a:r>
              <a:rPr lang="en-US" sz="2400" b="1" dirty="0">
                <a:solidFill>
                  <a:srgbClr val="156082"/>
                </a:solidFill>
              </a:rPr>
              <a:t>Ambition &amp; selectivity:</a:t>
            </a:r>
            <a:r>
              <a:rPr lang="en-US" sz="2400" dirty="0">
                <a:solidFill>
                  <a:srgbClr val="156082"/>
                </a:solidFill>
              </a:rPr>
              <a:t> </a:t>
            </a:r>
            <a:r>
              <a:rPr lang="en-US" sz="2400" b="1" dirty="0">
                <a:solidFill>
                  <a:srgbClr val="156082"/>
                </a:solidFill>
              </a:rPr>
              <a:t>a lasting engine of growth</a:t>
            </a:r>
            <a:br>
              <a:rPr lang="en-US" sz="2400" dirty="0">
                <a:solidFill>
                  <a:schemeClr val="tx1"/>
                </a:solidFill>
              </a:rPr>
            </a:br>
            <a:r>
              <a:rPr lang="en-US" sz="2400" dirty="0">
                <a:solidFill>
                  <a:srgbClr val="42362D"/>
                </a:solidFill>
              </a:rPr>
              <a:t>Delivering more &amp; better jobs at scale</a:t>
            </a:r>
          </a:p>
        </p:txBody>
      </p:sp>
      <p:sp>
        <p:nvSpPr>
          <p:cNvPr id="2" name="Title 1">
            <a:extLst>
              <a:ext uri="{FF2B5EF4-FFF2-40B4-BE49-F238E27FC236}">
                <a16:creationId xmlns:a16="http://schemas.microsoft.com/office/drawing/2014/main" id="{33553415-5B72-5319-E445-A8DCB239FDA2}"/>
              </a:ext>
            </a:extLst>
          </p:cNvPr>
          <p:cNvSpPr>
            <a:spLocks noGrp="1"/>
          </p:cNvSpPr>
          <p:nvPr>
            <p:ph type="title"/>
          </p:nvPr>
        </p:nvSpPr>
        <p:spPr>
          <a:xfrm>
            <a:off x="362618" y="498428"/>
            <a:ext cx="11017588" cy="356081"/>
          </a:xfrm>
        </p:spPr>
        <p:txBody>
          <a:bodyPr/>
          <a:lstStyle/>
          <a:p>
            <a:r>
              <a:rPr lang="en-US" sz="2800" b="1" dirty="0">
                <a:solidFill>
                  <a:srgbClr val="156082"/>
                </a:solidFill>
                <a:latin typeface="Open Sans"/>
                <a:ea typeface="Open Sans"/>
                <a:cs typeface="Open Sans"/>
              </a:rPr>
              <a:t>Closing reflections: </a:t>
            </a:r>
            <a:r>
              <a:rPr lang="en-US" sz="2800" dirty="0">
                <a:solidFill>
                  <a:srgbClr val="42362D"/>
                </a:solidFill>
                <a:latin typeface="Open Sans"/>
                <a:ea typeface="Open Sans"/>
                <a:cs typeface="Open Sans"/>
              </a:rPr>
              <a:t>seizing a time-bound opportunity</a:t>
            </a:r>
            <a:endParaRPr lang="en-US" dirty="0">
              <a:solidFill>
                <a:srgbClr val="42362D"/>
              </a:solidFill>
              <a:highlight>
                <a:srgbClr val="FFFF00"/>
              </a:highlight>
            </a:endParaRPr>
          </a:p>
        </p:txBody>
      </p:sp>
      <p:sp>
        <p:nvSpPr>
          <p:cNvPr id="7" name="Rectangle 6">
            <a:extLst>
              <a:ext uri="{FF2B5EF4-FFF2-40B4-BE49-F238E27FC236}">
                <a16:creationId xmlns:a16="http://schemas.microsoft.com/office/drawing/2014/main" id="{39AB0182-A8DF-F7BD-ABF4-E97086A28475}"/>
              </a:ext>
            </a:extLst>
          </p:cNvPr>
          <p:cNvSpPr/>
          <p:nvPr/>
        </p:nvSpPr>
        <p:spPr>
          <a:xfrm>
            <a:off x="1313970" y="4407897"/>
            <a:ext cx="259306" cy="156580"/>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7DA11F63-B7B8-8D6A-B6D3-0517876E2E9D}"/>
              </a:ext>
            </a:extLst>
          </p:cNvPr>
          <p:cNvSpPr/>
          <p:nvPr/>
        </p:nvSpPr>
        <p:spPr>
          <a:xfrm>
            <a:off x="1727626" y="4575665"/>
            <a:ext cx="259306" cy="156580"/>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9" name="Picture 18">
            <a:extLst>
              <a:ext uri="{FF2B5EF4-FFF2-40B4-BE49-F238E27FC236}">
                <a16:creationId xmlns:a16="http://schemas.microsoft.com/office/drawing/2014/main" id="{AAE8017A-D9A2-E436-366A-7A4F8A5AE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233" y="1145446"/>
            <a:ext cx="6435525" cy="5631084"/>
          </a:xfrm>
          <a:prstGeom prst="rect">
            <a:avLst/>
          </a:prstGeom>
        </p:spPr>
      </p:pic>
    </p:spTree>
    <p:extLst>
      <p:ext uri="{BB962C8B-B14F-4D97-AF65-F5344CB8AC3E}">
        <p14:creationId xmlns:p14="http://schemas.microsoft.com/office/powerpoint/2010/main" val="285450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E691-1592-A8D0-42ED-C792B3557A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B08AC-6D46-50DB-1F63-DCF758F8B60A}"/>
              </a:ext>
            </a:extLst>
          </p:cNvPr>
          <p:cNvSpPr>
            <a:spLocks noGrp="1"/>
          </p:cNvSpPr>
          <p:nvPr>
            <p:ph type="title"/>
          </p:nvPr>
        </p:nvSpPr>
        <p:spPr>
          <a:xfrm>
            <a:off x="362618" y="606580"/>
            <a:ext cx="11829382" cy="356082"/>
          </a:xfrm>
        </p:spPr>
        <p:txBody>
          <a:bodyPr/>
          <a:lstStyle/>
          <a:p>
            <a:b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b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A preview </a:t>
            </a: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of the forthcoming flagship report </a:t>
            </a: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from the </a:t>
            </a: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World Bank Group</a:t>
            </a:r>
          </a:p>
        </p:txBody>
      </p:sp>
      <p:sp>
        <p:nvSpPr>
          <p:cNvPr id="8" name="Text Placeholder 3">
            <a:extLst>
              <a:ext uri="{FF2B5EF4-FFF2-40B4-BE49-F238E27FC236}">
                <a16:creationId xmlns:a16="http://schemas.microsoft.com/office/drawing/2014/main" id="{732F7AC7-CD92-B562-83DC-E8E73D167A71}"/>
              </a:ext>
            </a:extLst>
          </p:cNvPr>
          <p:cNvSpPr txBox="1">
            <a:spLocks/>
          </p:cNvSpPr>
          <p:nvPr/>
        </p:nvSpPr>
        <p:spPr>
          <a:xfrm>
            <a:off x="362618" y="1331877"/>
            <a:ext cx="6884720" cy="491954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a:lnSpc>
                <a:spcPct val="100000"/>
              </a:lnSpc>
              <a:spcBef>
                <a:spcPts val="0"/>
              </a:spcBef>
            </a:pP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Applies a</a:t>
            </a:r>
            <a:r>
              <a:rPr lang="en-US" sz="26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en-US" sz="26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jobs lens </a:t>
            </a: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to three distinct policy spaces: cities, rapidly growing peripheries &amp; towns</a:t>
            </a:r>
          </a:p>
          <a:p>
            <a:pPr lvl="1">
              <a:lnSpc>
                <a:spcPct val="100000"/>
              </a:lnSpc>
              <a:spcBef>
                <a:spcPts val="0"/>
              </a:spcBef>
            </a:pPr>
            <a:endPar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lvl="1">
              <a:lnSpc>
                <a:spcPct val="100000"/>
              </a:lnSpc>
              <a:spcBef>
                <a:spcPts val="0"/>
              </a:spcBef>
            </a:pP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Identifies </a:t>
            </a:r>
            <a:r>
              <a:rPr lang="en-US" sz="26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fit-for-purpose priorities </a:t>
            </a: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that deliver now — drawing on </a:t>
            </a:r>
            <a:r>
              <a:rPr lang="en-US" sz="26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local, partner &amp; academic expertise</a:t>
            </a:r>
            <a:b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br>
            <a:endPar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lvl="1">
              <a:lnSpc>
                <a:spcPct val="100000"/>
              </a:lnSpc>
              <a:spcBef>
                <a:spcPts val="0"/>
              </a:spcBef>
            </a:pP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Echoes this Forum’s </a:t>
            </a:r>
            <a:r>
              <a:rPr lang="en-US" sz="2600" b="1" u="sng" dirty="0">
                <a:solidFill>
                  <a:srgbClr val="156082"/>
                </a:solidFill>
                <a:latin typeface="Open Sans" panose="020B0606030504020204" pitchFamily="34" charset="0"/>
                <a:ea typeface="Open Sans" panose="020B0606030504020204" pitchFamily="34" charset="0"/>
                <a:cs typeface="Open Sans" panose="020B0606030504020204" pitchFamily="34" charset="0"/>
              </a:rPr>
              <a:t>Africa 2050</a:t>
            </a: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vision of jobs &amp; convergence</a:t>
            </a:r>
          </a:p>
          <a:p>
            <a:pPr lvl="1">
              <a:lnSpc>
                <a:spcPct val="100000"/>
              </a:lnSpc>
              <a:spcBef>
                <a:spcPts val="0"/>
              </a:spcBef>
            </a:pPr>
            <a:endPar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lvl="1">
              <a:lnSpc>
                <a:spcPct val="100000"/>
              </a:lnSpc>
              <a:spcBef>
                <a:spcPts val="0"/>
              </a:spcBef>
            </a:pPr>
            <a:r>
              <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Official publication &amp; launch: </a:t>
            </a:r>
            <a:r>
              <a:rPr lang="en-US" sz="2600" b="1" u="sng" dirty="0">
                <a:solidFill>
                  <a:srgbClr val="156082"/>
                </a:solidFill>
                <a:latin typeface="Open Sans" panose="020B0606030504020204" pitchFamily="34" charset="0"/>
                <a:ea typeface="Open Sans" panose="020B0606030504020204" pitchFamily="34" charset="0"/>
                <a:cs typeface="Open Sans" panose="020B0606030504020204" pitchFamily="34" charset="0"/>
              </a:rPr>
              <a:t>Fall 2026</a:t>
            </a:r>
          </a:p>
          <a:p>
            <a:pPr lvl="1">
              <a:lnSpc>
                <a:spcPct val="100000"/>
              </a:lnSpc>
              <a:spcBef>
                <a:spcPts val="0"/>
              </a:spcBef>
            </a:pPr>
            <a:endParaRPr lang="en-US" sz="2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D4FBA3B0-6EB1-99DE-DC87-372FC82680A4}"/>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00825" y="1076325"/>
            <a:ext cx="5375120" cy="5375120"/>
          </a:xfrm>
          <a:prstGeom prst="rect">
            <a:avLst/>
          </a:prstGeom>
        </p:spPr>
      </p:pic>
    </p:spTree>
    <p:extLst>
      <p:ext uri="{BB962C8B-B14F-4D97-AF65-F5344CB8AC3E}">
        <p14:creationId xmlns:p14="http://schemas.microsoft.com/office/powerpoint/2010/main" val="225295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E5E21-088D-8BDF-353F-3A28E4F6B021}"/>
            </a:ext>
          </a:extLst>
        </p:cNvPr>
        <p:cNvGrpSpPr/>
        <p:nvPr/>
      </p:nvGrpSpPr>
      <p:grpSpPr>
        <a:xfrm>
          <a:off x="0" y="0"/>
          <a:ext cx="0" cy="0"/>
          <a:chOff x="0" y="0"/>
          <a:chExt cx="0" cy="0"/>
        </a:xfrm>
      </p:grpSpPr>
      <p:sp>
        <p:nvSpPr>
          <p:cNvPr id="8" name="Text Placeholder 3">
            <a:extLst>
              <a:ext uri="{FF2B5EF4-FFF2-40B4-BE49-F238E27FC236}">
                <a16:creationId xmlns:a16="http://schemas.microsoft.com/office/drawing/2014/main" id="{A961B0FB-2E03-71F1-97B2-19BF540B349B}"/>
              </a:ext>
            </a:extLst>
          </p:cNvPr>
          <p:cNvSpPr txBox="1">
            <a:spLocks/>
          </p:cNvSpPr>
          <p:nvPr/>
        </p:nvSpPr>
        <p:spPr>
          <a:xfrm>
            <a:off x="6619875" y="1399932"/>
            <a:ext cx="5276850" cy="50506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l" defTabSz="1219169" rtl="0" latinLnBrk="0">
              <a:lnSpc>
                <a:spcPct val="100000"/>
              </a:lnSpc>
              <a:spcBef>
                <a:spcPts val="0"/>
              </a:spcBef>
              <a:spcAft>
                <a:spcPts val="0"/>
              </a:spcAft>
              <a:buClrTx/>
              <a:buSzPct val="123000"/>
              <a:buFontTx/>
              <a:buChar char="•"/>
              <a:tabLst/>
              <a:defRPr sz="1600" b="0" i="0" u="none" strike="noStrike" cap="none" spc="0" baseline="0">
                <a:solidFill>
                  <a:srgbClr val="094269"/>
                </a:solidFill>
                <a:uFillTx/>
                <a:latin typeface="Open Sans" panose="020B0606030504020204" pitchFamily="34" charset="0"/>
                <a:ea typeface="Open Sans" panose="020B0606030504020204" pitchFamily="34" charset="0"/>
                <a:cs typeface="Open Sans" panose="020B0606030504020204" pitchFamily="34" charset="0"/>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AndesExtraLight"/>
                <a:ea typeface="+mn-ea"/>
                <a:cs typeface="AndesExtraLight"/>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42900" indent="-342900" hangingPunct="1"/>
            <a:r>
              <a:rPr lang="en-US" sz="2400" b="1">
                <a:solidFill>
                  <a:srgbClr val="156082"/>
                </a:solidFill>
              </a:rPr>
              <a:t>SSA is urbanizing at unprecedented speed &amp; scale</a:t>
            </a:r>
            <a:r>
              <a:rPr lang="en-US" sz="2400">
                <a:solidFill>
                  <a:schemeClr val="tx1"/>
                </a:solidFill>
              </a:rPr>
              <a:t> </a:t>
            </a:r>
            <a:br>
              <a:rPr lang="en-US" sz="2400">
                <a:solidFill>
                  <a:schemeClr val="tx1"/>
                </a:solidFill>
              </a:rPr>
            </a:br>
            <a:r>
              <a:rPr lang="en-US" sz="2400">
                <a:solidFill>
                  <a:srgbClr val="42362D"/>
                </a:solidFill>
              </a:rPr>
              <a:t>Urbanization will be nearly complete by 2050</a:t>
            </a:r>
            <a:br>
              <a:rPr lang="en-US" sz="2400">
                <a:solidFill>
                  <a:schemeClr val="tx1"/>
                </a:solidFill>
              </a:rPr>
            </a:br>
            <a:endParaRPr lang="en-US" sz="2400">
              <a:solidFill>
                <a:schemeClr val="tx1"/>
              </a:solidFill>
            </a:endParaRPr>
          </a:p>
          <a:p>
            <a:pPr marL="342900" indent="-342900" hangingPunct="1"/>
            <a:r>
              <a:rPr lang="en-US" sz="2400" b="1">
                <a:solidFill>
                  <a:srgbClr val="156082"/>
                </a:solidFill>
              </a:rPr>
              <a:t>Urbanization has not yet enabled economic growth</a:t>
            </a:r>
            <a:br>
              <a:rPr lang="en-US" sz="2400" b="1">
                <a:solidFill>
                  <a:srgbClr val="156082"/>
                </a:solidFill>
              </a:rPr>
            </a:br>
            <a:r>
              <a:rPr lang="en-US" sz="2400">
                <a:solidFill>
                  <a:srgbClr val="42362D"/>
                </a:solidFill>
              </a:rPr>
              <a:t>Average GDP per capita around $4,400</a:t>
            </a:r>
          </a:p>
          <a:p>
            <a:pPr marL="342900" indent="-342900" hangingPunct="1"/>
            <a:endParaRPr lang="en-US" sz="2400" b="1">
              <a:solidFill>
                <a:srgbClr val="0070C0"/>
              </a:solidFill>
            </a:endParaRPr>
          </a:p>
          <a:p>
            <a:pPr marL="342900" indent="-342900" hangingPunct="1"/>
            <a:r>
              <a:rPr lang="en-US" sz="2400" b="1">
                <a:solidFill>
                  <a:srgbClr val="156082"/>
                </a:solidFill>
              </a:rPr>
              <a:t>Well-managed urbanization can be a catalyst</a:t>
            </a:r>
            <a:r>
              <a:rPr lang="en-US" sz="2400">
                <a:solidFill>
                  <a:srgbClr val="156082"/>
                </a:solidFill>
              </a:rPr>
              <a:t> </a:t>
            </a:r>
            <a:r>
              <a:rPr lang="en-US" sz="2400" b="1">
                <a:solidFill>
                  <a:srgbClr val="156082"/>
                </a:solidFill>
              </a:rPr>
              <a:t>for job creation</a:t>
            </a:r>
            <a:br>
              <a:rPr lang="en-US" sz="2400">
                <a:solidFill>
                  <a:schemeClr val="tx1"/>
                </a:solidFill>
              </a:rPr>
            </a:br>
            <a:r>
              <a:rPr lang="en-US" sz="2400">
                <a:solidFill>
                  <a:srgbClr val="42362D"/>
                </a:solidFill>
              </a:rPr>
              <a:t>SSA requires 15 million new jobs per year</a:t>
            </a:r>
          </a:p>
        </p:txBody>
      </p:sp>
      <p:sp>
        <p:nvSpPr>
          <p:cNvPr id="2" name="Title 1">
            <a:extLst>
              <a:ext uri="{FF2B5EF4-FFF2-40B4-BE49-F238E27FC236}">
                <a16:creationId xmlns:a16="http://schemas.microsoft.com/office/drawing/2014/main" id="{33553415-5B72-5319-E445-A8DCB239FDA2}"/>
              </a:ext>
            </a:extLst>
          </p:cNvPr>
          <p:cNvSpPr>
            <a:spLocks noGrp="1"/>
          </p:cNvSpPr>
          <p:nvPr>
            <p:ph type="title"/>
          </p:nvPr>
        </p:nvSpPr>
        <p:spPr>
          <a:xfrm>
            <a:off x="362618" y="498428"/>
            <a:ext cx="11017588" cy="356081"/>
          </a:xfrm>
        </p:spPr>
        <p:txBody>
          <a:bodyPr/>
          <a:lstStyle/>
          <a:p>
            <a:r>
              <a:rPr lang="en-US" sz="2800" b="1" dirty="0">
                <a:solidFill>
                  <a:srgbClr val="156082"/>
                </a:solidFill>
                <a:latin typeface="Open Sans"/>
                <a:ea typeface="Open Sans"/>
                <a:cs typeface="Open Sans"/>
              </a:rPr>
              <a:t>Time is running out </a:t>
            </a:r>
            <a:r>
              <a:rPr lang="en-US" sz="2800" dirty="0">
                <a:solidFill>
                  <a:srgbClr val="42362D"/>
                </a:solidFill>
                <a:latin typeface="Open Sans"/>
                <a:ea typeface="Open Sans"/>
                <a:cs typeface="Open Sans"/>
              </a:rPr>
              <a:t>to leverage SSA’s rapid urbanization</a:t>
            </a:r>
            <a:endParaRPr lang="en-US" dirty="0">
              <a:solidFill>
                <a:srgbClr val="42362D"/>
              </a:solidFill>
              <a:highlight>
                <a:srgbClr val="FFFF00"/>
              </a:highlight>
            </a:endParaRPr>
          </a:p>
        </p:txBody>
      </p:sp>
      <p:sp>
        <p:nvSpPr>
          <p:cNvPr id="7" name="Rectangle 6">
            <a:extLst>
              <a:ext uri="{FF2B5EF4-FFF2-40B4-BE49-F238E27FC236}">
                <a16:creationId xmlns:a16="http://schemas.microsoft.com/office/drawing/2014/main" id="{39AB0182-A8DF-F7BD-ABF4-E97086A28475}"/>
              </a:ext>
            </a:extLst>
          </p:cNvPr>
          <p:cNvSpPr/>
          <p:nvPr/>
        </p:nvSpPr>
        <p:spPr>
          <a:xfrm>
            <a:off x="1313970" y="4407897"/>
            <a:ext cx="259306" cy="156580"/>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7DA11F63-B7B8-8D6A-B6D3-0517876E2E9D}"/>
              </a:ext>
            </a:extLst>
          </p:cNvPr>
          <p:cNvSpPr/>
          <p:nvPr/>
        </p:nvSpPr>
        <p:spPr>
          <a:xfrm>
            <a:off x="1727626" y="4575665"/>
            <a:ext cx="259306" cy="156580"/>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19" name="Picture 18">
            <a:extLst>
              <a:ext uri="{FF2B5EF4-FFF2-40B4-BE49-F238E27FC236}">
                <a16:creationId xmlns:a16="http://schemas.microsoft.com/office/drawing/2014/main" id="{AAE8017A-D9A2-E436-366A-7A4F8A5AE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50" y="1180616"/>
            <a:ext cx="6435525" cy="5631084"/>
          </a:xfrm>
          <a:prstGeom prst="rect">
            <a:avLst/>
          </a:prstGeom>
        </p:spPr>
      </p:pic>
    </p:spTree>
    <p:extLst>
      <p:ext uri="{BB962C8B-B14F-4D97-AF65-F5344CB8AC3E}">
        <p14:creationId xmlns:p14="http://schemas.microsoft.com/office/powerpoint/2010/main" val="2166764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22E1-FB2D-0212-719B-83E2A8055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F5037-81EF-494F-926C-7F5B69361E53}"/>
              </a:ext>
            </a:extLst>
          </p:cNvPr>
          <p:cNvSpPr>
            <a:spLocks noGrp="1"/>
          </p:cNvSpPr>
          <p:nvPr>
            <p:ph type="title"/>
          </p:nvPr>
        </p:nvSpPr>
        <p:spPr>
          <a:xfrm>
            <a:off x="363184" y="679543"/>
            <a:ext cx="11017588" cy="356081"/>
          </a:xfrm>
        </p:spPr>
        <p:txBody>
          <a:bodyPr/>
          <a:lstStyle/>
          <a:p>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Well-managed urbanization </a:t>
            </a: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can be a catalyst for </a:t>
            </a:r>
            <a:br>
              <a:rPr lang="en-US" sz="2800" dirty="0">
                <a:solidFill>
                  <a:srgbClr val="156082"/>
                </a:solidFill>
                <a:latin typeface="Open Sans" panose="020B0606030504020204" pitchFamily="34" charset="0"/>
                <a:ea typeface="Open Sans" panose="020B0606030504020204" pitchFamily="34" charset="0"/>
                <a:cs typeface="Open Sans" panose="020B0606030504020204" pitchFamily="34" charset="0"/>
              </a:rPr>
            </a:b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productivity </a:t>
            </a: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&amp;</a:t>
            </a: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 structural transformation</a:t>
            </a:r>
            <a:endParaRPr lang="en-US" dirty="0">
              <a:solidFill>
                <a:srgbClr val="15608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B66A185B-B611-B363-37C9-B3190A198049}"/>
              </a:ext>
            </a:extLst>
          </p:cNvPr>
          <p:cNvSpPr txBox="1"/>
          <p:nvPr/>
        </p:nvSpPr>
        <p:spPr>
          <a:xfrm>
            <a:off x="3618276" y="4009673"/>
            <a:ext cx="2478062" cy="7570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2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Deeper </a:t>
            </a:r>
            <a:r>
              <a:rPr lang="en-US" sz="22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labor markets </a:t>
            </a:r>
            <a:r>
              <a:rPr lang="en-US" sz="2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with better matching</a:t>
            </a:r>
          </a:p>
        </p:txBody>
      </p:sp>
      <p:sp>
        <p:nvSpPr>
          <p:cNvPr id="12" name="TextBox 11">
            <a:extLst>
              <a:ext uri="{FF2B5EF4-FFF2-40B4-BE49-F238E27FC236}">
                <a16:creationId xmlns:a16="http://schemas.microsoft.com/office/drawing/2014/main" id="{43FF2B80-BBE9-6A8B-6F44-BE39BEDB9133}"/>
              </a:ext>
            </a:extLst>
          </p:cNvPr>
          <p:cNvSpPr txBox="1"/>
          <p:nvPr/>
        </p:nvSpPr>
        <p:spPr>
          <a:xfrm>
            <a:off x="6288696" y="4009673"/>
            <a:ext cx="2368613" cy="7570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2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More diverse </a:t>
            </a:r>
            <a:r>
              <a:rPr lang="en-US" sz="22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pools of local suppliers</a:t>
            </a:r>
          </a:p>
        </p:txBody>
      </p:sp>
      <p:sp>
        <p:nvSpPr>
          <p:cNvPr id="13" name="TextBox 12">
            <a:extLst>
              <a:ext uri="{FF2B5EF4-FFF2-40B4-BE49-F238E27FC236}">
                <a16:creationId xmlns:a16="http://schemas.microsoft.com/office/drawing/2014/main" id="{C0E7AF07-EA0C-4B81-DE9A-3BE0DF52AB35}"/>
              </a:ext>
            </a:extLst>
          </p:cNvPr>
          <p:cNvSpPr txBox="1"/>
          <p:nvPr/>
        </p:nvSpPr>
        <p:spPr>
          <a:xfrm>
            <a:off x="9202995" y="4009673"/>
            <a:ext cx="2526986" cy="7570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2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Increased </a:t>
            </a:r>
            <a:r>
              <a:rPr lang="en-US" sz="22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knowledge spillovers</a:t>
            </a:r>
          </a:p>
        </p:txBody>
      </p:sp>
      <p:pic>
        <p:nvPicPr>
          <p:cNvPr id="19" name="Picture 18">
            <a:extLst>
              <a:ext uri="{FF2B5EF4-FFF2-40B4-BE49-F238E27FC236}">
                <a16:creationId xmlns:a16="http://schemas.microsoft.com/office/drawing/2014/main" id="{8AFCA54E-9925-89D9-C9F6-FB9065FE5B6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a:xfrm>
            <a:off x="3705581" y="1858750"/>
            <a:ext cx="2166397" cy="1964717"/>
          </a:xfrm>
          <a:prstGeom prst="ellipse">
            <a:avLst/>
          </a:prstGeom>
        </p:spPr>
      </p:pic>
      <p:sp>
        <p:nvSpPr>
          <p:cNvPr id="20" name="TextBox 19">
            <a:extLst>
              <a:ext uri="{FF2B5EF4-FFF2-40B4-BE49-F238E27FC236}">
                <a16:creationId xmlns:a16="http://schemas.microsoft.com/office/drawing/2014/main" id="{5426AA64-2F5E-3605-D1C4-F4EE53EA179F}"/>
              </a:ext>
            </a:extLst>
          </p:cNvPr>
          <p:cNvSpPr txBox="1"/>
          <p:nvPr/>
        </p:nvSpPr>
        <p:spPr>
          <a:xfrm>
            <a:off x="1160205" y="5568035"/>
            <a:ext cx="10000637" cy="64892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lnSpc>
                <a:spcPct val="100000"/>
              </a:lnSpc>
              <a:spcBef>
                <a:spcPts val="0"/>
              </a:spcBef>
            </a:pPr>
            <a:r>
              <a:rPr lang="en-US" sz="2600" b="1">
                <a:solidFill>
                  <a:srgbClr val="156082"/>
                </a:solidFill>
                <a:latin typeface="Open Sans" panose="020B0606030504020204" pitchFamily="34" charset="0"/>
                <a:ea typeface="Open Sans" panose="020B0606030504020204" pitchFamily="34" charset="0"/>
                <a:cs typeface="Open Sans" panose="020B0606030504020204" pitchFamily="34" charset="0"/>
              </a:rPr>
              <a:t>D</a:t>
            </a:r>
            <a:r>
              <a:rPr lang="en-US" sz="2600" b="1">
                <a:solidFill>
                  <a:srgbClr val="156082"/>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oubling of urban density </a:t>
            </a:r>
            <a:r>
              <a:rPr lang="en-US" sz="2600">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is associated with a</a:t>
            </a:r>
            <a:br>
              <a:rPr lang="en-US" sz="2600">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br>
            <a:r>
              <a:rPr lang="en-US" sz="2600">
                <a:solidFill>
                  <a:srgbClr val="156082"/>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 </a:t>
            </a:r>
            <a:r>
              <a:rPr lang="en-US" sz="2600" b="1">
                <a:solidFill>
                  <a:srgbClr val="156082"/>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17% increase in wages</a:t>
            </a:r>
            <a:r>
              <a:rPr lang="en-US" sz="2600">
                <a:solidFill>
                  <a:srgbClr val="156082"/>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 </a:t>
            </a:r>
            <a:r>
              <a:rPr lang="en-US" sz="2600">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US" sz="2600" i="1">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Henderson et al., 2021</a:t>
            </a:r>
            <a:r>
              <a:rPr lang="en-US" sz="2600">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endParaRPr lang="en-US" sz="2600">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81239C45-C0D9-53F6-549D-5659E1A079A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6371313" y="1898077"/>
            <a:ext cx="2368613" cy="1964717"/>
          </a:xfrm>
          <a:prstGeom prst="ellipse">
            <a:avLst/>
          </a:prstGeom>
        </p:spPr>
      </p:pic>
      <p:pic>
        <p:nvPicPr>
          <p:cNvPr id="5" name="Picture 4">
            <a:extLst>
              <a:ext uri="{FF2B5EF4-FFF2-40B4-BE49-F238E27FC236}">
                <a16:creationId xmlns:a16="http://schemas.microsoft.com/office/drawing/2014/main" id="{997BB80D-59B4-AE67-8CCF-750DB0A6568A}"/>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9227341" y="1909087"/>
            <a:ext cx="2610708" cy="2056392"/>
          </a:xfrm>
          <a:prstGeom prst="ellipse">
            <a:avLst/>
          </a:prstGeom>
        </p:spPr>
      </p:pic>
      <p:pic>
        <p:nvPicPr>
          <p:cNvPr id="7" name="Picture 6">
            <a:extLst>
              <a:ext uri="{FF2B5EF4-FFF2-40B4-BE49-F238E27FC236}">
                <a16:creationId xmlns:a16="http://schemas.microsoft.com/office/drawing/2014/main" id="{8068E6D4-286A-4863-193B-6EE5CDD28034}"/>
              </a:ext>
            </a:extLst>
          </p:cNvPr>
          <p:cNvPicPr>
            <a:picLocks noChangeAspect="1"/>
          </p:cNvPicPr>
          <p:nvPr/>
        </p:nvPicPr>
        <p:blipFill>
          <a:blip r:embed="rId5"/>
          <a:srcRect l="3836" t="10702" r="4838" b="14839"/>
          <a:stretch>
            <a:fillRect/>
          </a:stretch>
        </p:blipFill>
        <p:spPr>
          <a:xfrm>
            <a:off x="717754" y="1909087"/>
            <a:ext cx="2372198" cy="1934043"/>
          </a:xfrm>
          <a:prstGeom prst="ellipse">
            <a:avLst/>
          </a:prstGeom>
        </p:spPr>
      </p:pic>
      <p:sp>
        <p:nvSpPr>
          <p:cNvPr id="8" name="TextBox 7">
            <a:extLst>
              <a:ext uri="{FF2B5EF4-FFF2-40B4-BE49-F238E27FC236}">
                <a16:creationId xmlns:a16="http://schemas.microsoft.com/office/drawing/2014/main" id="{50028AA5-D35F-A7B6-E396-9DB993E0B812}"/>
              </a:ext>
            </a:extLst>
          </p:cNvPr>
          <p:cNvSpPr txBox="1"/>
          <p:nvPr/>
        </p:nvSpPr>
        <p:spPr>
          <a:xfrm>
            <a:off x="555519" y="4009673"/>
            <a:ext cx="2478062" cy="7570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2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Creating </a:t>
            </a:r>
            <a:r>
              <a:rPr lang="en-US" sz="22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manufacturing &amp; services jobs</a:t>
            </a:r>
          </a:p>
        </p:txBody>
      </p:sp>
    </p:spTree>
    <p:extLst>
      <p:ext uri="{BB962C8B-B14F-4D97-AF65-F5344CB8AC3E}">
        <p14:creationId xmlns:p14="http://schemas.microsoft.com/office/powerpoint/2010/main" val="1868366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174E-4F5A-F89B-B9AD-990E07E38734}"/>
            </a:ext>
          </a:extLst>
        </p:cNvPr>
        <p:cNvGrpSpPr/>
        <p:nvPr/>
      </p:nvGrpSpPr>
      <p:grpSpPr>
        <a:xfrm>
          <a:off x="0" y="0"/>
          <a:ext cx="0" cy="0"/>
          <a:chOff x="0" y="0"/>
          <a:chExt cx="0" cy="0"/>
        </a:xfrm>
      </p:grpSpPr>
      <p:sp>
        <p:nvSpPr>
          <p:cNvPr id="47" name="Oval 46">
            <a:extLst>
              <a:ext uri="{FF2B5EF4-FFF2-40B4-BE49-F238E27FC236}">
                <a16:creationId xmlns:a16="http://schemas.microsoft.com/office/drawing/2014/main" id="{9810D6A7-780B-098F-806A-469E253A3360}"/>
              </a:ext>
            </a:extLst>
          </p:cNvPr>
          <p:cNvSpPr/>
          <p:nvPr/>
        </p:nvSpPr>
        <p:spPr>
          <a:xfrm>
            <a:off x="8272250" y="1961352"/>
            <a:ext cx="2427690" cy="2427690"/>
          </a:xfrm>
          <a:prstGeom prst="ellipse">
            <a:avLst/>
          </a:prstGeom>
          <a:blipFill rotWithShape="1">
            <a:blip r:embed="rId2"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2" name="Picture 51" descr="A blue circle with black background  Description automatically generated">
            <a:extLst>
              <a:ext uri="{FF2B5EF4-FFF2-40B4-BE49-F238E27FC236}">
                <a16:creationId xmlns:a16="http://schemas.microsoft.com/office/drawing/2014/main" id="{818272B7-0CA7-5A42-D067-9F5B6483FEBB}"/>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8170998" y="1919124"/>
            <a:ext cx="2630192" cy="2630192"/>
          </a:xfrm>
          <a:prstGeom prst="rect">
            <a:avLst/>
          </a:prstGeom>
          <a:ln>
            <a:noFill/>
          </a:ln>
        </p:spPr>
      </p:pic>
      <p:sp>
        <p:nvSpPr>
          <p:cNvPr id="59" name="Oval 58">
            <a:extLst>
              <a:ext uri="{FF2B5EF4-FFF2-40B4-BE49-F238E27FC236}">
                <a16:creationId xmlns:a16="http://schemas.microsoft.com/office/drawing/2014/main" id="{50876793-578A-489D-F2D0-08A4FE07147A}"/>
              </a:ext>
            </a:extLst>
          </p:cNvPr>
          <p:cNvSpPr/>
          <p:nvPr/>
        </p:nvSpPr>
        <p:spPr>
          <a:xfrm>
            <a:off x="4716732" y="1931846"/>
            <a:ext cx="2427690" cy="2427690"/>
          </a:xfrm>
          <a:prstGeom prst="ellipse">
            <a:avLst/>
          </a:prstGeom>
          <a:blipFill rotWithShape="1">
            <a:blip r:embed="rId4"/>
            <a:srcRect/>
            <a:stretch>
              <a:fillRect l="-48866" r="-48866"/>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4" name="Picture 63" descr="A blue circle with black background  Description automatically generated">
            <a:extLst>
              <a:ext uri="{FF2B5EF4-FFF2-40B4-BE49-F238E27FC236}">
                <a16:creationId xmlns:a16="http://schemas.microsoft.com/office/drawing/2014/main" id="{2FB0F134-1FBE-4EC1-C9EA-0901E568FE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9460" y="1894752"/>
            <a:ext cx="2630192" cy="2630192"/>
          </a:xfrm>
          <a:prstGeom prst="rect">
            <a:avLst/>
          </a:prstGeom>
          <a:noFill/>
        </p:spPr>
      </p:pic>
      <p:cxnSp>
        <p:nvCxnSpPr>
          <p:cNvPr id="17" name="Straight Connector 16">
            <a:extLst>
              <a:ext uri="{FF2B5EF4-FFF2-40B4-BE49-F238E27FC236}">
                <a16:creationId xmlns:a16="http://schemas.microsoft.com/office/drawing/2014/main" id="{82076BE6-AE4B-0D11-CDB8-64E3E891A6CC}"/>
              </a:ext>
            </a:extLst>
          </p:cNvPr>
          <p:cNvCxnSpPr>
            <a:stCxn id="5" idx="3"/>
            <a:endCxn id="8" idx="1"/>
          </p:cNvCxnSpPr>
          <p:nvPr/>
        </p:nvCxnSpPr>
        <p:spPr>
          <a:xfrm>
            <a:off x="3813085" y="5732061"/>
            <a:ext cx="4322938" cy="0"/>
          </a:xfrm>
          <a:prstGeom prst="line">
            <a:avLst/>
          </a:prstGeom>
          <a:noFill/>
          <a:ln w="25400" cap="flat">
            <a:solidFill>
              <a:srgbClr val="156082"/>
            </a:solidFill>
            <a:prstDash val="solid"/>
            <a:miter lim="400000"/>
          </a:ln>
          <a:effectLst/>
          <a:sp3d/>
        </p:spPr>
        <p:style>
          <a:lnRef idx="0">
            <a:scrgbClr r="0" g="0" b="0"/>
          </a:lnRef>
          <a:fillRef idx="0">
            <a:scrgbClr r="0" g="0" b="0"/>
          </a:fillRef>
          <a:effectRef idx="0">
            <a:scrgbClr r="0" g="0" b="0"/>
          </a:effectRef>
          <a:fontRef idx="none"/>
        </p:style>
      </p:cxnSp>
      <p:sp>
        <p:nvSpPr>
          <p:cNvPr id="65" name="TextBox 64">
            <a:extLst>
              <a:ext uri="{FF2B5EF4-FFF2-40B4-BE49-F238E27FC236}">
                <a16:creationId xmlns:a16="http://schemas.microsoft.com/office/drawing/2014/main" id="{3E70FFB5-786A-4285-046D-3F01FDE5D6A6}"/>
              </a:ext>
            </a:extLst>
          </p:cNvPr>
          <p:cNvSpPr txBox="1"/>
          <p:nvPr/>
        </p:nvSpPr>
        <p:spPr>
          <a:xfrm>
            <a:off x="3940792" y="1248421"/>
            <a:ext cx="4010719" cy="594137"/>
          </a:xfrm>
          <a:prstGeom prst="rect">
            <a:avLst/>
          </a:prstGeom>
          <a:noFill/>
        </p:spPr>
        <p:txBody>
          <a:bodyPr wrap="square" rtlCol="0">
            <a:spAutoFit/>
          </a:bodyPr>
          <a:lstStyle/>
          <a:p>
            <a:pPr algn="ctr">
              <a:defRPr/>
            </a:pPr>
            <a:r>
              <a:rPr lang="en-US" sz="3600" b="1">
                <a:solidFill>
                  <a:srgbClr val="156082"/>
                </a:solidFill>
                <a:latin typeface="Open Sans" panose="020B0606030504020204" pitchFamily="34" charset="0"/>
                <a:ea typeface="Open Sans" panose="020B0606030504020204" pitchFamily="34" charset="0"/>
                <a:cs typeface="Open Sans" panose="020B0606030504020204" pitchFamily="34" charset="0"/>
              </a:rPr>
              <a:t>PERIPHERIES</a:t>
            </a:r>
          </a:p>
        </p:txBody>
      </p:sp>
      <p:sp>
        <p:nvSpPr>
          <p:cNvPr id="66" name="TextBox 65">
            <a:extLst>
              <a:ext uri="{FF2B5EF4-FFF2-40B4-BE49-F238E27FC236}">
                <a16:creationId xmlns:a16="http://schemas.microsoft.com/office/drawing/2014/main" id="{C1725054-2634-DA38-5D37-02D863D48A90}"/>
              </a:ext>
            </a:extLst>
          </p:cNvPr>
          <p:cNvSpPr txBox="1"/>
          <p:nvPr/>
        </p:nvSpPr>
        <p:spPr>
          <a:xfrm>
            <a:off x="4450081" y="4638004"/>
            <a:ext cx="2994288" cy="646331"/>
          </a:xfrm>
          <a:prstGeom prst="rect">
            <a:avLst/>
          </a:prstGeom>
          <a:noFill/>
        </p:spPr>
        <p:txBody>
          <a:bodyPr wrap="square" rtlCol="0">
            <a:spAutoFit/>
          </a:bodyPr>
          <a:lstStyle/>
          <a:p>
            <a:pPr algn="ctr">
              <a:defRPr/>
            </a:pP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Inadequately prepared for rapid expansion</a:t>
            </a:r>
          </a:p>
        </p:txBody>
      </p:sp>
      <p:sp>
        <p:nvSpPr>
          <p:cNvPr id="67" name="TextBox 66">
            <a:extLst>
              <a:ext uri="{FF2B5EF4-FFF2-40B4-BE49-F238E27FC236}">
                <a16:creationId xmlns:a16="http://schemas.microsoft.com/office/drawing/2014/main" id="{F1F4F639-0FDD-3848-497F-338F2DA92F5B}"/>
              </a:ext>
            </a:extLst>
          </p:cNvPr>
          <p:cNvSpPr txBox="1"/>
          <p:nvPr/>
        </p:nvSpPr>
        <p:spPr>
          <a:xfrm>
            <a:off x="5647258" y="2470433"/>
            <a:ext cx="2861187" cy="1952150"/>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2</a:t>
            </a:r>
          </a:p>
        </p:txBody>
      </p:sp>
      <p:sp>
        <p:nvSpPr>
          <p:cNvPr id="6" name="TextBox 5">
            <a:extLst>
              <a:ext uri="{FF2B5EF4-FFF2-40B4-BE49-F238E27FC236}">
                <a16:creationId xmlns:a16="http://schemas.microsoft.com/office/drawing/2014/main" id="{54748D55-0E56-6282-F551-9F1F84E7BE2D}"/>
              </a:ext>
            </a:extLst>
          </p:cNvPr>
          <p:cNvSpPr txBox="1"/>
          <p:nvPr/>
        </p:nvSpPr>
        <p:spPr>
          <a:xfrm>
            <a:off x="489988" y="372997"/>
            <a:ext cx="11849157" cy="480131"/>
          </a:xfrm>
          <a:prstGeom prst="rect">
            <a:avLst/>
          </a:prstGeom>
          <a:noFill/>
        </p:spPr>
        <p:txBody>
          <a:bodyPr wrap="square">
            <a:spAutoFit/>
          </a:bodyPr>
          <a:lstStyle/>
          <a:p>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Three types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of urban areas—</a:t>
            </a:r>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three different</a:t>
            </a:r>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policy responses</a:t>
            </a:r>
          </a:p>
        </p:txBody>
      </p:sp>
      <p:sp>
        <p:nvSpPr>
          <p:cNvPr id="11" name="Oval 10">
            <a:extLst>
              <a:ext uri="{FF2B5EF4-FFF2-40B4-BE49-F238E27FC236}">
                <a16:creationId xmlns:a16="http://schemas.microsoft.com/office/drawing/2014/main" id="{0D7CE91B-5FEB-11FF-1A7A-E794868652AC}"/>
              </a:ext>
            </a:extLst>
          </p:cNvPr>
          <p:cNvSpPr/>
          <p:nvPr/>
        </p:nvSpPr>
        <p:spPr>
          <a:xfrm>
            <a:off x="1222597" y="1991020"/>
            <a:ext cx="2555893" cy="2439090"/>
          </a:xfrm>
          <a:prstGeom prst="ellipse">
            <a:avLst/>
          </a:prstGeom>
          <a:blipFill rotWithShape="1">
            <a:blip r:embed="rId5"/>
            <a:srcRect/>
            <a:stretch>
              <a:fillRect l="-38931" r="-112374"/>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A blue circle with black background  Description automatically generated">
            <a:extLst>
              <a:ext uri="{FF2B5EF4-FFF2-40B4-BE49-F238E27FC236}">
                <a16:creationId xmlns:a16="http://schemas.microsoft.com/office/drawing/2014/main" id="{FC4C6D18-0DE6-2DC2-88A8-EE3F6A1E2B5C}"/>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1222597" y="1895469"/>
            <a:ext cx="2630192" cy="2630192"/>
          </a:xfrm>
          <a:prstGeom prst="rect">
            <a:avLst/>
          </a:prstGeom>
          <a:ln>
            <a:noFill/>
          </a:ln>
        </p:spPr>
      </p:pic>
      <p:sp>
        <p:nvSpPr>
          <p:cNvPr id="13" name="TextBox 12">
            <a:extLst>
              <a:ext uri="{FF2B5EF4-FFF2-40B4-BE49-F238E27FC236}">
                <a16:creationId xmlns:a16="http://schemas.microsoft.com/office/drawing/2014/main" id="{74D95863-EAB5-4C65-BE78-1D01F17B7079}"/>
              </a:ext>
            </a:extLst>
          </p:cNvPr>
          <p:cNvSpPr txBox="1"/>
          <p:nvPr/>
        </p:nvSpPr>
        <p:spPr>
          <a:xfrm>
            <a:off x="863622" y="1248421"/>
            <a:ext cx="32738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rPr>
              <a:t>CITIES</a:t>
            </a:r>
          </a:p>
        </p:txBody>
      </p:sp>
      <p:sp>
        <p:nvSpPr>
          <p:cNvPr id="14" name="TextBox 13">
            <a:extLst>
              <a:ext uri="{FF2B5EF4-FFF2-40B4-BE49-F238E27FC236}">
                <a16:creationId xmlns:a16="http://schemas.microsoft.com/office/drawing/2014/main" id="{2C4E6F21-CF35-7217-7FD6-81FDA57EC315}"/>
              </a:ext>
            </a:extLst>
          </p:cNvPr>
          <p:cNvSpPr txBox="1"/>
          <p:nvPr/>
        </p:nvSpPr>
        <p:spPr>
          <a:xfrm>
            <a:off x="1288626" y="4641285"/>
            <a:ext cx="242383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Absence of job-rich clustering</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93573CE7-8DEA-27AC-E926-9D029A90AB86}"/>
              </a:ext>
            </a:extLst>
          </p:cNvPr>
          <p:cNvSpPr txBox="1"/>
          <p:nvPr/>
        </p:nvSpPr>
        <p:spPr>
          <a:xfrm>
            <a:off x="2152569" y="2470433"/>
            <a:ext cx="2861187" cy="3270527"/>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1</a:t>
            </a:r>
            <a:endParaRPr kumimoji="0" lang="en-US" sz="6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55335102-1D06-A20B-1FDE-6C6AD12C8A3B}"/>
              </a:ext>
            </a:extLst>
          </p:cNvPr>
          <p:cNvSpPr txBox="1"/>
          <p:nvPr/>
        </p:nvSpPr>
        <p:spPr>
          <a:xfrm>
            <a:off x="7443585" y="1222324"/>
            <a:ext cx="4010719" cy="64633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sz="3600" b="1">
                <a:solidFill>
                  <a:srgbClr val="0B7AAA"/>
                </a:solidFill>
                <a:latin typeface="Aptos" panose="020B0004020202020204" pitchFamily="34" charset="0"/>
                <a:ea typeface="Open Sans" panose="020B0606030504020204" pitchFamily="34" charset="0"/>
                <a:cs typeface="Open Sans" panose="020B0606030504020204" pitchFamily="34" charset="0"/>
              </a:defRPr>
            </a:lvl1pPr>
          </a:lstStyle>
          <a:p>
            <a:pPr>
              <a:defRPr/>
            </a:pPr>
            <a:r>
              <a:rPr lang="en-US">
                <a:solidFill>
                  <a:srgbClr val="156082"/>
                </a:solidFill>
                <a:latin typeface="Open Sans" panose="020B0606030504020204" pitchFamily="34" charset="0"/>
              </a:rPr>
              <a:t>TOWNS</a:t>
            </a:r>
          </a:p>
        </p:txBody>
      </p:sp>
      <p:sp>
        <p:nvSpPr>
          <p:cNvPr id="55" name="TextBox 54">
            <a:extLst>
              <a:ext uri="{FF2B5EF4-FFF2-40B4-BE49-F238E27FC236}">
                <a16:creationId xmlns:a16="http://schemas.microsoft.com/office/drawing/2014/main" id="{13845BE5-7D09-3D9A-C15B-A1DEA25F5682}"/>
              </a:ext>
            </a:extLst>
          </p:cNvPr>
          <p:cNvSpPr txBox="1"/>
          <p:nvPr/>
        </p:nvSpPr>
        <p:spPr>
          <a:xfrm>
            <a:off x="8060711" y="4661290"/>
            <a:ext cx="285076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Small, still partly rural, &amp; too often ignored</a:t>
            </a:r>
          </a:p>
        </p:txBody>
      </p:sp>
      <p:sp>
        <p:nvSpPr>
          <p:cNvPr id="56" name="TextBox 55">
            <a:extLst>
              <a:ext uri="{FF2B5EF4-FFF2-40B4-BE49-F238E27FC236}">
                <a16:creationId xmlns:a16="http://schemas.microsoft.com/office/drawing/2014/main" id="{FBD2F69E-0F33-0F11-2345-D0AD3DB8BC3C}"/>
              </a:ext>
            </a:extLst>
          </p:cNvPr>
          <p:cNvSpPr txBox="1"/>
          <p:nvPr/>
        </p:nvSpPr>
        <p:spPr>
          <a:xfrm>
            <a:off x="9163470" y="2470432"/>
            <a:ext cx="1097341" cy="1246568"/>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3</a:t>
            </a:r>
          </a:p>
        </p:txBody>
      </p:sp>
      <p:sp>
        <p:nvSpPr>
          <p:cNvPr id="5" name="Rectangle: Rounded Corners 4">
            <a:extLst>
              <a:ext uri="{FF2B5EF4-FFF2-40B4-BE49-F238E27FC236}">
                <a16:creationId xmlns:a16="http://schemas.microsoft.com/office/drawing/2014/main" id="{8BD3B8A9-6390-0F5F-B9D4-3ED0259A0982}"/>
              </a:ext>
            </a:extLst>
          </p:cNvPr>
          <p:cNvSpPr/>
          <p:nvPr/>
        </p:nvSpPr>
        <p:spPr bwMode="auto">
          <a:xfrm>
            <a:off x="276825" y="5499298"/>
            <a:ext cx="3536260" cy="465526"/>
          </a:xfrm>
          <a:prstGeom prst="roundRect">
            <a:avLst/>
          </a:prstGeom>
          <a:solidFill>
            <a:srgbClr val="156082"/>
          </a:solidFill>
          <a:ln w="9525" cap="flat" cmpd="sng" algn="ctr">
            <a:solidFill>
              <a:srgbClr val="15608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Foundational Infrastructure</a:t>
            </a:r>
          </a:p>
        </p:txBody>
      </p:sp>
      <p:sp>
        <p:nvSpPr>
          <p:cNvPr id="7" name="Rectangle: Rounded Corners 6">
            <a:extLst>
              <a:ext uri="{FF2B5EF4-FFF2-40B4-BE49-F238E27FC236}">
                <a16:creationId xmlns:a16="http://schemas.microsoft.com/office/drawing/2014/main" id="{FB2DFE88-0D7B-0AE2-36F2-42B12EE84FFF}"/>
              </a:ext>
            </a:extLst>
          </p:cNvPr>
          <p:cNvSpPr/>
          <p:nvPr/>
        </p:nvSpPr>
        <p:spPr bwMode="auto">
          <a:xfrm>
            <a:off x="4206424" y="5499298"/>
            <a:ext cx="3536260" cy="465526"/>
          </a:xfrm>
          <a:prstGeom prst="roundRect">
            <a:avLst/>
          </a:prstGeom>
          <a:solidFill>
            <a:srgbClr val="156082"/>
          </a:solidFill>
          <a:ln w="9525" cap="flat" cmpd="sng" algn="ctr">
            <a:solidFill>
              <a:srgbClr val="15608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Regulatory Environment</a:t>
            </a:r>
          </a:p>
        </p:txBody>
      </p:sp>
      <p:sp>
        <p:nvSpPr>
          <p:cNvPr id="8" name="Rectangle: Rounded Corners 7">
            <a:extLst>
              <a:ext uri="{FF2B5EF4-FFF2-40B4-BE49-F238E27FC236}">
                <a16:creationId xmlns:a16="http://schemas.microsoft.com/office/drawing/2014/main" id="{24BEF2D0-8AE2-C8E3-50C1-B1491FE72878}"/>
              </a:ext>
            </a:extLst>
          </p:cNvPr>
          <p:cNvSpPr/>
          <p:nvPr/>
        </p:nvSpPr>
        <p:spPr bwMode="auto">
          <a:xfrm>
            <a:off x="8136023" y="5499298"/>
            <a:ext cx="3536260" cy="465526"/>
          </a:xfrm>
          <a:prstGeom prst="roundRect">
            <a:avLst/>
          </a:prstGeom>
          <a:solidFill>
            <a:srgbClr val="156082"/>
          </a:solidFill>
          <a:ln w="9525" cap="flat" cmpd="sng" algn="ctr">
            <a:solidFill>
              <a:srgbClr val="15608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Private Capital Mobilization</a:t>
            </a:r>
          </a:p>
        </p:txBody>
      </p:sp>
      <p:sp>
        <p:nvSpPr>
          <p:cNvPr id="9" name="Arrow: Left-Right 8">
            <a:extLst>
              <a:ext uri="{FF2B5EF4-FFF2-40B4-BE49-F238E27FC236}">
                <a16:creationId xmlns:a16="http://schemas.microsoft.com/office/drawing/2014/main" id="{A0426BEB-27F5-ADD2-55F6-D49E81B1CFA0}"/>
              </a:ext>
            </a:extLst>
          </p:cNvPr>
          <p:cNvSpPr/>
          <p:nvPr/>
        </p:nvSpPr>
        <p:spPr bwMode="auto">
          <a:xfrm>
            <a:off x="276826" y="6068266"/>
            <a:ext cx="11395457" cy="646331"/>
          </a:xfrm>
          <a:prstGeom prst="leftRightArrow">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Lack of authority, ability, and resources</a:t>
            </a:r>
          </a:p>
        </p:txBody>
      </p:sp>
    </p:spTree>
    <p:extLst>
      <p:ext uri="{BB962C8B-B14F-4D97-AF65-F5344CB8AC3E}">
        <p14:creationId xmlns:p14="http://schemas.microsoft.com/office/powerpoint/2010/main" val="9043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E23FC4-5CF9-21C5-12AD-2F6FA510927F}"/>
              </a:ext>
            </a:extLst>
          </p:cNvPr>
          <p:cNvSpPr/>
          <p:nvPr/>
        </p:nvSpPr>
        <p:spPr>
          <a:xfrm>
            <a:off x="-1" y="0"/>
            <a:ext cx="3978303"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1">
            <a:extLst>
              <a:ext uri="{FF2B5EF4-FFF2-40B4-BE49-F238E27FC236}">
                <a16:creationId xmlns:a16="http://schemas.microsoft.com/office/drawing/2014/main" id="{92E74459-2DEE-2DE8-0262-0F55D35D309B}"/>
              </a:ext>
            </a:extLst>
          </p:cNvPr>
          <p:cNvSpPr txBox="1">
            <a:spLocks noChangeArrowheads="1"/>
          </p:cNvSpPr>
          <p:nvPr/>
        </p:nvSpPr>
        <p:spPr bwMode="auto">
          <a:xfrm>
            <a:off x="8046315" y="1773713"/>
            <a:ext cx="32554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ctr" defTabSz="914400" rtl="0" eaLnBrk="1" latinLnBrk="0" hangingPunct="1">
              <a:lnSpc>
                <a:spcPct val="90000"/>
              </a:lnSpc>
              <a:spcBef>
                <a:spcPts val="1000"/>
              </a:spcBef>
              <a:buFontTx/>
              <a:buNone/>
              <a:defRPr sz="1700" kern="1200">
                <a:solidFill>
                  <a:schemeClr val="tx1"/>
                </a:solidFill>
                <a:latin typeface="Raleway" panose="020B0503030101060003" pitchFamily="34" charset="0"/>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eaLnBrk="0" fontAlgn="base" hangingPunct="0">
              <a:lnSpc>
                <a:spcPct val="100000"/>
              </a:lnSpc>
              <a:spcBef>
                <a:spcPct val="0"/>
              </a:spcBef>
              <a:spcAft>
                <a:spcPct val="0"/>
              </a:spcAft>
              <a:buFontTx/>
              <a:buChar char="•"/>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7">
            <a:extLst>
              <a:ext uri="{FF2B5EF4-FFF2-40B4-BE49-F238E27FC236}">
                <a16:creationId xmlns:a16="http://schemas.microsoft.com/office/drawing/2014/main" id="{A1EAC803-FD8F-E7A4-36DC-179E83132376}"/>
              </a:ext>
            </a:extLst>
          </p:cNvPr>
          <p:cNvGrpSpPr/>
          <p:nvPr/>
        </p:nvGrpSpPr>
        <p:grpSpPr>
          <a:xfrm>
            <a:off x="274074" y="1295351"/>
            <a:ext cx="4112984" cy="4534075"/>
            <a:chOff x="549613" y="2084990"/>
            <a:chExt cx="4112984" cy="4534075"/>
          </a:xfrm>
        </p:grpSpPr>
        <p:sp>
          <p:nvSpPr>
            <p:cNvPr id="9" name="Oval 8">
              <a:extLst>
                <a:ext uri="{FF2B5EF4-FFF2-40B4-BE49-F238E27FC236}">
                  <a16:creationId xmlns:a16="http://schemas.microsoft.com/office/drawing/2014/main" id="{81EF3139-5070-9DE8-A4F6-CCFF69FD27B4}"/>
                </a:ext>
              </a:extLst>
            </p:cNvPr>
            <p:cNvSpPr/>
            <p:nvPr/>
          </p:nvSpPr>
          <p:spPr>
            <a:xfrm>
              <a:off x="871438" y="2869125"/>
              <a:ext cx="2555893" cy="2439090"/>
            </a:xfrm>
            <a:prstGeom prst="ellipse">
              <a:avLst/>
            </a:prstGeom>
            <a:blipFill rotWithShape="1">
              <a:blip r:embed="rId2"/>
              <a:srcRect/>
              <a:stretch>
                <a:fillRect l="-38931" r="-112374"/>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blue circle with black background  Description automatically generated">
              <a:extLst>
                <a:ext uri="{FF2B5EF4-FFF2-40B4-BE49-F238E27FC236}">
                  <a16:creationId xmlns:a16="http://schemas.microsoft.com/office/drawing/2014/main" id="{76D44D1C-9732-FEBF-6048-052FD6A86940}"/>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871438" y="2773574"/>
              <a:ext cx="2630192" cy="2630192"/>
            </a:xfrm>
            <a:prstGeom prst="rect">
              <a:avLst/>
            </a:prstGeom>
            <a:ln>
              <a:noFill/>
            </a:ln>
          </p:spPr>
        </p:pic>
        <p:sp>
          <p:nvSpPr>
            <p:cNvPr id="11" name="TextBox 10">
              <a:extLst>
                <a:ext uri="{FF2B5EF4-FFF2-40B4-BE49-F238E27FC236}">
                  <a16:creationId xmlns:a16="http://schemas.microsoft.com/office/drawing/2014/main" id="{6E233027-9F95-040F-55D1-9EC156B789B3}"/>
                </a:ext>
              </a:extLst>
            </p:cNvPr>
            <p:cNvSpPr txBox="1"/>
            <p:nvPr/>
          </p:nvSpPr>
          <p:spPr>
            <a:xfrm>
              <a:off x="549613" y="2084990"/>
              <a:ext cx="32738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rPr>
                <a:t>CITIES</a:t>
              </a:r>
            </a:p>
          </p:txBody>
        </p:sp>
        <p:sp>
          <p:nvSpPr>
            <p:cNvPr id="12" name="TextBox 11">
              <a:extLst>
                <a:ext uri="{FF2B5EF4-FFF2-40B4-BE49-F238E27FC236}">
                  <a16:creationId xmlns:a16="http://schemas.microsoft.com/office/drawing/2014/main" id="{4AA244D1-7708-C2AA-D26C-D259841D8A4F}"/>
                </a:ext>
              </a:extLst>
            </p:cNvPr>
            <p:cNvSpPr txBox="1"/>
            <p:nvPr/>
          </p:nvSpPr>
          <p:spPr>
            <a:xfrm>
              <a:off x="1801410" y="3348538"/>
              <a:ext cx="2861187" cy="3270527"/>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1</a:t>
              </a:r>
              <a:endParaRPr kumimoji="0" lang="en-US" sz="6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pic>
        <p:nvPicPr>
          <p:cNvPr id="13" name="Picture 12">
            <a:extLst>
              <a:ext uri="{FF2B5EF4-FFF2-40B4-BE49-F238E27FC236}">
                <a16:creationId xmlns:a16="http://schemas.microsoft.com/office/drawing/2014/main" id="{8CCE833E-803C-A518-F88D-734151D1E862}"/>
              </a:ext>
            </a:extLst>
          </p:cNvPr>
          <p:cNvPicPr>
            <a:picLocks noChangeAspect="1"/>
          </p:cNvPicPr>
          <p:nvPr/>
        </p:nvPicPr>
        <p:blipFill>
          <a:blip r:embed="rId4"/>
          <a:stretch>
            <a:fillRect/>
          </a:stretch>
        </p:blipFill>
        <p:spPr>
          <a:xfrm>
            <a:off x="4518558" y="1339482"/>
            <a:ext cx="7077543" cy="4400059"/>
          </a:xfrm>
          <a:prstGeom prst="rect">
            <a:avLst/>
          </a:prstGeom>
        </p:spPr>
      </p:pic>
      <p:sp>
        <p:nvSpPr>
          <p:cNvPr id="14" name="TextBox 13">
            <a:extLst>
              <a:ext uri="{FF2B5EF4-FFF2-40B4-BE49-F238E27FC236}">
                <a16:creationId xmlns:a16="http://schemas.microsoft.com/office/drawing/2014/main" id="{C99A8655-1D8A-9F43-2498-F2353C5E4947}"/>
              </a:ext>
            </a:extLst>
          </p:cNvPr>
          <p:cNvSpPr txBox="1"/>
          <p:nvPr/>
        </p:nvSpPr>
        <p:spPr>
          <a:xfrm>
            <a:off x="4765528" y="249953"/>
            <a:ext cx="6636184" cy="1089529"/>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a:r>
              <a:rPr lang="en-US" sz="2400" b="1">
                <a:solidFill>
                  <a:srgbClr val="42362D"/>
                </a:solidFill>
                <a:effectLst/>
                <a:latin typeface="Open Sans" panose="020B0606030504020204" pitchFamily="34" charset="0"/>
                <a:ea typeface="Open Sans" panose="020B0606030504020204" pitchFamily="34" charset="0"/>
                <a:cs typeface="Open Sans" panose="020B0606030504020204" pitchFamily="34" charset="0"/>
              </a:rPr>
              <a:t>Job concentration index</a:t>
            </a:r>
            <a:r>
              <a:rPr lang="en-US" sz="24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 </a:t>
            </a:r>
            <a:br>
              <a:rPr lang="en-US" sz="24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br>
            <a:r>
              <a:rPr lang="en-US" sz="24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Sub-Saharan Africa and selected other regions </a:t>
            </a:r>
            <a:endParaRPr lang="en-US">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71ADC7CB-7798-5F0D-DA94-6246B8A4D108}"/>
              </a:ext>
            </a:extLst>
          </p:cNvPr>
          <p:cNvSpPr txBox="1"/>
          <p:nvPr/>
        </p:nvSpPr>
        <p:spPr>
          <a:xfrm>
            <a:off x="4074136" y="5916812"/>
            <a:ext cx="8018968" cy="674031"/>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marL="0" marR="0" algn="ctr">
              <a:buNone/>
            </a:pPr>
            <a:r>
              <a:rPr lang="en-US" sz="1400" i="1"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Source: Calculations based on data for predicted employment generated by University College London and the World Bank Group Global Facility for Disaster Reduction and Recovery (GFDRR) using the machine learning algorithm developed by Barzin et al. 2022.</a:t>
            </a:r>
            <a:endParaRPr lang="en-US" sz="1400" i="1">
              <a:solidFill>
                <a:srgbClr val="42362D"/>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84944433-0127-414C-6FE0-E3C1F14E2859}"/>
              </a:ext>
            </a:extLst>
          </p:cNvPr>
          <p:cNvSpPr txBox="1"/>
          <p:nvPr/>
        </p:nvSpPr>
        <p:spPr>
          <a:xfrm>
            <a:off x="661928" y="4820218"/>
            <a:ext cx="242383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Absence of job-rich clustering</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626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699B5-5815-FCAE-943B-7AEDE362053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E824855-A74B-B89F-93EB-83A4D8C41762}"/>
              </a:ext>
            </a:extLst>
          </p:cNvPr>
          <p:cNvSpPr txBox="1">
            <a:spLocks/>
          </p:cNvSpPr>
          <p:nvPr/>
        </p:nvSpPr>
        <p:spPr>
          <a:xfrm>
            <a:off x="379220" y="602351"/>
            <a:ext cx="11153390" cy="4325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b">
            <a:noAutofit/>
          </a:bodyPr>
          <a:lstStyle>
            <a:lvl1pPr marL="0" marR="0" indent="0" algn="l" defTabSz="1219169" rtl="0" latinLnBrk="0">
              <a:lnSpc>
                <a:spcPct val="80000"/>
              </a:lnSpc>
              <a:spcBef>
                <a:spcPts val="0"/>
              </a:spcBef>
              <a:spcAft>
                <a:spcPts val="0"/>
              </a:spcAft>
              <a:buClrTx/>
              <a:buSzTx/>
              <a:buFontTx/>
              <a:buNone/>
              <a:tabLst/>
              <a:defRPr sz="2700" b="0" i="0" u="none" strike="noStrike" cap="none" spc="0" baseline="0">
                <a:solidFill>
                  <a:srgbClr val="094269"/>
                </a:solidFill>
                <a:uFillTx/>
                <a:latin typeface="Open Sans Light" panose="020B0306030504020204" pitchFamily="34" charset="0"/>
                <a:ea typeface="Open Sans Light" panose="020B0306030504020204" pitchFamily="34" charset="0"/>
                <a:cs typeface="Open Sans Light" panose="020B0306030504020204" pitchFamily="34" charset="0"/>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a:lstStyle>
          <a:p>
            <a:pPr hangingPunct="1"/>
            <a:r>
              <a:rPr lang="en-US" sz="2800" b="1">
                <a:solidFill>
                  <a:srgbClr val="156082"/>
                </a:solidFill>
                <a:latin typeface="Open Sans" panose="020B0606030504020204" pitchFamily="34" charset="0"/>
                <a:ea typeface="Open Sans" panose="020B0606030504020204" pitchFamily="34" charset="0"/>
                <a:cs typeface="Open Sans" panose="020B0606030504020204" pitchFamily="34" charset="0"/>
              </a:rPr>
              <a:t>Cities: </a:t>
            </a:r>
            <a:r>
              <a:rPr lang="en-US" sz="2800">
                <a:solidFill>
                  <a:srgbClr val="42362D"/>
                </a:solidFill>
                <a:latin typeface="Open Sans" panose="020B0606030504020204" pitchFamily="34" charset="0"/>
                <a:ea typeface="Open Sans" panose="020B0606030504020204" pitchFamily="34" charset="0"/>
                <a:cs typeface="Open Sans" panose="020B0606030504020204" pitchFamily="34" charset="0"/>
              </a:rPr>
              <a:t>Investments in infrastructure &amp; regulatory reforms to facilitate jobs-rich clusters and crowd-in private sector</a:t>
            </a:r>
            <a:endParaRPr lang="en-US" sz="2800">
              <a:solidFill>
                <a:srgbClr val="42362D"/>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endParaRPr>
          </a:p>
        </p:txBody>
      </p:sp>
      <p:sp>
        <p:nvSpPr>
          <p:cNvPr id="11" name="TextBox 10">
            <a:extLst>
              <a:ext uri="{FF2B5EF4-FFF2-40B4-BE49-F238E27FC236}">
                <a16:creationId xmlns:a16="http://schemas.microsoft.com/office/drawing/2014/main" id="{59F8F3CA-EA48-7FDB-06E3-4056404FC895}"/>
              </a:ext>
            </a:extLst>
          </p:cNvPr>
          <p:cNvSpPr txBox="1"/>
          <p:nvPr/>
        </p:nvSpPr>
        <p:spPr>
          <a:xfrm>
            <a:off x="6236336" y="1242425"/>
            <a:ext cx="2118510" cy="679010"/>
          </a:xfrm>
          <a:prstGeom prst="rect">
            <a:avLst/>
          </a:prstGeom>
          <a:ln w="12700">
            <a:no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1600">
                <a:solidFill>
                  <a:schemeClr val="bg1"/>
                </a:solidFill>
              </a:rPr>
              <a:t>Medium-term</a:t>
            </a:r>
          </a:p>
        </p:txBody>
      </p:sp>
      <p:sp>
        <p:nvSpPr>
          <p:cNvPr id="16" name="TextBox 15">
            <a:extLst>
              <a:ext uri="{FF2B5EF4-FFF2-40B4-BE49-F238E27FC236}">
                <a16:creationId xmlns:a16="http://schemas.microsoft.com/office/drawing/2014/main" id="{2E739967-007A-8A9B-1160-64F87F01D2F5}"/>
              </a:ext>
            </a:extLst>
          </p:cNvPr>
          <p:cNvSpPr txBox="1"/>
          <p:nvPr/>
        </p:nvSpPr>
        <p:spPr>
          <a:xfrm>
            <a:off x="9376378" y="1240920"/>
            <a:ext cx="2118510" cy="679010"/>
          </a:xfrm>
          <a:prstGeom prst="rect">
            <a:avLst/>
          </a:prstGeom>
          <a:ln w="12700">
            <a:no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rtlCol="0">
            <a:noAutofit/>
          </a:bodyPr>
          <a:lstStyle/>
          <a:p>
            <a:pPr algn="ctr" hangingPunct="1"/>
            <a:r>
              <a:rPr lang="en-US" sz="1600">
                <a:solidFill>
                  <a:schemeClr val="bg1"/>
                </a:solidFill>
              </a:rPr>
              <a:t>Long-term</a:t>
            </a:r>
          </a:p>
        </p:txBody>
      </p:sp>
      <p:sp>
        <p:nvSpPr>
          <p:cNvPr id="2" name="TextBox 1">
            <a:extLst>
              <a:ext uri="{FF2B5EF4-FFF2-40B4-BE49-F238E27FC236}">
                <a16:creationId xmlns:a16="http://schemas.microsoft.com/office/drawing/2014/main" id="{2862103E-54FF-4777-CF3E-BE25A613BF33}"/>
              </a:ext>
            </a:extLst>
          </p:cNvPr>
          <p:cNvSpPr txBox="1"/>
          <p:nvPr/>
        </p:nvSpPr>
        <p:spPr>
          <a:xfrm>
            <a:off x="379220" y="1951367"/>
            <a:ext cx="2040185" cy="378565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Objective</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Investment/</a:t>
            </a:r>
            <a:b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br>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Reform Areas</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Examples</a:t>
            </a:r>
          </a:p>
        </p:txBody>
      </p:sp>
      <p:sp>
        <p:nvSpPr>
          <p:cNvPr id="5" name="Rectangle: Rounded Corners 4">
            <a:extLst>
              <a:ext uri="{FF2B5EF4-FFF2-40B4-BE49-F238E27FC236}">
                <a16:creationId xmlns:a16="http://schemas.microsoft.com/office/drawing/2014/main" id="{9B211786-2302-D094-E536-C31E4579C67E}"/>
              </a:ext>
            </a:extLst>
          </p:cNvPr>
          <p:cNvSpPr/>
          <p:nvPr/>
        </p:nvSpPr>
        <p:spPr bwMode="auto">
          <a:xfrm>
            <a:off x="2419406" y="1380604"/>
            <a:ext cx="2795399" cy="432584"/>
          </a:xfrm>
          <a:prstGeom prst="round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Part 1</a:t>
            </a:r>
          </a:p>
        </p:txBody>
      </p:sp>
      <p:sp>
        <p:nvSpPr>
          <p:cNvPr id="7" name="Rectangle: Rounded Corners 6">
            <a:extLst>
              <a:ext uri="{FF2B5EF4-FFF2-40B4-BE49-F238E27FC236}">
                <a16:creationId xmlns:a16="http://schemas.microsoft.com/office/drawing/2014/main" id="{EEE6A41C-AB28-C2D5-D9C6-A22A40038870}"/>
              </a:ext>
            </a:extLst>
          </p:cNvPr>
          <p:cNvSpPr/>
          <p:nvPr/>
        </p:nvSpPr>
        <p:spPr bwMode="auto">
          <a:xfrm>
            <a:off x="5725571" y="1380604"/>
            <a:ext cx="2795399" cy="432584"/>
          </a:xfrm>
          <a:prstGeom prst="round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Part 2</a:t>
            </a:r>
          </a:p>
        </p:txBody>
      </p:sp>
      <p:sp>
        <p:nvSpPr>
          <p:cNvPr id="8" name="Rectangle: Rounded Corners 7">
            <a:extLst>
              <a:ext uri="{FF2B5EF4-FFF2-40B4-BE49-F238E27FC236}">
                <a16:creationId xmlns:a16="http://schemas.microsoft.com/office/drawing/2014/main" id="{21ACE8EA-FA96-404D-9866-ACAA1BF2C1AC}"/>
              </a:ext>
            </a:extLst>
          </p:cNvPr>
          <p:cNvSpPr/>
          <p:nvPr/>
        </p:nvSpPr>
        <p:spPr bwMode="auto">
          <a:xfrm>
            <a:off x="9031736" y="1380604"/>
            <a:ext cx="2795399" cy="432584"/>
          </a:xfrm>
          <a:prstGeom prst="round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Part 3</a:t>
            </a:r>
          </a:p>
        </p:txBody>
      </p:sp>
      <p:sp>
        <p:nvSpPr>
          <p:cNvPr id="9" name="Rectangle: Rounded Corners 8">
            <a:extLst>
              <a:ext uri="{FF2B5EF4-FFF2-40B4-BE49-F238E27FC236}">
                <a16:creationId xmlns:a16="http://schemas.microsoft.com/office/drawing/2014/main" id="{4419BE56-F273-83A3-C87B-AEF3E6C1DDFE}"/>
              </a:ext>
            </a:extLst>
          </p:cNvPr>
          <p:cNvSpPr/>
          <p:nvPr/>
        </p:nvSpPr>
        <p:spPr bwMode="auto">
          <a:xfrm>
            <a:off x="2419405" y="1942566"/>
            <a:ext cx="2795399" cy="1196874"/>
          </a:xfrm>
          <a:prstGeom prst="roundRect">
            <a:avLst/>
          </a:prstGeom>
          <a:solidFill>
            <a:srgbClr val="15608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Promote Job-Rich Clusters</a:t>
            </a:r>
          </a:p>
        </p:txBody>
      </p:sp>
      <p:sp>
        <p:nvSpPr>
          <p:cNvPr id="10" name="Rectangle: Rounded Corners 9">
            <a:extLst>
              <a:ext uri="{FF2B5EF4-FFF2-40B4-BE49-F238E27FC236}">
                <a16:creationId xmlns:a16="http://schemas.microsoft.com/office/drawing/2014/main" id="{826FE59F-7838-FBA5-4232-FF8E75FED6BC}"/>
              </a:ext>
            </a:extLst>
          </p:cNvPr>
          <p:cNvSpPr/>
          <p:nvPr/>
        </p:nvSpPr>
        <p:spPr bwMode="auto">
          <a:xfrm>
            <a:off x="5725571" y="1951367"/>
            <a:ext cx="2795399" cy="1196874"/>
          </a:xfrm>
          <a:prstGeom prst="roundRect">
            <a:avLst/>
          </a:prstGeom>
          <a:solidFill>
            <a:srgbClr val="15608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Connect Workers &amp; Housing to Jobs</a:t>
            </a:r>
          </a:p>
        </p:txBody>
      </p:sp>
      <p:sp>
        <p:nvSpPr>
          <p:cNvPr id="12" name="Rectangle: Rounded Corners 11">
            <a:extLst>
              <a:ext uri="{FF2B5EF4-FFF2-40B4-BE49-F238E27FC236}">
                <a16:creationId xmlns:a16="http://schemas.microsoft.com/office/drawing/2014/main" id="{3F6C30F0-D161-787D-EBE8-9739B85EE495}"/>
              </a:ext>
            </a:extLst>
          </p:cNvPr>
          <p:cNvSpPr/>
          <p:nvPr/>
        </p:nvSpPr>
        <p:spPr bwMode="auto">
          <a:xfrm>
            <a:off x="9017382" y="1942566"/>
            <a:ext cx="2795399" cy="1196874"/>
          </a:xfrm>
          <a:prstGeom prst="roundRect">
            <a:avLst/>
          </a:prstGeom>
          <a:solidFill>
            <a:srgbClr val="15608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Strengthen Financing &amp; Funding</a:t>
            </a:r>
          </a:p>
        </p:txBody>
      </p:sp>
      <p:sp>
        <p:nvSpPr>
          <p:cNvPr id="13" name="Rectangle: Rounded Corners 12">
            <a:extLst>
              <a:ext uri="{FF2B5EF4-FFF2-40B4-BE49-F238E27FC236}">
                <a16:creationId xmlns:a16="http://schemas.microsoft.com/office/drawing/2014/main" id="{CB72DE24-69C1-D9C9-D314-B48791218363}"/>
              </a:ext>
            </a:extLst>
          </p:cNvPr>
          <p:cNvSpPr/>
          <p:nvPr/>
        </p:nvSpPr>
        <p:spPr bwMode="auto">
          <a:xfrm>
            <a:off x="2392702" y="3268817"/>
            <a:ext cx="2795399" cy="2021145"/>
          </a:xfrm>
          <a:prstGeom prst="roundRect">
            <a:avLst/>
          </a:prstGeom>
          <a:solidFill>
            <a:srgbClr val="B7DFC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Integrated area (re-) development</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Public-private partnerships</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Human capital investments </a:t>
            </a:r>
          </a:p>
        </p:txBody>
      </p:sp>
      <p:sp>
        <p:nvSpPr>
          <p:cNvPr id="14" name="Rectangle: Rounded Corners 13">
            <a:extLst>
              <a:ext uri="{FF2B5EF4-FFF2-40B4-BE49-F238E27FC236}">
                <a16:creationId xmlns:a16="http://schemas.microsoft.com/office/drawing/2014/main" id="{4502B1F9-42B5-DAE2-6AF9-D13B518C3E17}"/>
              </a:ext>
            </a:extLst>
          </p:cNvPr>
          <p:cNvSpPr/>
          <p:nvPr/>
        </p:nvSpPr>
        <p:spPr bwMode="auto">
          <a:xfrm>
            <a:off x="5698868" y="3277620"/>
            <a:ext cx="2795399" cy="2021144"/>
          </a:xfrm>
          <a:prstGeom prst="roundRect">
            <a:avLst/>
          </a:prstGeom>
          <a:solidFill>
            <a:srgbClr val="B7DFC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Intra-city transport corridors</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Integrating informal transport services</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Access to affordable housing</a:t>
            </a:r>
          </a:p>
        </p:txBody>
      </p:sp>
      <p:sp>
        <p:nvSpPr>
          <p:cNvPr id="15" name="Rectangle: Rounded Corners 14">
            <a:extLst>
              <a:ext uri="{FF2B5EF4-FFF2-40B4-BE49-F238E27FC236}">
                <a16:creationId xmlns:a16="http://schemas.microsoft.com/office/drawing/2014/main" id="{AEF266D7-CA98-F240-D68B-3484F78A98B9}"/>
              </a:ext>
            </a:extLst>
          </p:cNvPr>
          <p:cNvSpPr/>
          <p:nvPr/>
        </p:nvSpPr>
        <p:spPr bwMode="auto">
          <a:xfrm>
            <a:off x="8990679" y="3268819"/>
            <a:ext cx="2795399" cy="2021144"/>
          </a:xfrm>
          <a:prstGeom prst="roundRect">
            <a:avLst/>
          </a:prstGeom>
          <a:solidFill>
            <a:srgbClr val="B7DFC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Land &amp; property rights</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Land-based financing to strengthen revenues &amp; unlock private capital</a:t>
            </a:r>
          </a:p>
          <a:p>
            <a:pPr marL="285750" marR="0" lvl="0" indent="-285750" defTabSz="914400" rtl="0" eaLnBrk="1" fontAlgn="base" latinLnBrk="0" hangingPunct="1">
              <a:lnSpc>
                <a:spcPts val="15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Credit worthiness</a:t>
            </a:r>
          </a:p>
        </p:txBody>
      </p:sp>
      <p:sp>
        <p:nvSpPr>
          <p:cNvPr id="17" name="Rectangle: Rounded Corners 16">
            <a:extLst>
              <a:ext uri="{FF2B5EF4-FFF2-40B4-BE49-F238E27FC236}">
                <a16:creationId xmlns:a16="http://schemas.microsoft.com/office/drawing/2014/main" id="{3CDD7771-0AF3-CCC7-C345-BD6631DFB0B0}"/>
              </a:ext>
            </a:extLst>
          </p:cNvPr>
          <p:cNvSpPr/>
          <p:nvPr/>
        </p:nvSpPr>
        <p:spPr bwMode="auto">
          <a:xfrm>
            <a:off x="2419404" y="5428142"/>
            <a:ext cx="2795399" cy="1196874"/>
          </a:xfrm>
          <a:prstGeom prst="roundRect">
            <a:avLst/>
          </a:prstGeom>
          <a:solidFill>
            <a:srgbClr val="CBE9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Nairobi Railway City</a:t>
            </a:r>
          </a:p>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Victoria &amp; Albert Waterfront, Cape Town</a:t>
            </a:r>
            <a:endPar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Rounded Corners 17">
            <a:extLst>
              <a:ext uri="{FF2B5EF4-FFF2-40B4-BE49-F238E27FC236}">
                <a16:creationId xmlns:a16="http://schemas.microsoft.com/office/drawing/2014/main" id="{6E3156ED-B465-76CA-272C-104C24DABE48}"/>
              </a:ext>
            </a:extLst>
          </p:cNvPr>
          <p:cNvSpPr/>
          <p:nvPr/>
        </p:nvSpPr>
        <p:spPr bwMode="auto">
          <a:xfrm>
            <a:off x="5725570" y="5436943"/>
            <a:ext cx="2795399" cy="1196874"/>
          </a:xfrm>
          <a:prstGeom prst="roundRect">
            <a:avLst/>
          </a:prstGeom>
          <a:solidFill>
            <a:srgbClr val="CBE9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Lagos transport reform</a:t>
            </a:r>
          </a:p>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Cape Town’s backyarder program</a:t>
            </a:r>
            <a:endPar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9" name="Rectangle: Rounded Corners 18">
            <a:extLst>
              <a:ext uri="{FF2B5EF4-FFF2-40B4-BE49-F238E27FC236}">
                <a16:creationId xmlns:a16="http://schemas.microsoft.com/office/drawing/2014/main" id="{4DB4479D-5105-DBCB-D309-0519C956AA9C}"/>
              </a:ext>
            </a:extLst>
          </p:cNvPr>
          <p:cNvSpPr/>
          <p:nvPr/>
        </p:nvSpPr>
        <p:spPr bwMode="auto">
          <a:xfrm>
            <a:off x="9017381" y="5428142"/>
            <a:ext cx="2795399" cy="1196874"/>
          </a:xfrm>
          <a:prstGeom prst="roundRect">
            <a:avLst/>
          </a:prstGeom>
          <a:solidFill>
            <a:srgbClr val="CBE9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rPr>
              <a:t>Freetown’s property tax reform</a:t>
            </a:r>
          </a:p>
          <a:p>
            <a:pPr marL="285750" marR="0" lvl="0" indent="-285750" defTabSz="914400" rtl="0" eaLnBrk="1" fontAlgn="base" latinLnBrk="0" hangingPunct="1">
              <a:lnSpc>
                <a:spcPts val="1700"/>
              </a:lnSpc>
              <a:spcBef>
                <a:spcPct val="50000"/>
              </a:spcBef>
              <a:spcAft>
                <a:spcPct val="0"/>
              </a:spcAft>
              <a:buClrTx/>
              <a:buSzTx/>
              <a:buFont typeface="Arial" panose="020B0604020202020204" pitchFamily="34" charset="0"/>
              <a:buChar char="•"/>
              <a:tabLst/>
              <a:defRPr/>
            </a:pPr>
            <a:r>
              <a:rPr lang="en-US" sz="1750" kern="1200">
                <a:solidFill>
                  <a:srgbClr val="42362D"/>
                </a:solidFill>
                <a:latin typeface="Open Sans" panose="020B0606030504020204" pitchFamily="34" charset="0"/>
                <a:ea typeface="Open Sans" panose="020B0606030504020204" pitchFamily="34" charset="0"/>
                <a:cs typeface="Open Sans" panose="020B0606030504020204" pitchFamily="34" charset="0"/>
              </a:rPr>
              <a:t>Addis Ababa’s infra financing</a:t>
            </a:r>
            <a:endParaRPr kumimoji="0" lang="en-US" sz="1750" i="0" u="none" strike="noStrike" kern="1200" cap="none" spc="0" normalizeH="0" baseline="0" noProof="0">
              <a:ln>
                <a:noFill/>
              </a:ln>
              <a:solidFill>
                <a:srgbClr val="42362D"/>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2185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14" grpId="0" animBg="1"/>
      <p:bldP spid="15"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C1A23-92A7-5791-F446-5258CBD978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1675C2-46F9-C68D-CEC9-0DECE449D97F}"/>
              </a:ext>
            </a:extLst>
          </p:cNvPr>
          <p:cNvSpPr/>
          <p:nvPr/>
        </p:nvSpPr>
        <p:spPr>
          <a:xfrm>
            <a:off x="-1" y="0"/>
            <a:ext cx="3978303"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4E1E14D6-46F7-513A-9E9D-17D179E7B3AA}"/>
              </a:ext>
            </a:extLst>
          </p:cNvPr>
          <p:cNvSpPr/>
          <p:nvPr/>
        </p:nvSpPr>
        <p:spPr>
          <a:xfrm>
            <a:off x="675103" y="2085186"/>
            <a:ext cx="2427690" cy="2427690"/>
          </a:xfrm>
          <a:prstGeom prst="ellipse">
            <a:avLst/>
          </a:prstGeom>
          <a:blipFill rotWithShape="1">
            <a:blip r:embed="rId2"/>
            <a:srcRect/>
            <a:stretch>
              <a:fillRect l="-48866" r="-48866"/>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1">
            <a:extLst>
              <a:ext uri="{FF2B5EF4-FFF2-40B4-BE49-F238E27FC236}">
                <a16:creationId xmlns:a16="http://schemas.microsoft.com/office/drawing/2014/main" id="{E364AE9E-F6CB-5711-D338-A772C29A8627}"/>
              </a:ext>
            </a:extLst>
          </p:cNvPr>
          <p:cNvSpPr txBox="1">
            <a:spLocks noChangeArrowheads="1"/>
          </p:cNvSpPr>
          <p:nvPr/>
        </p:nvSpPr>
        <p:spPr bwMode="auto">
          <a:xfrm>
            <a:off x="8046315" y="1773713"/>
            <a:ext cx="32554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ctr" defTabSz="914400" rtl="0" eaLnBrk="1" latinLnBrk="0" hangingPunct="1">
              <a:lnSpc>
                <a:spcPct val="90000"/>
              </a:lnSpc>
              <a:spcBef>
                <a:spcPts val="1000"/>
              </a:spcBef>
              <a:buFontTx/>
              <a:buNone/>
              <a:defRPr sz="1700" kern="1200">
                <a:solidFill>
                  <a:schemeClr val="tx1"/>
                </a:solidFill>
                <a:latin typeface="Raleway" panose="020B0503030101060003" pitchFamily="34" charset="0"/>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eaLnBrk="0" fontAlgn="base" hangingPunct="0">
              <a:lnSpc>
                <a:spcPct val="100000"/>
              </a:lnSpc>
              <a:spcBef>
                <a:spcPct val="0"/>
              </a:spcBef>
              <a:spcAft>
                <a:spcPct val="0"/>
              </a:spcAft>
              <a:buFontTx/>
              <a:buChar char="•"/>
            </a:pPr>
            <a:endPar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7">
            <a:extLst>
              <a:ext uri="{FF2B5EF4-FFF2-40B4-BE49-F238E27FC236}">
                <a16:creationId xmlns:a16="http://schemas.microsoft.com/office/drawing/2014/main" id="{D8AEAE48-32D8-2334-5550-7BA598D8E76E}"/>
              </a:ext>
            </a:extLst>
          </p:cNvPr>
          <p:cNvGrpSpPr/>
          <p:nvPr/>
        </p:nvGrpSpPr>
        <p:grpSpPr>
          <a:xfrm>
            <a:off x="274074" y="1295351"/>
            <a:ext cx="4112984" cy="4534075"/>
            <a:chOff x="549613" y="2084990"/>
            <a:chExt cx="4112984" cy="4534075"/>
          </a:xfrm>
        </p:grpSpPr>
        <p:pic>
          <p:nvPicPr>
            <p:cNvPr id="10" name="Picture 9" descr="A blue circle with black background  Description automatically generated">
              <a:extLst>
                <a:ext uri="{FF2B5EF4-FFF2-40B4-BE49-F238E27FC236}">
                  <a16:creationId xmlns:a16="http://schemas.microsoft.com/office/drawing/2014/main" id="{443B2F28-3F70-1BD0-1542-D70D785ADF01}"/>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871438" y="2773574"/>
              <a:ext cx="2630192" cy="2630192"/>
            </a:xfrm>
            <a:prstGeom prst="rect">
              <a:avLst/>
            </a:prstGeom>
            <a:ln>
              <a:noFill/>
            </a:ln>
          </p:spPr>
        </p:pic>
        <p:sp>
          <p:nvSpPr>
            <p:cNvPr id="11" name="TextBox 10">
              <a:extLst>
                <a:ext uri="{FF2B5EF4-FFF2-40B4-BE49-F238E27FC236}">
                  <a16:creationId xmlns:a16="http://schemas.microsoft.com/office/drawing/2014/main" id="{7D1DEC78-321E-25C4-3702-8A0FB9E76870}"/>
                </a:ext>
              </a:extLst>
            </p:cNvPr>
            <p:cNvSpPr txBox="1"/>
            <p:nvPr/>
          </p:nvSpPr>
          <p:spPr>
            <a:xfrm>
              <a:off x="549613" y="2084990"/>
              <a:ext cx="32738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u="none" strike="noStrike" kern="1200" cap="none" spc="0" normalizeH="0" baseline="0" noProof="0">
                  <a:ln>
                    <a:noFill/>
                  </a:ln>
                  <a:solidFill>
                    <a:srgbClr val="156082"/>
                  </a:solidFill>
                  <a:effectLst/>
                  <a:uLnTx/>
                  <a:uFillTx/>
                  <a:latin typeface="Open Sans" panose="020B0606030504020204" pitchFamily="34" charset="0"/>
                  <a:ea typeface="Open Sans" panose="020B0606030504020204" pitchFamily="34" charset="0"/>
                  <a:cs typeface="Open Sans" panose="020B0606030504020204" pitchFamily="34" charset="0"/>
                </a:rPr>
                <a:t>PERIPHERIES</a:t>
              </a:r>
            </a:p>
          </p:txBody>
        </p:sp>
        <p:sp>
          <p:nvSpPr>
            <p:cNvPr id="12" name="TextBox 11">
              <a:extLst>
                <a:ext uri="{FF2B5EF4-FFF2-40B4-BE49-F238E27FC236}">
                  <a16:creationId xmlns:a16="http://schemas.microsoft.com/office/drawing/2014/main" id="{ED3EF9A5-2892-F102-5729-3E4811FD8B10}"/>
                </a:ext>
              </a:extLst>
            </p:cNvPr>
            <p:cNvSpPr txBox="1"/>
            <p:nvPr/>
          </p:nvSpPr>
          <p:spPr>
            <a:xfrm>
              <a:off x="1801410" y="3348538"/>
              <a:ext cx="2861187" cy="3270527"/>
            </a:xfrm>
            <a:prstGeom prst="rect">
              <a:avLst/>
            </a:prstGeom>
            <a:ln w="12700">
              <a:miter lim="400000"/>
            </a:ln>
            <a:effectLst>
              <a:outerShdw blurRad="50800" dist="38100" dir="2700000" algn="tl" rotWithShape="0">
                <a:prstClr val="black">
                  <a:alpha val="40000"/>
                </a:prst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2</a:t>
              </a:r>
              <a:endParaRPr kumimoji="0" lang="en-US" sz="6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16" name="TextBox 15">
            <a:extLst>
              <a:ext uri="{FF2B5EF4-FFF2-40B4-BE49-F238E27FC236}">
                <a16:creationId xmlns:a16="http://schemas.microsoft.com/office/drawing/2014/main" id="{21C389D6-6056-EB7D-F579-60920C484C09}"/>
              </a:ext>
            </a:extLst>
          </p:cNvPr>
          <p:cNvSpPr txBox="1"/>
          <p:nvPr/>
        </p:nvSpPr>
        <p:spPr>
          <a:xfrm>
            <a:off x="413851" y="4897485"/>
            <a:ext cx="2994288" cy="646331"/>
          </a:xfrm>
          <a:prstGeom prst="rect">
            <a:avLst/>
          </a:prstGeom>
          <a:noFill/>
        </p:spPr>
        <p:txBody>
          <a:bodyPr wrap="square" rtlCol="0">
            <a:spAutoFit/>
          </a:bodyPr>
          <a:lstStyle/>
          <a:p>
            <a:pPr algn="ctr">
              <a:defRPr/>
            </a:pP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Inadequately prepared for rapid expansion</a:t>
            </a:r>
          </a:p>
        </p:txBody>
      </p:sp>
      <p:graphicFrame>
        <p:nvGraphicFramePr>
          <p:cNvPr id="18" name="Chart 17">
            <a:extLst>
              <a:ext uri="{FF2B5EF4-FFF2-40B4-BE49-F238E27FC236}">
                <a16:creationId xmlns:a16="http://schemas.microsoft.com/office/drawing/2014/main" id="{EE72F094-F5AC-D880-0703-B100F7D59AF2}"/>
              </a:ext>
            </a:extLst>
          </p:cNvPr>
          <p:cNvGraphicFramePr/>
          <p:nvPr>
            <p:extLst>
              <p:ext uri="{D42A27DB-BD31-4B8C-83A1-F6EECF244321}">
                <p14:modId xmlns:p14="http://schemas.microsoft.com/office/powerpoint/2010/main" val="1233127125"/>
              </p:ext>
            </p:extLst>
          </p:nvPr>
        </p:nvGraphicFramePr>
        <p:xfrm>
          <a:off x="4252377" y="1028574"/>
          <a:ext cx="7787223" cy="4960746"/>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id="{9C973381-22B2-6BEB-6600-9960AF37B996}"/>
              </a:ext>
            </a:extLst>
          </p:cNvPr>
          <p:cNvSpPr txBox="1"/>
          <p:nvPr/>
        </p:nvSpPr>
        <p:spPr>
          <a:xfrm>
            <a:off x="4445299" y="174750"/>
            <a:ext cx="7202031" cy="759247"/>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marL="0" marR="0" algn="ctr">
              <a:spcBef>
                <a:spcPts val="600"/>
              </a:spcBef>
              <a:spcAft>
                <a:spcPts val="600"/>
              </a:spcAft>
              <a:buNone/>
            </a:pPr>
            <a:r>
              <a:rPr lang="en-US" sz="2400" b="1"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Projected growth in total population and land area in cities</a:t>
            </a:r>
            <a:r>
              <a:rPr lang="en-US" sz="2400"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 by region, 2025–2050</a:t>
            </a:r>
            <a:endParaRPr lang="en-US" sz="2800"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4AE6196A-0027-FBEC-A440-F35264DAC5A2}"/>
              </a:ext>
            </a:extLst>
          </p:cNvPr>
          <p:cNvSpPr txBox="1"/>
          <p:nvPr/>
        </p:nvSpPr>
        <p:spPr>
          <a:xfrm>
            <a:off x="5705822" y="6266758"/>
            <a:ext cx="5028624" cy="480131"/>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a:spcBef>
                <a:spcPts val="0"/>
              </a:spcBef>
            </a:pPr>
            <a:r>
              <a:rPr lang="en-US" sz="1400" i="1">
                <a:solidFill>
                  <a:srgbClr val="42362D"/>
                </a:solidFill>
                <a:latin typeface="Open Sans" panose="020B0606030504020204" pitchFamily="34" charset="0"/>
                <a:ea typeface="Open Sans" panose="020B0606030504020204" pitchFamily="34" charset="0"/>
                <a:cs typeface="Open Sans" panose="020B0606030504020204" pitchFamily="34" charset="0"/>
              </a:rPr>
              <a:t>Source: World Bank Group and European Commission Joint Research Center calculations</a:t>
            </a:r>
          </a:p>
        </p:txBody>
      </p:sp>
    </p:spTree>
    <p:extLst>
      <p:ext uri="{BB962C8B-B14F-4D97-AF65-F5344CB8AC3E}">
        <p14:creationId xmlns:p14="http://schemas.microsoft.com/office/powerpoint/2010/main" val="286781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E8F5B-8C35-86B3-03FA-23A472A4F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CF5C5-8706-BEB3-AA4C-822A3CC011F8}"/>
              </a:ext>
            </a:extLst>
          </p:cNvPr>
          <p:cNvSpPr>
            <a:spLocks noGrp="1"/>
          </p:cNvSpPr>
          <p:nvPr>
            <p:ph type="title"/>
          </p:nvPr>
        </p:nvSpPr>
        <p:spPr>
          <a:xfrm>
            <a:off x="362618" y="584392"/>
            <a:ext cx="11153390" cy="432583"/>
          </a:xfrm>
        </p:spPr>
        <p:txBody>
          <a:bodyPr/>
          <a:lstStyle/>
          <a:p>
            <a:r>
              <a:rPr lang="en-US" sz="2800" b="1" dirty="0">
                <a:solidFill>
                  <a:srgbClr val="156082"/>
                </a:solidFill>
                <a:latin typeface="Open Sans" panose="020B0606030504020204" pitchFamily="34" charset="0"/>
                <a:ea typeface="Open Sans" panose="020B0606030504020204" pitchFamily="34" charset="0"/>
                <a:cs typeface="Open Sans" panose="020B0606030504020204" pitchFamily="34" charset="0"/>
              </a:rPr>
              <a:t>Peripheries: </a:t>
            </a:r>
            <a:r>
              <a:rPr lang="en-US" sz="2800" dirty="0">
                <a:solidFill>
                  <a:srgbClr val="42362D"/>
                </a:solidFill>
                <a:latin typeface="Open Sans" panose="020B0606030504020204" pitchFamily="34" charset="0"/>
                <a:ea typeface="Open Sans" panose="020B0606030504020204" pitchFamily="34" charset="0"/>
                <a:cs typeface="Open Sans" panose="020B0606030504020204" pitchFamily="34" charset="0"/>
              </a:rPr>
              <a:t>Inadequately prepared for rapid expansion</a:t>
            </a:r>
          </a:p>
        </p:txBody>
      </p:sp>
      <p:sp>
        <p:nvSpPr>
          <p:cNvPr id="10" name="TextBox 9">
            <a:extLst>
              <a:ext uri="{FF2B5EF4-FFF2-40B4-BE49-F238E27FC236}">
                <a16:creationId xmlns:a16="http://schemas.microsoft.com/office/drawing/2014/main" id="{361378AD-5926-240C-9565-9876E73BC16D}"/>
              </a:ext>
            </a:extLst>
          </p:cNvPr>
          <p:cNvSpPr txBox="1"/>
          <p:nvPr/>
        </p:nvSpPr>
        <p:spPr>
          <a:xfrm>
            <a:off x="357421" y="1349591"/>
            <a:ext cx="11488368" cy="757130"/>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marL="0" marR="0" algn="ctr">
              <a:spcBef>
                <a:spcPts val="600"/>
              </a:spcBef>
              <a:spcAft>
                <a:spcPts val="600"/>
              </a:spcAft>
              <a:buNone/>
            </a:pPr>
            <a:r>
              <a:rPr lang="en-US" sz="2400" b="1" kern="100">
                <a:solidFill>
                  <a:srgbClr val="156082"/>
                </a:solidFill>
                <a:effectLst/>
                <a:latin typeface="Open Sans" panose="020B0606030504020204" pitchFamily="34" charset="0"/>
                <a:ea typeface="Open Sans" panose="020B0606030504020204" pitchFamily="34" charset="0"/>
                <a:cs typeface="Open Sans" panose="020B0606030504020204" pitchFamily="34" charset="0"/>
              </a:rPr>
              <a:t>Urban expansion patterns </a:t>
            </a:r>
            <a:r>
              <a:rPr lang="en-US" sz="2400"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t>for Sub-Saharan Africa’s </a:t>
            </a:r>
            <a:br>
              <a:rPr lang="en-US" sz="2400" kern="100">
                <a:solidFill>
                  <a:srgbClr val="42362D"/>
                </a:solidFill>
                <a:effectLst/>
                <a:latin typeface="Open Sans" panose="020B0606030504020204" pitchFamily="34" charset="0"/>
                <a:ea typeface="Open Sans" panose="020B0606030504020204" pitchFamily="34" charset="0"/>
                <a:cs typeface="Open Sans" panose="020B0606030504020204" pitchFamily="34" charset="0"/>
              </a:rPr>
            </a:br>
            <a:r>
              <a:rPr lang="en-US" sz="2400" b="1" kern="100">
                <a:solidFill>
                  <a:srgbClr val="156082"/>
                </a:solidFill>
                <a:effectLst/>
                <a:latin typeface="Open Sans" panose="020B0606030504020204" pitchFamily="34" charset="0"/>
                <a:ea typeface="Open Sans" panose="020B0606030504020204" pitchFamily="34" charset="0"/>
                <a:cs typeface="Open Sans" panose="020B0606030504020204" pitchFamily="34" charset="0"/>
              </a:rPr>
              <a:t>three most populous cities</a:t>
            </a:r>
            <a:endParaRPr lang="en-US" sz="2800" b="1" kern="100">
              <a:solidFill>
                <a:srgbClr val="156082"/>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BDFE7725-364D-A70D-6158-5D9A86D9BE71}"/>
              </a:ext>
            </a:extLst>
          </p:cNvPr>
          <p:cNvSpPr txBox="1"/>
          <p:nvPr/>
        </p:nvSpPr>
        <p:spPr>
          <a:xfrm>
            <a:off x="2483468" y="5987376"/>
            <a:ext cx="7593045" cy="286232"/>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a:spcBef>
                <a:spcPts val="0"/>
              </a:spcBef>
            </a:pPr>
            <a:r>
              <a:rPr lang="en-US" sz="1400" i="1">
                <a:solidFill>
                  <a:srgbClr val="42362D"/>
                </a:solidFill>
                <a:latin typeface="Open Sans" panose="020B0606030504020204" pitchFamily="34" charset="0"/>
                <a:ea typeface="Open Sans" panose="020B0606030504020204" pitchFamily="34" charset="0"/>
                <a:cs typeface="Open Sans" panose="020B0606030504020204" pitchFamily="34" charset="0"/>
              </a:rPr>
              <a:t>Source: World Bank Group and European Commission Joint Research Center calculations. </a:t>
            </a:r>
          </a:p>
        </p:txBody>
      </p:sp>
      <p:pic>
        <p:nvPicPr>
          <p:cNvPr id="3" name="Picture 2">
            <a:extLst>
              <a:ext uri="{FF2B5EF4-FFF2-40B4-BE49-F238E27FC236}">
                <a16:creationId xmlns:a16="http://schemas.microsoft.com/office/drawing/2014/main" id="{4AC30689-9158-DE04-4795-4D61A01B92F6}"/>
              </a:ext>
            </a:extLst>
          </p:cNvPr>
          <p:cNvPicPr>
            <a:picLocks noChangeAspect="1"/>
          </p:cNvPicPr>
          <p:nvPr/>
        </p:nvPicPr>
        <p:blipFill>
          <a:blip r:embed="rId2"/>
          <a:srcRect l="5784" t="40687" r="10475" b="15189"/>
          <a:stretch>
            <a:fillRect/>
          </a:stretch>
        </p:blipFill>
        <p:spPr>
          <a:xfrm>
            <a:off x="270721" y="2150666"/>
            <a:ext cx="11650558" cy="3836710"/>
          </a:xfrm>
          <a:prstGeom prst="rect">
            <a:avLst/>
          </a:prstGeom>
        </p:spPr>
      </p:pic>
    </p:spTree>
    <p:extLst>
      <p:ext uri="{BB962C8B-B14F-4D97-AF65-F5344CB8AC3E}">
        <p14:creationId xmlns:p14="http://schemas.microsoft.com/office/powerpoint/2010/main" val="914314480"/>
      </p:ext>
    </p:extLst>
  </p:cSld>
  <p:clrMapOvr>
    <a:masterClrMapping/>
  </p:clrMapOvr>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ln w="12700">
          <a:miter lim="400000"/>
        </a:ln>
        <a:extLst>
          <a:ext uri="{C572A759-6A51-4108-AA02-DFA0A04FC94B}">
            <ma14:wrappingTextBoxFlag xmlns:r="http://schemas.openxmlformats.org/officeDocument/2006/relationships" xmlns:p="http://schemas.openxmlformats.org/presentationml/2006/main" xmlns:ma14="http://schemas.microsoft.com/office/mac/drawingml/2011/main" xmlns:a14="http://schemas.microsoft.com/office/drawing/2010/main" xmlns:m="http://schemas.openxmlformats.org/officeDocument/2006/math" xmlns="" val="1"/>
          </a:ext>
        </a:extLst>
      </a:spPr>
      <a:bodyPr lIns="50800" tIns="50800" rIns="50800" bIns="50800">
        <a:noAutofit/>
      </a:bodyPr>
      <a:lstStyle>
        <a:defPPr algn="l" hangingPunct="1">
          <a:defRPr dirty="0"/>
        </a:defPPr>
      </a:lst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FBB77A53542940919D6B38693FC00C" ma:contentTypeVersion="20" ma:contentTypeDescription="Create a new document." ma:contentTypeScope="" ma:versionID="c3391bcb5a5f07f1971bc0aed496684c">
  <xsd:schema xmlns:xsd="http://www.w3.org/2001/XMLSchema" xmlns:xs="http://www.w3.org/2001/XMLSchema" xmlns:p="http://schemas.microsoft.com/office/2006/metadata/properties" xmlns:ns1="http://schemas.microsoft.com/sharepoint/v3" xmlns:ns2="b26420b9-b0bd-4b6e-bd7a-4ca8835a40c3" xmlns:ns3="938c9d65-686e-4df4-83f4-cb548edc8987" xmlns:ns4="3e02667f-0271-471b-bd6e-11a2e16def1d" targetNamespace="http://schemas.microsoft.com/office/2006/metadata/properties" ma:root="true" ma:fieldsID="98a2b38183694f1d35fc3512fbaa3683" ns1:_="" ns2:_="" ns3:_="" ns4:_="">
    <xsd:import namespace="http://schemas.microsoft.com/sharepoint/v3"/>
    <xsd:import namespace="b26420b9-b0bd-4b6e-bd7a-4ca8835a40c3"/>
    <xsd:import namespace="938c9d65-686e-4df4-83f4-cb548edc8987"/>
    <xsd:import namespace="3e02667f-0271-471b-bd6e-11a2e16def1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6420b9-b0bd-4b6e-bd7a-4ca8835a40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a6c10d7-b926-4fc0-945e-3cbf5049f6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8c9d65-686e-4df4-83f4-cb548edc898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2667f-0271-471b-bd6e-11a2e16def1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dc772b1-7a96-47fe-9bb5-60b90fe7ac7d}" ma:internalName="TaxCatchAll" ma:showField="CatchAllData" ma:web="938c9d65-686e-4df4-83f4-cb548edc89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b26420b9-b0bd-4b6e-bd7a-4ca8835a40c3">
      <Terms xmlns="http://schemas.microsoft.com/office/infopath/2007/PartnerControls"/>
    </lcf76f155ced4ddcb4097134ff3c332f>
    <_ip_UnifiedCompliancePolicyProperties xmlns="http://schemas.microsoft.com/sharepoint/v3" xsi:nil="true"/>
    <TaxCatchAll xmlns="3e02667f-0271-471b-bd6e-11a2e16def1d" xsi:nil="true"/>
  </documentManagement>
</p:properties>
</file>

<file path=customXml/itemProps1.xml><?xml version="1.0" encoding="utf-8"?>
<ds:datastoreItem xmlns:ds="http://schemas.openxmlformats.org/officeDocument/2006/customXml" ds:itemID="{BB86A975-2A71-4B0A-B0BF-F734D76F5BFB}">
  <ds:schemaRefs>
    <ds:schemaRef ds:uri="3e02667f-0271-471b-bd6e-11a2e16def1d"/>
    <ds:schemaRef ds:uri="938c9d65-686e-4df4-83f4-cb548edc8987"/>
    <ds:schemaRef ds:uri="b26420b9-b0bd-4b6e-bd7a-4ca8835a40c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0B03952-3649-4E19-BD8A-123DAED92181}">
  <ds:schemaRefs>
    <ds:schemaRef ds:uri="http://schemas.microsoft.com/sharepoint/v3/contenttype/forms"/>
  </ds:schemaRefs>
</ds:datastoreItem>
</file>

<file path=customXml/itemProps3.xml><?xml version="1.0" encoding="utf-8"?>
<ds:datastoreItem xmlns:ds="http://schemas.openxmlformats.org/officeDocument/2006/customXml" ds:itemID="{4B4D2546-DE89-4649-B2C5-B5BFE2184550}">
  <ds:schemaRefs>
    <ds:schemaRef ds:uri="http://purl.org/dc/terms/"/>
    <ds:schemaRef ds:uri="http://schemas.microsoft.com/office/infopath/2007/PartnerControls"/>
    <ds:schemaRef ds:uri="http://schemas.microsoft.com/sharepoint/v3"/>
    <ds:schemaRef ds:uri="b26420b9-b0bd-4b6e-bd7a-4ca8835a40c3"/>
    <ds:schemaRef ds:uri="http://schemas.openxmlformats.org/package/2006/metadata/core-properties"/>
    <ds:schemaRef ds:uri="3e02667f-0271-471b-bd6e-11a2e16def1d"/>
    <ds:schemaRef ds:uri="http://purl.org/dc/elements/1.1/"/>
    <ds:schemaRef ds:uri="http://schemas.microsoft.com/office/2006/documentManagement/types"/>
    <ds:schemaRef ds:uri="http://schemas.microsoft.com/office/2006/metadata/properties"/>
    <ds:schemaRef ds:uri="938c9d65-686e-4df4-83f4-cb548edc898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9096</TotalTime>
  <Words>837</Words>
  <Application>Microsoft Office PowerPoint</Application>
  <PresentationFormat>Widescreen</PresentationFormat>
  <Paragraphs>146</Paragraphs>
  <Slides>16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AndesExtraLight</vt:lpstr>
      <vt:lpstr>Arial</vt:lpstr>
      <vt:lpstr>Barlow</vt:lpstr>
      <vt:lpstr>Calibri</vt:lpstr>
      <vt:lpstr>Helvetica Neue</vt:lpstr>
      <vt:lpstr>Helvetica Neue Medium</vt:lpstr>
      <vt:lpstr>Open Sans</vt:lpstr>
      <vt:lpstr>Open Sans ExtraBold</vt:lpstr>
      <vt:lpstr>Open Sans Light</vt:lpstr>
      <vt:lpstr>Open Sans SemiBold</vt:lpstr>
      <vt:lpstr>Symbol</vt:lpstr>
      <vt:lpstr>Trebuchet MS</vt:lpstr>
      <vt:lpstr>21_BasicWhite</vt:lpstr>
      <vt:lpstr>SUB-SAHARAN AFRICA’S URBAN AWAKENING</vt:lpstr>
      <vt:lpstr> A preview of the forthcoming flagship report from the World Bank Group</vt:lpstr>
      <vt:lpstr>Time is running out to leverage SSA’s rapid urbanization</vt:lpstr>
      <vt:lpstr>Well-managed urbanization can be a catalyst for  productivity &amp; structural transformation</vt:lpstr>
      <vt:lpstr>PowerPoint Presentation</vt:lpstr>
      <vt:lpstr>PowerPoint Presentation</vt:lpstr>
      <vt:lpstr>PowerPoint Presentation</vt:lpstr>
      <vt:lpstr>PowerPoint Presentation</vt:lpstr>
      <vt:lpstr>Peripheries: Inadequately prepared for rapid expansion</vt:lpstr>
      <vt:lpstr>Peripheries: Two–pronged approach to prepare  for near doubling of area</vt:lpstr>
      <vt:lpstr>PowerPoint Presentation</vt:lpstr>
      <vt:lpstr>Towns: Adopt tailored approach based on underlying economic potential</vt:lpstr>
      <vt:lpstr>Managing, financing &amp; governing SSA’s rapid urbanization</vt:lpstr>
      <vt:lpstr>THANK YOU TO OUR SUPPORTERS &amp; PARTNERS</vt:lpstr>
      <vt:lpstr>PowerPoint Presentation</vt:lpstr>
      <vt:lpstr>Closing reflections: seizing a time-bound opportunity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VISUAL SYSTEM</dc:title>
  <dc:creator>Carlos I. Mejia</dc:creator>
  <cp:lastModifiedBy>Carlos I. Mejia</cp:lastModifiedBy>
  <cp:revision>8</cp:revision>
  <cp:lastPrinted>2025-04-13T20:06:30Z</cp:lastPrinted>
  <dcterms:modified xsi:type="dcterms:W3CDTF">2026-07-29T05:26:14Z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0x01010001FBB77A53542940919D6B38693FC00C</vt:lpwstr>
  </property>
  <property fmtid="{D5CDD505-2E9C-101B-9397-08002B2CF9AE}" pid="3" name="MSIP_Label_89608d83-f952-409d-b7c5-456515bbbf5a_Enabled">
    <vt:lpwstr>true</vt:lpwstr>
  </property>
  <property fmtid="{D5CDD505-2E9C-101B-9397-08002B2CF9AE}" pid="4" name="MSIP_Label_89608d83-f952-409d-b7c5-456515bbbf5a_SetDate">
    <vt:lpwstr>2026-07-23T06:07:48Z</vt:lpwstr>
  </property>
  <property fmtid="{D5CDD505-2E9C-101B-9397-08002B2CF9AE}" pid="5" name="MSIP_Label_89608d83-f952-409d-b7c5-456515bbbf5a_Method">
    <vt:lpwstr>Privileged</vt:lpwstr>
  </property>
  <property fmtid="{D5CDD505-2E9C-101B-9397-08002B2CF9AE}" pid="6" name="MSIP_Label_89608d83-f952-409d-b7c5-456515bbbf5a_Name">
    <vt:lpwstr>Public</vt:lpwstr>
  </property>
  <property fmtid="{D5CDD505-2E9C-101B-9397-08002B2CF9AE}" pid="7" name="MSIP_Label_89608d83-f952-409d-b7c5-456515bbbf5a_SiteId">
    <vt:lpwstr>31a2fec0-266b-4c67-b56e-2796d8f59c36</vt:lpwstr>
  </property>
  <property fmtid="{D5CDD505-2E9C-101B-9397-08002B2CF9AE}" pid="8" name="MSIP_Label_89608d83-f952-409d-b7c5-456515bbbf5a_ActionId">
    <vt:lpwstr>6c3b1c21-2bee-42a8-bf34-0eecfe36b218</vt:lpwstr>
  </property>
  <property fmtid="{D5CDD505-2E9C-101B-9397-08002B2CF9AE}" pid="9" name="MSIP_Label_89608d83-f952-409d-b7c5-456515bbbf5a_ContentBits">
    <vt:lpwstr>0</vt:lpwstr>
  </property>
  <property fmtid="{D5CDD505-2E9C-101B-9397-08002B2CF9AE}" pid="10" name="MSIP_Label_89608d83-f952-409d-b7c5-456515bbbf5a_Tag">
    <vt:lpwstr>10, 0, 1, 1</vt:lpwstr>
  </property>
</Properties>
</file>