
<file path=[Content_Types].xml><?xml version="1.0" encoding="utf-8"?>
<Types xmlns="http://schemas.openxmlformats.org/package/2006/content-types">
  <Default Extension="xml" ContentType="application/xml"/>
  <Default Extension="jpeg" ContentType="image/jpeg"/>
  <Default Extension="JPG" ContentType="image/.jpg"/>
  <Default Extension="bin" ContentType="application/vnd.openxmlformats-officedocument.oleObject"/>
  <Default Extension="png" ContentType="image/png"/>
  <Default Extension="rels" ContentType="application/vnd.openxmlformats-package.relationshi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authors.xml" ContentType="application/vnd.ms-powerpoint.author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media/image10.svg" ContentType="image/svg+xml"/>
  <Override PartName="/ppt/media/image14.svg" ContentType="image/svg+xml"/>
  <Override PartName="/ppt/media/image2.svg" ContentType="image/svg+xml"/>
  <Override PartName="/ppt/media/image4.svg" ContentType="image/svg+xml"/>
  <Override PartName="/ppt/media/image6.svg" ContentType="image/svg+xml"/>
  <Override PartName="/ppt/media/image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 id="2147483661" r:id="rId3"/>
    <p:sldMasterId id="2147483677" r:id="rId4"/>
  </p:sldMasterIdLst>
  <p:notesMasterIdLst>
    <p:notesMasterId r:id="rId8"/>
  </p:notesMasterIdLst>
  <p:sldIdLst>
    <p:sldId id="10706317" r:id="rId5"/>
    <p:sldId id="10706314" r:id="rId6"/>
    <p:sldId id="16765488" r:id="rId7"/>
    <p:sldId id="16765489" r:id="rId9"/>
    <p:sldId id="10706344" r:id="rId10"/>
    <p:sldId id="10706340" r:id="rId11"/>
    <p:sldId id="16765490" r:id="rId12"/>
    <p:sldId id="10706700" r:id="rId13"/>
    <p:sldId id="16765470" r:id="rId14"/>
    <p:sldId id="642" r:id="rId15"/>
    <p:sldId id="16765496" r:id="rId16"/>
    <p:sldId id="16765474" r:id="rId17"/>
    <p:sldId id="16765499" r:id="rId18"/>
    <p:sldId id="16765497" r:id="rId19"/>
    <p:sldId id="16765475" r:id="rId20"/>
    <p:sldId id="643" r:id="rId21"/>
    <p:sldId id="613" r:id="rId22"/>
    <p:sldId id="625" r:id="rId23"/>
    <p:sldId id="644" r:id="rId24"/>
    <p:sldId id="639" r:id="rId25"/>
    <p:sldId id="16765477" r:id="rId26"/>
    <p:sldId id="16765478" r:id="rId27"/>
    <p:sldId id="1676549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45" userDrawn="1">
          <p15:clr>
            <a:srgbClr val="A4A3A4"/>
          </p15:clr>
        </p15:guide>
        <p15:guide id="2" pos="379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32A8924-AAF4-E757-1E56-049A9BD5E04E}" name="wshuchen@uchicago.edu" initials="ws" userId="S::urn:spo:guest#wshuchen@uchicago.edu::" providerId="AD"/>
  <p188:author id="{4761A947-2293-0FD0-90D8-D878EDC68F47}" name="Somik V. Lall" initials="SL" userId="S::slall1@worldbank.org::b9b35902-15a9-4af5-9420-2cff2d1bc205" providerId="AD"/>
  <p188:author id="{068533C8-9AAA-A5C3-7FCE-E259A003655D}" name="Hannah Zoe Fay Rosenthal" initials="HZFR" userId="S::hrosenthal@worldbank.org::1af91069-1634-4af3-b78b-0535bc73cfc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E6FF"/>
    <a:srgbClr val="6DB9FF"/>
    <a:srgbClr val="0083FF"/>
    <a:srgbClr val="FFE07D"/>
    <a:srgbClr val="FFA600"/>
    <a:srgbClr val="79C6FF"/>
    <a:srgbClr val="F89C6E"/>
    <a:srgbClr val="FFD85B"/>
    <a:srgbClr val="FFF0C1"/>
    <a:srgbClr val="F15D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43"/>
    <p:restoredTop sz="94658"/>
  </p:normalViewPr>
  <p:slideViewPr>
    <p:cSldViewPr snapToGrid="0" showGuides="1">
      <p:cViewPr varScale="1">
        <p:scale>
          <a:sx n="105" d="100"/>
          <a:sy n="105" d="100"/>
        </p:scale>
        <p:origin x="672" y="96"/>
      </p:cViewPr>
      <p:guideLst>
        <p:guide orient="horz" pos="3045"/>
        <p:guide pos="3795"/>
      </p:guideLst>
    </p:cSldViewPr>
  </p:slideViewPr>
  <p:notesTextViewPr>
    <p:cViewPr>
      <p:scale>
        <a:sx n="3" d="2"/>
        <a:sy n="3" d="2"/>
      </p:scale>
      <p:origin x="0" y="0"/>
    </p:cViewPr>
  </p:notesTextViewPr>
  <p:sorterViewPr>
    <p:cViewPr>
      <p:scale>
        <a:sx n="92" d="100"/>
        <a:sy n="92" d="100"/>
      </p:scale>
      <p:origin x="0" y="-1245"/>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notesMaster" Target="notesMasters/notesMaster1.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 Type="http://schemas.openxmlformats.org/officeDocument/2006/relationships/slideMaster" Target="slideMasters/slideMaster3.xml"/><Relationship Id="rId35" Type="http://schemas.openxmlformats.org/officeDocument/2006/relationships/customXml" Target="../customXml/item3.xml"/><Relationship Id="rId34" Type="http://schemas.openxmlformats.org/officeDocument/2006/relationships/customXml" Target="../customXml/item2.xml"/><Relationship Id="rId33" Type="http://schemas.openxmlformats.org/officeDocument/2006/relationships/customXml" Target="../customXml/item1.xml"/><Relationship Id="rId32" Type="http://schemas.microsoft.com/office/2018/10/relationships/authors" Target="authors.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Master" Target="slideMasters/slideMaster2.xml"/><Relationship Id="rId29" Type="http://schemas.openxmlformats.org/officeDocument/2006/relationships/presProps" Target="presProps.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515075823855351"/>
          <c:y val="0.0288410888743074"/>
          <c:w val="0.928122047244095"/>
          <c:h val="0.789571713692038"/>
        </c:manualLayout>
      </c:layout>
      <c:barChart>
        <c:barDir val="col"/>
        <c:grouping val="clustered"/>
        <c:varyColors val="0"/>
        <c:ser>
          <c:idx val="1"/>
          <c:order val="0"/>
          <c:tx>
            <c:strRef>
              <c:f>potg_aggs!$AG$19</c:f>
              <c:strCache>
                <c:ptCount val="1"/>
                <c:pt idx="0">
                  <c:v>Kersten's calculation</c:v>
                </c:pt>
              </c:strCache>
            </c:strRef>
          </c:tx>
          <c:spPr>
            <a:solidFill>
              <a:srgbClr val="002345"/>
            </a:solidFill>
            <a:ln>
              <a:noFill/>
            </a:ln>
            <a:effectLst/>
          </c:spPr>
          <c:invertIfNegative val="0"/>
          <c:dPt>
            <c:idx val="2"/>
            <c:invertIfNegative val="0"/>
            <c:bubble3D val="0"/>
            <c:spPr>
              <a:pattFill prst="pct70">
                <a:fgClr>
                  <a:srgbClr val="002345"/>
                </a:fgClr>
                <a:bgClr>
                  <a:schemeClr val="bg1"/>
                </a:bgClr>
              </a:pattFill>
              <a:ln>
                <a:noFill/>
              </a:ln>
              <a:effectLst/>
            </c:spPr>
          </c:dPt>
          <c:dPt>
            <c:idx val="3"/>
            <c:invertIfNegative val="0"/>
            <c:bubble3D val="0"/>
            <c:spPr>
              <a:solidFill>
                <a:srgbClr val="EB1C2D"/>
              </a:solidFill>
              <a:ln>
                <a:noFill/>
              </a:ln>
              <a:effectLst/>
            </c:spPr>
          </c:dPt>
          <c:dPt>
            <c:idx val="4"/>
            <c:invertIfNegative val="0"/>
            <c:bubble3D val="0"/>
            <c:spPr>
              <a:solidFill>
                <a:srgbClr val="EB1C2D"/>
              </a:solidFill>
              <a:ln>
                <a:noFill/>
              </a:ln>
              <a:effectLst/>
            </c:spPr>
          </c:dPt>
          <c:dPt>
            <c:idx val="5"/>
            <c:invertIfNegative val="0"/>
            <c:bubble3D val="0"/>
            <c:spPr>
              <a:pattFill prst="pct70">
                <a:fgClr>
                  <a:srgbClr val="EB1C2D"/>
                </a:fgClr>
                <a:bgClr>
                  <a:schemeClr val="bg1"/>
                </a:bgClr>
              </a:pattFill>
              <a:ln>
                <a:noFill/>
              </a:ln>
              <a:effectLst/>
            </c:spPr>
          </c:dPt>
          <c:dPt>
            <c:idx val="6"/>
            <c:invertIfNegative val="0"/>
            <c:bubble3D val="0"/>
            <c:spPr>
              <a:solidFill>
                <a:srgbClr val="F78D28"/>
              </a:solidFill>
              <a:ln>
                <a:noFill/>
              </a:ln>
              <a:effectLst/>
            </c:spPr>
          </c:dPt>
          <c:dPt>
            <c:idx val="7"/>
            <c:invertIfNegative val="0"/>
            <c:bubble3D val="0"/>
            <c:spPr>
              <a:solidFill>
                <a:srgbClr val="F78D28"/>
              </a:solidFill>
              <a:ln>
                <a:noFill/>
              </a:ln>
              <a:effectLst/>
            </c:spPr>
          </c:dPt>
          <c:dPt>
            <c:idx val="8"/>
            <c:invertIfNegative val="0"/>
            <c:bubble3D val="0"/>
            <c:spPr>
              <a:pattFill prst="pct70">
                <a:fgClr>
                  <a:srgbClr val="F78D28"/>
                </a:fgClr>
                <a:bgClr>
                  <a:schemeClr val="bg1"/>
                </a:bgClr>
              </a:pattFill>
              <a:ln>
                <a:noFill/>
              </a:ln>
              <a:effectLst/>
            </c:spPr>
          </c:dPt>
          <c:dLbls>
            <c:delete val="1"/>
          </c:dLbls>
          <c:cat>
            <c:multiLvlStrRef>
              <c:f>potg_aggs!$AE$20:$AF$28</c:f>
              <c:multiLvlStrCache>
                <c:ptCount val="9"/>
                <c:lvl>
                  <c:pt idx="0">
                    <c:v>2000-10</c:v>
                  </c:pt>
                  <c:pt idx="1">
                    <c:v>2011-21</c:v>
                  </c:pt>
                  <c:pt idx="2">
                    <c:v>2022-30</c:v>
                  </c:pt>
                  <c:pt idx="3">
                    <c:v>2000-10</c:v>
                  </c:pt>
                  <c:pt idx="4">
                    <c:v>2011-21</c:v>
                  </c:pt>
                  <c:pt idx="5">
                    <c:v>2022-30</c:v>
                  </c:pt>
                  <c:pt idx="6">
                    <c:v>2000-10</c:v>
                  </c:pt>
                  <c:pt idx="7">
                    <c:v>2011-21</c:v>
                  </c:pt>
                  <c:pt idx="8">
                    <c:v>2022-30</c:v>
                  </c:pt>
                </c:lvl>
                <c:lvl>
                  <c:pt idx="0">
                    <c:v>World</c:v>
                  </c:pt>
                  <c:pt idx="3">
                    <c:v>Advanced economies</c:v>
                  </c:pt>
                  <c:pt idx="6">
                    <c:v>EMDEs</c:v>
                  </c:pt>
                </c:lvl>
              </c:multiLvlStrCache>
            </c:multiLvlStrRef>
          </c:cat>
          <c:val>
            <c:numRef>
              <c:f>potg_aggs!$AG$20:$AG$28</c:f>
              <c:numCache>
                <c:formatCode>0.0</c:formatCode>
                <c:ptCount val="9"/>
                <c:pt idx="0">
                  <c:v>3.526054859</c:v>
                </c:pt>
                <c:pt idx="1">
                  <c:v>2.607774572</c:v>
                </c:pt>
                <c:pt idx="2">
                  <c:v>2.240468714</c:v>
                </c:pt>
                <c:pt idx="3">
                  <c:v>2.261099414</c:v>
                </c:pt>
                <c:pt idx="4">
                  <c:v>1.402597704</c:v>
                </c:pt>
                <c:pt idx="5">
                  <c:v>1.284543819</c:v>
                </c:pt>
                <c:pt idx="6">
                  <c:v>5.961834864</c:v>
                </c:pt>
                <c:pt idx="7">
                  <c:v>4.928445794</c:v>
                </c:pt>
                <c:pt idx="8">
                  <c:v>4.08118399</c:v>
                </c:pt>
              </c:numCache>
            </c:numRef>
          </c:val>
        </c:ser>
        <c:dLbls>
          <c:showLegendKey val="0"/>
          <c:showVal val="0"/>
          <c:showCatName val="0"/>
          <c:showSerName val="0"/>
          <c:showPercent val="0"/>
          <c:showBubbleSize val="0"/>
        </c:dLbls>
        <c:gapWidth val="150"/>
        <c:overlap val="-27"/>
        <c:axId val="1770763535"/>
        <c:axId val="1770753967"/>
      </c:barChart>
      <c:catAx>
        <c:axId val="1770763535"/>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0" spcFirstLastPara="1" vertOverflow="ellipsis" vert="horz" wrap="square" anchor="ctr" anchorCtr="1"/>
          <a:lstStyle/>
          <a:p>
            <a:pPr>
              <a:defRPr lang="fr-FR" sz="1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p>
        </c:txPr>
        <c:crossAx val="1770753967"/>
        <c:crosses val="autoZero"/>
        <c:auto val="1"/>
        <c:lblAlgn val="ctr"/>
        <c:lblOffset val="100"/>
        <c:tickLblSkip val="1"/>
        <c:noMultiLvlLbl val="0"/>
      </c:catAx>
      <c:valAx>
        <c:axId val="1770753967"/>
        <c:scaling>
          <c:orientation val="minMax"/>
          <c:max val="8"/>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fr-FR" sz="1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p>
        </c:txPr>
        <c:crossAx val="1770763535"/>
        <c:crosses val="autoZero"/>
        <c:crossBetween val="between"/>
        <c:majorUnit val="2"/>
      </c:valAx>
      <c:spPr>
        <a:noFill/>
        <a:ln>
          <a:solidFill>
            <a:schemeClr val="tx1"/>
          </a:solidFill>
        </a:ln>
        <a:effectLst/>
      </c:spPr>
    </c:plotArea>
    <c:plotVisOnly val="1"/>
    <c:dispBlanksAs val="gap"/>
    <c:showDLblsOverMax val="0"/>
    <c:extLst>
      <c:ext uri="{0b15fc19-7d7d-44ad-8c2d-2c3a37ce22c3}">
        <chartProps xmlns="https://web.wps.cn/et/2018/main" chartId="{8ba37ea7-ca32-4e94-b7de-58f9dfe65cce}"/>
      </c:ext>
    </c:extLst>
  </c:chart>
  <c:spPr>
    <a:noFill/>
    <a:ln w="9525" cap="flat" cmpd="sng" algn="ctr">
      <a:noFill/>
      <a:round/>
    </a:ln>
    <a:effectLst/>
  </c:spPr>
  <c:txPr>
    <a:bodyPr/>
    <a:lstStyle/>
    <a:p>
      <a:pPr>
        <a:defRPr lang="fr-FR" sz="1800" b="1">
          <a:solidFill>
            <a:schemeClr val="tx1"/>
          </a:solidFill>
          <a:latin typeface="Times New Roman" panose="02020603050405020304" pitchFamily="18" charset="0"/>
          <a:cs typeface="Times New Roman" panose="02020603050405020304" pitchFamily="18" charset="0"/>
        </a:defRPr>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CC528B-37BB-400A-8986-D6777221C91F}" type="datetimeFigureOut">
              <a:rPr lang="en-GB" smtClean="0"/>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0" y="8685215"/>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5"/>
            <a:ext cx="2971800" cy="458787"/>
          </a:xfrm>
          <a:prstGeom prst="rect">
            <a:avLst/>
          </a:prstGeom>
        </p:spPr>
        <p:txBody>
          <a:bodyPr vert="horz" lIns="91440" tIns="45720" rIns="91440" bIns="45720" rtlCol="0" anchor="b"/>
          <a:lstStyle>
            <a:lvl1pPr algn="r">
              <a:defRPr sz="1200"/>
            </a:lvl1pPr>
          </a:lstStyle>
          <a:p>
            <a:fld id="{F6D8650D-CD18-42A1-B0B7-B938FB6E6863}" type="slidenum">
              <a:rPr lang="en-GB" smtClean="0"/>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6"/>
        <p:cNvGrpSpPr/>
        <p:nvPr/>
      </p:nvGrpSpPr>
      <p:grpSpPr>
        <a:xfrm>
          <a:off x="0" y="0"/>
          <a:ext cx="0" cy="0"/>
          <a:chOff x="0" y="0"/>
          <a:chExt cx="0" cy="0"/>
        </a:xfrm>
      </p:grpSpPr>
      <p:sp>
        <p:nvSpPr>
          <p:cNvPr id="77" name="Google Shape;77;g3650de1af27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78" name="Google Shape;78;g3650de1af27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CA6C1F-D897-4A97-B13B-1BB1C4E9C734}" type="slidenum">
              <a:rPr lang="en-US" smtClean="0"/>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6"/>
        <p:cNvGrpSpPr/>
        <p:nvPr/>
      </p:nvGrpSpPr>
      <p:grpSpPr>
        <a:xfrm>
          <a:off x="0" y="0"/>
          <a:ext cx="0" cy="0"/>
          <a:chOff x="0" y="0"/>
          <a:chExt cx="0" cy="0"/>
        </a:xfrm>
      </p:grpSpPr>
      <p:sp>
        <p:nvSpPr>
          <p:cNvPr id="77" name="Google Shape;77;g3650de1af27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78" name="Google Shape;78;g3650de1af27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CA6C1F-D897-4A97-B13B-1BB1C4E9C734}" type="slidenum">
              <a:rPr lang="en-US" smtClean="0"/>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CA6C1F-D897-4A97-B13B-1BB1C4E9C734}" type="slidenum">
              <a:rPr lang="en-US" smtClean="0"/>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CA6C1F-D897-4A97-B13B-1BB1C4E9C734}" type="slidenum">
              <a:rPr lang="en-US" smtClean="0"/>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CA6C1F-D897-4A97-B13B-1BB1C4E9C734}" type="slidenum">
              <a:rPr lang="en-US" smtClean="0"/>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CA6C1F-D897-4A97-B13B-1BB1C4E9C734}" type="slidenum">
              <a:rPr lang="en-US" smtClean="0"/>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CA6C1F-D897-4A97-B13B-1BB1C4E9C734}" type="slidenum">
              <a:rPr lang="en-US" smtClean="0"/>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Bring edge computing to rural and underserved communities: The WBG will pilot Small AI in a Suitcase as a mechanism to facilitate access for local AI entrepreneurs to compute and technical training to enable private sector-led adaptation and deployment of Small AI solutions in low‑resource settings. This approach will focus on advancing practical locally adapted AI solutions in sectors such as education, health, and agriculture. This approach will also – where feasible – support FCV settings and small states to advance crisis response, such as early‑warning systems, damage assessment, crisis mapping, and displacement monitoring, using tools that work with limited or no internet connectivity. These deployments will help countries better understand local demand for computing power and data to inform future investments. This pilot is being developed with private technology partners, such as Nvidia to support bringing edge compute capabilities to countries, and academic institutions and will be rolled out in 10 countries across regions, starting with Africa.</a:t>
            </a:r>
            <a:endParaRPr lang="en-US" dirty="0"/>
          </a:p>
          <a:p>
            <a:endParaRPr lang="en-US" dirty="0"/>
          </a:p>
        </p:txBody>
      </p:sp>
      <p:sp>
        <p:nvSpPr>
          <p:cNvPr id="4" name="Slide Number Placeholder 3"/>
          <p:cNvSpPr>
            <a:spLocks noGrp="1"/>
          </p:cNvSpPr>
          <p:nvPr>
            <p:ph type="sldNum" sz="quarter" idx="5"/>
          </p:nvPr>
        </p:nvSpPr>
        <p:spPr/>
        <p:txBody>
          <a:bodyPr/>
          <a:lstStyle/>
          <a:p>
            <a:fld id="{F6D8650D-CD18-42A1-B0B7-B938FB6E6863}" type="slidenum">
              <a:rPr lang="en-GB" smtClean="0"/>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image" Target="../media/image8.svg"/><Relationship Id="rId8" Type="http://schemas.openxmlformats.org/officeDocument/2006/relationships/image" Target="../media/image7.png"/><Relationship Id="rId7" Type="http://schemas.openxmlformats.org/officeDocument/2006/relationships/image" Target="../media/image6.svg"/><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image" Target="../media/image2.svg"/><Relationship Id="rId2" Type="http://schemas.openxmlformats.org/officeDocument/2006/relationships/image" Target="../media/image1.png"/><Relationship Id="rId11" Type="http://schemas.openxmlformats.org/officeDocument/2006/relationships/image" Target="../media/image10.svg"/><Relationship Id="rId10" Type="http://schemas.openxmlformats.org/officeDocument/2006/relationships/image" Target="../media/image9.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64636" y="2162034"/>
            <a:ext cx="5545447" cy="1574942"/>
          </a:xfrm>
          <a:noFill/>
        </p:spPr>
        <p:txBody>
          <a:bodyPr vert="horz" lIns="0" tIns="0" rIns="0" bIns="0" rtlCol="0" anchor="ctr">
            <a:noAutofit/>
          </a:bodyPr>
          <a:lstStyle>
            <a:lvl1pPr>
              <a:defRPr lang="en-GB" sz="5400" i="1" dirty="0">
                <a:solidFill>
                  <a:schemeClr val="bg1"/>
                </a:solidFill>
                <a:highlight>
                  <a:srgbClr val="576093"/>
                </a:highlight>
                <a:latin typeface="Franklin Gothic Demi" panose="020B0703020102020204" pitchFamily="34" charset="0"/>
              </a:defRPr>
            </a:lvl1pPr>
          </a:lstStyle>
          <a:p>
            <a:pPr lvl="0"/>
            <a:r>
              <a:rPr lang="en-US"/>
              <a:t>CLICK TO EDIT MASTER TITLE STYLE</a:t>
            </a:r>
            <a:endParaRPr lang="en-GB"/>
          </a:p>
        </p:txBody>
      </p:sp>
      <p:sp>
        <p:nvSpPr>
          <p:cNvPr id="3" name="Subtitle 2"/>
          <p:cNvSpPr>
            <a:spLocks noGrp="1"/>
          </p:cNvSpPr>
          <p:nvPr>
            <p:ph type="subTitle" idx="1" hasCustomPrompt="1"/>
          </p:nvPr>
        </p:nvSpPr>
        <p:spPr>
          <a:xfrm>
            <a:off x="6186488" y="4597223"/>
            <a:ext cx="5629959" cy="441443"/>
          </a:xfrm>
          <a:prstGeom prst="rect">
            <a:avLst/>
          </a:prstGeom>
          <a:noFill/>
        </p:spPr>
        <p:txBody>
          <a:bodyPr vert="horz" lIns="0" tIns="0" rIns="0" bIns="0" rtlCol="0" anchor="t">
            <a:noAutofit/>
          </a:bodyPr>
          <a:lstStyle>
            <a:lvl1pPr marL="0" indent="0">
              <a:buNone/>
              <a:defRPr lang="en-GB" b="1" dirty="0">
                <a:solidFill>
                  <a:schemeClr val="bg1"/>
                </a:solidFill>
                <a:highlight>
                  <a:srgbClr val="576093"/>
                </a:highlight>
                <a:latin typeface="+mj-lt"/>
                <a:ea typeface="+mj-ea"/>
                <a:cs typeface="+mj-cs"/>
              </a:defRPr>
            </a:lvl1pPr>
          </a:lstStyle>
          <a:p>
            <a:pPr marL="228600" lvl="0" indent="-228600">
              <a:spcBef>
                <a:spcPct val="0"/>
              </a:spcBef>
            </a:pPr>
            <a:r>
              <a:rPr lang="en-US"/>
              <a:t>CLICK TO EDIT MASTER</a:t>
            </a:r>
            <a:br>
              <a:rPr lang="en-US"/>
            </a:br>
            <a:r>
              <a:rPr lang="en-US"/>
              <a:t>SUBTITLE STYLE</a:t>
            </a:r>
            <a:endParaRPr lang="en-GB"/>
          </a:p>
        </p:txBody>
      </p:sp>
      <p:pic>
        <p:nvPicPr>
          <p:cNvPr id="94" name="Graphic 93"/>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5124" y="6415795"/>
            <a:ext cx="1273175" cy="243061"/>
          </a:xfrm>
          <a:prstGeom prst="rect">
            <a:avLst/>
          </a:prstGeom>
        </p:spPr>
      </p:pic>
      <p:pic>
        <p:nvPicPr>
          <p:cNvPr id="153" name="Graphic 152"/>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25283" y="346529"/>
            <a:ext cx="3978642" cy="564242"/>
          </a:xfrm>
          <a:prstGeom prst="rect">
            <a:avLst/>
          </a:prstGeom>
        </p:spPr>
      </p:pic>
      <p:sp>
        <p:nvSpPr>
          <p:cNvPr id="157" name="TextBox 156"/>
          <p:cNvSpPr txBox="1"/>
          <p:nvPr userDrawn="1"/>
        </p:nvSpPr>
        <p:spPr>
          <a:xfrm>
            <a:off x="358774" y="1112042"/>
            <a:ext cx="2693989" cy="314325"/>
          </a:xfrm>
          <a:prstGeom prst="rect">
            <a:avLst/>
          </a:prstGeom>
          <a:noFill/>
        </p:spPr>
        <p:txBody>
          <a:bodyPr wrap="square" lIns="0" tIns="0" rIns="0" bIns="0" rtlCol="0">
            <a:noAutofit/>
          </a:bodyPr>
          <a:lstStyle/>
          <a:p>
            <a:pPr algn="l"/>
            <a:r>
              <a:rPr lang="en-US" sz="1200" dirty="0">
                <a:solidFill>
                  <a:srgbClr val="000000"/>
                </a:solidFill>
                <a:latin typeface="Franklin Gothic Book" panose="020B0503020102020204" pitchFamily="34" charset="0"/>
              </a:rPr>
              <a:t>A World Bank Group Flagship Report</a:t>
            </a:r>
            <a:endParaRPr lang="en-GB" sz="1200" dirty="0">
              <a:solidFill>
                <a:srgbClr val="000000"/>
              </a:solidFill>
              <a:latin typeface="Franklin Gothic Book" panose="020B0503020102020204" pitchFamily="34" charset="0"/>
            </a:endParaRPr>
          </a:p>
        </p:txBody>
      </p:sp>
      <p:pic>
        <p:nvPicPr>
          <p:cNvPr id="193" name="Graphic 192"/>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3094831" y="1257300"/>
            <a:ext cx="190500" cy="1790700"/>
          </a:xfrm>
          <a:prstGeom prst="rect">
            <a:avLst/>
          </a:prstGeom>
        </p:spPr>
      </p:pic>
      <p:pic>
        <p:nvPicPr>
          <p:cNvPr id="194" name="Graphic 193"/>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2891235" y="3338513"/>
            <a:ext cx="600075" cy="3524250"/>
          </a:xfrm>
          <a:prstGeom prst="rect">
            <a:avLst/>
          </a:prstGeom>
        </p:spPr>
      </p:pic>
      <p:pic>
        <p:nvPicPr>
          <p:cNvPr id="201" name="Graphic 200"/>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001711" y="2653010"/>
            <a:ext cx="4533900" cy="1504950"/>
          </a:xfrm>
          <a:prstGeom prst="rect">
            <a:avLst/>
          </a:prstGeom>
        </p:spPr>
      </p:pic>
      <p:sp>
        <p:nvSpPr>
          <p:cNvPr id="4" name="Footer Placeholder 3"/>
          <p:cNvSpPr>
            <a:spLocks noGrp="1"/>
          </p:cNvSpPr>
          <p:nvPr>
            <p:ph type="ftr" sz="quarter" idx="10"/>
          </p:nvPr>
        </p:nvSpPr>
        <p:spPr>
          <a:xfrm>
            <a:off x="374552" y="6356350"/>
            <a:ext cx="4173636" cy="365125"/>
          </a:xfrm>
          <a:prstGeom prst="rect">
            <a:avLst/>
          </a:prstGeom>
        </p:spPr>
        <p:txBody>
          <a:bodyPr/>
          <a:lstStyle/>
          <a:p>
            <a:r>
              <a:rPr lang="en-US" dirty="0"/>
              <a:t>Source: WDR 2024 staff using the World Bank WDI, WB Poverty and Inequality Platform, and Global Carbon Project 2022 data.</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53"/>
                                        </p:tgtEl>
                                        <p:attrNameLst>
                                          <p:attrName>style.visibility</p:attrName>
                                        </p:attrNameLst>
                                      </p:cBhvr>
                                      <p:to>
                                        <p:strVal val="visible"/>
                                      </p:to>
                                    </p:set>
                                    <p:animEffect transition="in" filter="wipe(left)">
                                      <p:cBhvr>
                                        <p:cTn id="7" dur="500"/>
                                        <p:tgtEl>
                                          <p:spTgt spid="153"/>
                                        </p:tgtEl>
                                      </p:cBhvr>
                                    </p:animEffect>
                                  </p:childTnLst>
                                </p:cTn>
                              </p:par>
                              <p:par>
                                <p:cTn id="8" presetID="22" presetClass="entr" presetSubtype="1" fill="hold" nodeType="withEffect">
                                  <p:stCondLst>
                                    <p:cond delay="500"/>
                                  </p:stCondLst>
                                  <p:childTnLst>
                                    <p:set>
                                      <p:cBhvr>
                                        <p:cTn id="9" dur="1" fill="hold">
                                          <p:stCondLst>
                                            <p:cond delay="0"/>
                                          </p:stCondLst>
                                        </p:cTn>
                                        <p:tgtEl>
                                          <p:spTgt spid="193"/>
                                        </p:tgtEl>
                                        <p:attrNameLst>
                                          <p:attrName>style.visibility</p:attrName>
                                        </p:attrNameLst>
                                      </p:cBhvr>
                                      <p:to>
                                        <p:strVal val="visible"/>
                                      </p:to>
                                    </p:set>
                                    <p:animEffect transition="in" filter="wipe(up)">
                                      <p:cBhvr>
                                        <p:cTn id="10" dur="500"/>
                                        <p:tgtEl>
                                          <p:spTgt spid="193"/>
                                        </p:tgtEl>
                                      </p:cBhvr>
                                    </p:animEffect>
                                  </p:childTnLst>
                                </p:cTn>
                              </p:par>
                              <p:par>
                                <p:cTn id="11" presetID="22" presetClass="entr" presetSubtype="4" fill="hold" nodeType="withEffect">
                                  <p:stCondLst>
                                    <p:cond delay="500"/>
                                  </p:stCondLst>
                                  <p:childTnLst>
                                    <p:set>
                                      <p:cBhvr>
                                        <p:cTn id="12" dur="1" fill="hold">
                                          <p:stCondLst>
                                            <p:cond delay="0"/>
                                          </p:stCondLst>
                                        </p:cTn>
                                        <p:tgtEl>
                                          <p:spTgt spid="194"/>
                                        </p:tgtEl>
                                        <p:attrNameLst>
                                          <p:attrName>style.visibility</p:attrName>
                                        </p:attrNameLst>
                                      </p:cBhvr>
                                      <p:to>
                                        <p:strVal val="visible"/>
                                      </p:to>
                                    </p:set>
                                    <p:animEffect transition="in" filter="wipe(down)">
                                      <p:cBhvr>
                                        <p:cTn id="13" dur="500"/>
                                        <p:tgtEl>
                                          <p:spTgt spid="194"/>
                                        </p:tgtEl>
                                      </p:cBhvr>
                                    </p:animEffect>
                                  </p:childTnLst>
                                </p:cTn>
                              </p:par>
                              <p:par>
                                <p:cTn id="14" presetID="53" presetClass="entr" presetSubtype="16" fill="hold" nodeType="withEffect">
                                  <p:stCondLst>
                                    <p:cond delay="750"/>
                                  </p:stCondLst>
                                  <p:childTnLst>
                                    <p:set>
                                      <p:cBhvr>
                                        <p:cTn id="15" dur="1" fill="hold">
                                          <p:stCondLst>
                                            <p:cond delay="0"/>
                                          </p:stCondLst>
                                        </p:cTn>
                                        <p:tgtEl>
                                          <p:spTgt spid="201"/>
                                        </p:tgtEl>
                                        <p:attrNameLst>
                                          <p:attrName>style.visibility</p:attrName>
                                        </p:attrNameLst>
                                      </p:cBhvr>
                                      <p:to>
                                        <p:strVal val="visible"/>
                                      </p:to>
                                    </p:set>
                                    <p:anim calcmode="lin" valueType="num">
                                      <p:cBhvr>
                                        <p:cTn id="16" dur="30" fill="hold"/>
                                        <p:tgtEl>
                                          <p:spTgt spid="201"/>
                                        </p:tgtEl>
                                        <p:attrNameLst>
                                          <p:attrName>ppt_w</p:attrName>
                                        </p:attrNameLst>
                                      </p:cBhvr>
                                      <p:tavLst>
                                        <p:tav tm="0">
                                          <p:val>
                                            <p:fltVal val="0"/>
                                          </p:val>
                                        </p:tav>
                                        <p:tav tm="100000">
                                          <p:val>
                                            <p:strVal val="#ppt_w"/>
                                          </p:val>
                                        </p:tav>
                                      </p:tavLst>
                                    </p:anim>
                                    <p:anim calcmode="lin" valueType="num">
                                      <p:cBhvr>
                                        <p:cTn id="17" dur="30" fill="hold"/>
                                        <p:tgtEl>
                                          <p:spTgt spid="201"/>
                                        </p:tgtEl>
                                        <p:attrNameLst>
                                          <p:attrName>ppt_h</p:attrName>
                                        </p:attrNameLst>
                                      </p:cBhvr>
                                      <p:tavLst>
                                        <p:tav tm="0">
                                          <p:val>
                                            <p:fltVal val="0"/>
                                          </p:val>
                                        </p:tav>
                                        <p:tav tm="100000">
                                          <p:val>
                                            <p:strVal val="#ppt_h"/>
                                          </p:val>
                                        </p:tav>
                                      </p:tavLst>
                                    </p:anim>
                                    <p:animEffect transition="in" filter="fade">
                                      <p:cBhvr>
                                        <p:cTn id="18" dur="30"/>
                                        <p:tgtEl>
                                          <p:spTgt spid="201"/>
                                        </p:tgtEl>
                                      </p:cBhvr>
                                    </p:animEffect>
                                  </p:childTnLst>
                                </p:cTn>
                              </p:par>
                              <p:par>
                                <p:cTn id="19" presetID="6" presetClass="emph" presetSubtype="0" decel="100000" fill="hold" nodeType="withEffect">
                                  <p:stCondLst>
                                    <p:cond delay="750"/>
                                  </p:stCondLst>
                                  <p:childTnLst>
                                    <p:animScale>
                                      <p:cBhvr>
                                        <p:cTn id="20" dur="500" fill="hold"/>
                                        <p:tgtEl>
                                          <p:spTgt spid="201"/>
                                        </p:tgtEl>
                                      </p:cBhvr>
                                      <p:by x="9999000" y="9999000"/>
                                    </p:animScale>
                                  </p:childTnLst>
                                </p:cTn>
                              </p:par>
                              <p:par>
                                <p:cTn id="21" presetID="6" presetClass="emph" presetSubtype="0" fill="hold" nodeType="withEffect">
                                  <p:stCondLst>
                                    <p:cond delay="750"/>
                                  </p:stCondLst>
                                  <p:childTnLst>
                                    <p:animScale>
                                      <p:cBhvr>
                                        <p:cTn id="22" dur="10" fill="hold"/>
                                        <p:tgtEl>
                                          <p:spTgt spid="201"/>
                                        </p:tgtEl>
                                      </p:cBhvr>
                                      <p:by x="1000" y="1000"/>
                                    </p:animScale>
                                  </p:childTnLst>
                                </p:cTn>
                              </p:par>
                              <p:par>
                                <p:cTn id="23" presetID="10" presetClass="entr" presetSubtype="0" fill="hold" grpId="0" nodeType="withEffect">
                                  <p:stCondLst>
                                    <p:cond delay="750"/>
                                  </p:stCondLst>
                                  <p:childTnLst>
                                    <p:set>
                                      <p:cBhvr>
                                        <p:cTn id="24" dur="1" fill="hold">
                                          <p:stCondLst>
                                            <p:cond delay="0"/>
                                          </p:stCondLst>
                                        </p:cTn>
                                        <p:tgtEl>
                                          <p:spTgt spid="157"/>
                                        </p:tgtEl>
                                        <p:attrNameLst>
                                          <p:attrName>style.visibility</p:attrName>
                                        </p:attrNameLst>
                                      </p:cBhvr>
                                      <p:to>
                                        <p:strVal val="visible"/>
                                      </p:to>
                                    </p:set>
                                    <p:animEffect transition="in" filter="fade">
                                      <p:cBhvr>
                                        <p:cTn id="25" dur="250"/>
                                        <p:tgtEl>
                                          <p:spTgt spid="157"/>
                                        </p:tgtEl>
                                      </p:cBhvr>
                                    </p:animEffect>
                                  </p:childTnLst>
                                </p:cTn>
                              </p:par>
                              <p:par>
                                <p:cTn id="26" presetID="42" presetClass="path" presetSubtype="0" decel="100000" fill="hold" grpId="1" nodeType="withEffect">
                                  <p:stCondLst>
                                    <p:cond delay="750"/>
                                  </p:stCondLst>
                                  <p:childTnLst>
                                    <p:animMotion origin="layout" path="M 1.25E-6 0.03889 L 1.25E-6 1.85185E-6 " pathEditMode="relative" rAng="0" ptsTypes="AA">
                                      <p:cBhvr>
                                        <p:cTn id="27" dur="500" fill="hold"/>
                                        <p:tgtEl>
                                          <p:spTgt spid="157"/>
                                        </p:tgtEl>
                                        <p:attrNameLst>
                                          <p:attrName>ppt_x</p:attrName>
                                          <p:attrName>ppt_y</p:attrName>
                                        </p:attrNameLst>
                                      </p:cBhvr>
                                      <p:rCtr x="0" y="-1944"/>
                                    </p:animMotion>
                                  </p:childTnLst>
                                </p:cTn>
                              </p:par>
                              <p:par>
                                <p:cTn id="28" presetID="10" presetClass="entr" presetSubtype="0" fill="hold" grpId="0" nodeType="withEffect">
                                  <p:stCondLst>
                                    <p:cond delay="125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250"/>
                                        <p:tgtEl>
                                          <p:spTgt spid="2"/>
                                        </p:tgtEl>
                                      </p:cBhvr>
                                    </p:animEffect>
                                  </p:childTnLst>
                                </p:cTn>
                              </p:par>
                              <p:par>
                                <p:cTn id="31" presetID="42" presetClass="path" presetSubtype="0" decel="100000" fill="hold" grpId="1" nodeType="withEffect">
                                  <p:stCondLst>
                                    <p:cond delay="1250"/>
                                  </p:stCondLst>
                                  <p:childTnLst>
                                    <p:animMotion origin="layout" path="M -0.01719 -0.00023 L -1.25E-6 1.85185E-6 " pathEditMode="relative" rAng="0" ptsTypes="AA">
                                      <p:cBhvr>
                                        <p:cTn id="32" dur="500" fill="hold"/>
                                        <p:tgtEl>
                                          <p:spTgt spid="2"/>
                                        </p:tgtEl>
                                        <p:attrNameLst>
                                          <p:attrName>ppt_x</p:attrName>
                                          <p:attrName>ppt_y</p:attrName>
                                        </p:attrNameLst>
                                      </p:cBhvr>
                                      <p:rCtr x="859" y="0"/>
                                    </p:animMotion>
                                  </p:childTnLst>
                                </p:cTn>
                              </p:par>
                              <p:par>
                                <p:cTn id="33" presetID="10" presetClass="entr" presetSubtype="0" fill="hold" grpId="0" nodeType="withEffect">
                                  <p:stCondLst>
                                    <p:cond delay="150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250"/>
                                        <p:tgtEl>
                                          <p:spTgt spid="3"/>
                                        </p:tgtEl>
                                      </p:cBhvr>
                                    </p:animEffect>
                                  </p:childTnLst>
                                </p:cTn>
                              </p:par>
                              <p:par>
                                <p:cTn id="36" presetID="42" presetClass="path" presetSubtype="0" decel="100000" fill="hold" grpId="1" nodeType="withEffect">
                                  <p:stCondLst>
                                    <p:cond delay="1500"/>
                                  </p:stCondLst>
                                  <p:childTnLst>
                                    <p:animMotion origin="layout" path="M -0.01719 -0.00023 L -1.25E-6 1.85185E-6 " pathEditMode="relative" rAng="0" ptsTypes="AA">
                                      <p:cBhvr>
                                        <p:cTn id="37" dur="500" fill="hold"/>
                                        <p:tgtEl>
                                          <p:spTgt spid="3"/>
                                        </p:tgtEl>
                                        <p:attrNameLst>
                                          <p:attrName>ppt_x</p:attrName>
                                          <p:attrName>ppt_y</p:attrName>
                                        </p:attrNameLst>
                                      </p:cBhvr>
                                      <p:rCtr x="85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tmplLst>
          <p:tmpl lvl="0">
            <p:tnLst>
              <p:par>
                <p:cTn presetID="10" presetClass="entr" presetSubtype="0" fill="hold" nodeType="withEffect">
                  <p:stCondLst>
                    <p:cond delay="150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Lst>
      </p:bldP>
      <p:bldP spid="3" grpId="1">
        <p:tmplLst>
          <p:tmpl lvl="0">
            <p:tnLst>
              <p:par>
                <p:cTn presetID="42" presetClass="path" presetSubtype="0" decel="100000" fill="hold" nodeType="withEffect">
                  <p:stCondLst>
                    <p:cond delay="1500"/>
                  </p:stCondLst>
                  <p:childTnLst>
                    <p:animMotion origin="layout" path="M -0.01719 -0.00023 L -1.25E-6 1.85185E-6 " pathEditMode="relative" rAng="0" ptsTypes="AA">
                      <p:cBhvr>
                        <p:cTn dur="500" fill="hold"/>
                        <p:tgtEl>
                          <p:spTgt spid="3"/>
                        </p:tgtEl>
                        <p:attrNameLst>
                          <p:attrName>ppt_x</p:attrName>
                          <p:attrName>ppt_y</p:attrName>
                        </p:attrNameLst>
                      </p:cBhvr>
                      <p:rCtr x="859" y="0"/>
                    </p:animMotion>
                  </p:childTnLst>
                </p:cTn>
              </p:par>
            </p:tnLst>
          </p:tmpl>
        </p:tmplLst>
      </p:bldP>
      <p:bldP spid="157" grpId="0"/>
      <p:bldP spid="157" grpId="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3" name="Vertical Text Placeholder 2"/>
          <p:cNvSpPr>
            <a:spLocks noGrp="1"/>
          </p:cNvSpPr>
          <p:nvPr>
            <p:ph type="body" orient="vert" idx="1"/>
          </p:nvPr>
        </p:nvSpPr>
        <p:spPr>
          <a:xfrm>
            <a:off x="374552" y="1257300"/>
            <a:ext cx="11450736" cy="4965700"/>
          </a:xfrm>
          <a:prstGeom prst="rect">
            <a:avLst/>
          </a:prstGeo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5" name="Footer Placeholder 4"/>
          <p:cNvSpPr>
            <a:spLocks noGrp="1"/>
          </p:cNvSpPr>
          <p:nvPr>
            <p:ph type="ftr" sz="quarter" idx="11"/>
          </p:nvPr>
        </p:nvSpPr>
        <p:spPr>
          <a:xfrm>
            <a:off x="374552" y="6338244"/>
            <a:ext cx="11450736" cy="365125"/>
          </a:xfrm>
          <a:prstGeom prst="rect">
            <a:avLst/>
          </a:prstGeom>
        </p:spPr>
        <p:txBody>
          <a:bodyPr/>
          <a:lstStyle>
            <a:lvl1pPr>
              <a:defRPr>
                <a:solidFill>
                  <a:schemeClr val="tx1"/>
                </a:solidFill>
              </a:defRPr>
            </a:lvl1pPr>
          </a:lstStyle>
          <a:p>
            <a:r>
              <a:rPr lang="en-US" dirty="0"/>
              <a:t>Source: WDR 2024 staff using the World Bank WDI, WB Poverty and Inequality Platform, and Global Carbon Project 2022 data.</a:t>
            </a:r>
            <a:endParaRPr lang="en-GB" dirty="0"/>
          </a:p>
        </p:txBody>
      </p:sp>
      <p:pic>
        <p:nvPicPr>
          <p:cNvPr id="4" name="Picture 3" descr="A white globe on a blue background&#10;&#10;Description automatically generated"/>
          <p:cNvPicPr/>
          <p:nvPr userDrawn="1"/>
        </p:nvPicPr>
        <p:blipFill>
          <a:blip r:embed="rId2">
            <a:extLst>
              <a:ext uri="{28A0092B-C50C-407E-A947-70E740481C1C}">
                <a14:useLocalDpi xmlns:a14="http://schemas.microsoft.com/office/drawing/2010/main" val="0"/>
              </a:ext>
            </a:extLst>
          </a:blip>
          <a:stretch>
            <a:fillRect/>
          </a:stretch>
        </p:blipFill>
        <p:spPr>
          <a:xfrm>
            <a:off x="10939892" y="-9344"/>
            <a:ext cx="820905" cy="945682"/>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553700" y="365124"/>
            <a:ext cx="1270000" cy="5851525"/>
          </a:xfrm>
        </p:spPr>
        <p:txBody>
          <a:bodyPr vert="eaVert"/>
          <a:lstStyle>
            <a:lvl1pPr>
              <a:defRPr>
                <a:solidFill>
                  <a:schemeClr val="tx1"/>
                </a:solidFill>
              </a:defRPr>
            </a:lvl1pPr>
          </a:lstStyle>
          <a:p>
            <a:r>
              <a:rPr lang="en-US"/>
              <a:t>Click to edit Master title style</a:t>
            </a:r>
            <a:endParaRPr lang="en-GB"/>
          </a:p>
        </p:txBody>
      </p:sp>
      <p:sp>
        <p:nvSpPr>
          <p:cNvPr id="3" name="Vertical Text Placeholder 2"/>
          <p:cNvSpPr>
            <a:spLocks noGrp="1"/>
          </p:cNvSpPr>
          <p:nvPr>
            <p:ph type="body" orient="vert" idx="1"/>
          </p:nvPr>
        </p:nvSpPr>
        <p:spPr>
          <a:xfrm>
            <a:off x="368300" y="365124"/>
            <a:ext cx="10001250" cy="5851525"/>
          </a:xfrm>
          <a:prstGeom prst="rect">
            <a:avLst/>
          </a:prstGeo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5" name="Footer Placeholder 4"/>
          <p:cNvSpPr>
            <a:spLocks noGrp="1"/>
          </p:cNvSpPr>
          <p:nvPr>
            <p:ph type="ftr" sz="quarter" idx="11"/>
          </p:nvPr>
        </p:nvSpPr>
        <p:spPr>
          <a:xfrm>
            <a:off x="374552" y="6338244"/>
            <a:ext cx="11450736" cy="365125"/>
          </a:xfrm>
          <a:prstGeom prst="rect">
            <a:avLst/>
          </a:prstGeom>
        </p:spPr>
        <p:txBody>
          <a:bodyPr/>
          <a:lstStyle>
            <a:lvl1pPr>
              <a:defRPr>
                <a:solidFill>
                  <a:schemeClr val="tx1"/>
                </a:solidFill>
              </a:defRPr>
            </a:lvl1pPr>
          </a:lstStyle>
          <a:p>
            <a:r>
              <a:rPr lang="en-US" dirty="0"/>
              <a:t>Source: WDR 2024 staff using the World Bank WDI, WB Poverty and Inequality Platform, and Global Carbon Project 2022 data.</a:t>
            </a:r>
            <a:endParaRPr lang="en-GB" dirty="0"/>
          </a:p>
        </p:txBody>
      </p:sp>
      <p:pic>
        <p:nvPicPr>
          <p:cNvPr id="4" name="Picture 3" descr="A white globe on a blue background&#10;&#10;Description automatically generated"/>
          <p:cNvPicPr/>
          <p:nvPr userDrawn="1"/>
        </p:nvPicPr>
        <p:blipFill>
          <a:blip r:embed="rId2">
            <a:extLst>
              <a:ext uri="{28A0092B-C50C-407E-A947-70E740481C1C}">
                <a14:useLocalDpi xmlns:a14="http://schemas.microsoft.com/office/drawing/2010/main" val="0"/>
              </a:ext>
            </a:extLst>
          </a:blip>
          <a:stretch>
            <a:fillRect/>
          </a:stretch>
        </p:blipFill>
        <p:spPr>
          <a:xfrm>
            <a:off x="10939892" y="-9344"/>
            <a:ext cx="820905" cy="945682"/>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6" name="Slide Number Placeholder 5"/>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6" name="Slide Number Placeholder 5"/>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6" name="Slide Number Placeholder 5"/>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6" name="Slide Number Placeholder 5"/>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7" name="Slide Number Placeholder 6"/>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9" name="Slide Number Placeholder 8"/>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5" name="Slide Number Placeholder 4"/>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4" name="Slide Number Placeholder 3"/>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3" name="Title 12"/>
          <p:cNvSpPr>
            <a:spLocks noGrp="1"/>
          </p:cNvSpPr>
          <p:nvPr>
            <p:ph type="title" hasCustomPrompt="1"/>
          </p:nvPr>
        </p:nvSpPr>
        <p:spPr>
          <a:xfrm>
            <a:off x="374552" y="365125"/>
            <a:ext cx="8540848" cy="892175"/>
          </a:xfrm>
        </p:spPr>
        <p:txBody>
          <a:bodyPr/>
          <a:lstStyle>
            <a:lvl1pPr>
              <a:defRPr b="0">
                <a:solidFill>
                  <a:srgbClr val="24396B"/>
                </a:solidFill>
                <a:latin typeface="Franklin Gothic Demi" panose="020B0703020102020204" pitchFamily="34" charset="0"/>
              </a:defRPr>
            </a:lvl1pPr>
          </a:lstStyle>
          <a:p>
            <a:r>
              <a:rPr lang="en-US" dirty="0"/>
              <a:t>Click to edit Master title style</a:t>
            </a:r>
            <a:br>
              <a:rPr lang="en-US" dirty="0"/>
            </a:br>
            <a:endParaRPr lang="en-GB" dirty="0"/>
          </a:p>
        </p:txBody>
      </p:sp>
      <p:sp>
        <p:nvSpPr>
          <p:cNvPr id="15" name="Footer Placeholder 4"/>
          <p:cNvSpPr>
            <a:spLocks noGrp="1"/>
          </p:cNvSpPr>
          <p:nvPr>
            <p:ph type="ftr" sz="quarter" idx="3"/>
          </p:nvPr>
        </p:nvSpPr>
        <p:spPr>
          <a:xfrm>
            <a:off x="374551" y="6356350"/>
            <a:ext cx="5629373" cy="365125"/>
          </a:xfrm>
          <a:prstGeom prst="rect">
            <a:avLst/>
          </a:prstGeom>
        </p:spPr>
        <p:txBody>
          <a:bodyPr lIns="0" tIns="0" rIns="0" bIns="0"/>
          <a:lstStyle>
            <a:lvl1pPr>
              <a:defRPr sz="1200">
                <a:solidFill>
                  <a:schemeClr val="bg1"/>
                </a:solidFill>
                <a:latin typeface="Franklin Gothic Book" panose="020B0503020102020204" pitchFamily="34" charset="0"/>
              </a:defRPr>
            </a:lvl1pPr>
          </a:lstStyle>
          <a:p>
            <a:r>
              <a:rPr lang="en-US" dirty="0"/>
              <a:t>Source: WDR 2024 staff using the World Bank WDI, WB Poverty and Inequality Platform, and Global Carbon Project 2022 data.</a:t>
            </a:r>
            <a:endParaRPr lang="en-GB" dirty="0"/>
          </a:p>
        </p:txBody>
      </p:sp>
      <p:pic>
        <p:nvPicPr>
          <p:cNvPr id="5" name="Picture 4" descr="A white globe on a blue background&#10;&#10;Description automatically generated"/>
          <p:cNvPicPr/>
          <p:nvPr userDrawn="1"/>
        </p:nvPicPr>
        <p:blipFill>
          <a:blip r:embed="rId2">
            <a:extLst>
              <a:ext uri="{28A0092B-C50C-407E-A947-70E740481C1C}">
                <a14:useLocalDpi xmlns:a14="http://schemas.microsoft.com/office/drawing/2010/main" val="0"/>
              </a:ext>
            </a:extLst>
          </a:blip>
          <a:stretch>
            <a:fillRect/>
          </a:stretch>
        </p:blipFill>
        <p:spPr>
          <a:xfrm>
            <a:off x="10939892" y="-9344"/>
            <a:ext cx="820905" cy="945682"/>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7" name="Slide Number Placeholder 6"/>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7" name="Slide Number Placeholder 6"/>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6" name="Slide Number Placeholder 5"/>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6" name="Slide Number Placeholder 5"/>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0" y="18663"/>
            <a:ext cx="10972800" cy="1217891"/>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6" name="Slide Number Placeholder 5"/>
          <p:cNvSpPr>
            <a:spLocks noGrp="1"/>
          </p:cNvSpPr>
          <p:nvPr>
            <p:ph type="sldNum" sz="quarter" idx="12"/>
          </p:nvPr>
        </p:nvSpPr>
        <p:spPr>
          <a:xfrm>
            <a:off x="16020" y="6356351"/>
            <a:ext cx="487681" cy="365125"/>
          </a:xfrm>
          <a:prstGeom prst="rect">
            <a:avLst/>
          </a:prstGeom>
        </p:spPr>
        <p:txBody>
          <a:bodyPr anchor="b" anchorCtr="0"/>
          <a:lstStyle>
            <a:lvl1pPr algn="r">
              <a:defRPr sz="1200" b="1">
                <a:latin typeface="+mj-lt"/>
              </a:defRPr>
            </a:lvl1pPr>
          </a:lstStyle>
          <a:p>
            <a:fld id="{93086EA8-BA3E-4F2F-80AA-0767E409B73B}" type="slidenum">
              <a:rPr lang="en-US" smtClean="0">
                <a:solidFill>
                  <a:prstClr val="black">
                    <a:tint val="75000"/>
                  </a:prstClr>
                </a:solidFill>
              </a:rPr>
            </a:fld>
            <a:endParaRPr lang="en-US" dirty="0">
              <a:solidFill>
                <a:prstClr val="black">
                  <a:tint val="75000"/>
                </a:prstClr>
              </a:solidFill>
            </a:endParaRPr>
          </a:p>
        </p:txBody>
      </p:sp>
      <p:sp>
        <p:nvSpPr>
          <p:cNvPr id="4" name="Text Placeholder 3"/>
          <p:cNvSpPr>
            <a:spLocks noGrp="1"/>
          </p:cNvSpPr>
          <p:nvPr>
            <p:ph type="body" sz="quarter" idx="13"/>
          </p:nvPr>
        </p:nvSpPr>
        <p:spPr>
          <a:xfrm>
            <a:off x="609600" y="6272741"/>
            <a:ext cx="9132606" cy="138499"/>
          </a:xfrm>
        </p:spPr>
        <p:txBody>
          <a:bodyPr lIns="91440" tIns="0" rIns="91440" bIns="0">
            <a:spAutoFit/>
          </a:bodyPr>
          <a:lstStyle>
            <a:lvl1pPr marL="0" indent="0" algn="just">
              <a:spcBef>
                <a:spcPts val="0"/>
              </a:spcBef>
              <a:buNone/>
              <a:defRPr sz="900">
                <a:latin typeface="Times New Roman" panose="02020603050405020304" pitchFamily="18" charset="0"/>
                <a:cs typeface="Times New Roman" panose="02020603050405020304" pitchFamily="18" charset="0"/>
              </a:defRPr>
            </a:lvl1pPr>
          </a:lstStyle>
          <a:p>
            <a:pPr lvl="0"/>
            <a:endParaRPr lang="en-US"/>
          </a:p>
        </p:txBody>
      </p:sp>
      <p:sp>
        <p:nvSpPr>
          <p:cNvPr id="12" name="Text Placeholder 11"/>
          <p:cNvSpPr>
            <a:spLocks noGrp="1"/>
          </p:cNvSpPr>
          <p:nvPr>
            <p:ph type="body" sz="quarter" idx="14"/>
          </p:nvPr>
        </p:nvSpPr>
        <p:spPr>
          <a:xfrm>
            <a:off x="609601" y="1371600"/>
            <a:ext cx="3291840" cy="369332"/>
          </a:xfrm>
        </p:spPr>
        <p:txBody>
          <a:bodyPr wrap="square">
            <a:spAutoFit/>
          </a:bodyPr>
          <a:lstStyle>
            <a:lvl1pPr marL="0" indent="0" algn="ctr">
              <a:spcBef>
                <a:spcPts val="0"/>
              </a:spcBef>
              <a:buNone/>
              <a:defRPr sz="1800" b="1">
                <a:latin typeface="Times New Roman" panose="02020603050405020304" pitchFamily="18" charset="0"/>
                <a:cs typeface="Times New Roman" panose="02020603050405020304" pitchFamily="18" charset="0"/>
              </a:defRPr>
            </a:lvl1pPr>
          </a:lstStyle>
          <a:p>
            <a:pPr lvl="0"/>
            <a:endParaRPr lang="en-US"/>
          </a:p>
        </p:txBody>
      </p:sp>
      <p:sp>
        <p:nvSpPr>
          <p:cNvPr id="13" name="Text Placeholder 11"/>
          <p:cNvSpPr>
            <a:spLocks noGrp="1"/>
          </p:cNvSpPr>
          <p:nvPr>
            <p:ph type="body" sz="quarter" idx="15"/>
          </p:nvPr>
        </p:nvSpPr>
        <p:spPr>
          <a:xfrm>
            <a:off x="8296925" y="1371600"/>
            <a:ext cx="3291840" cy="369332"/>
          </a:xfrm>
        </p:spPr>
        <p:txBody>
          <a:bodyPr>
            <a:spAutoFit/>
          </a:bodyPr>
          <a:lstStyle>
            <a:lvl1pPr marL="0" indent="0" algn="ctr">
              <a:spcBef>
                <a:spcPts val="0"/>
              </a:spcBef>
              <a:buNone/>
              <a:defRPr sz="1800" b="1">
                <a:latin typeface="Times New Roman" panose="02020603050405020304" pitchFamily="18" charset="0"/>
                <a:cs typeface="Times New Roman" panose="02020603050405020304" pitchFamily="18" charset="0"/>
              </a:defRPr>
            </a:lvl1pPr>
          </a:lstStyle>
          <a:p>
            <a:pPr lvl="0"/>
            <a:endParaRPr lang="en-US"/>
          </a:p>
        </p:txBody>
      </p:sp>
      <p:sp>
        <p:nvSpPr>
          <p:cNvPr id="9" name="Text Placeholder 11"/>
          <p:cNvSpPr>
            <a:spLocks noGrp="1"/>
          </p:cNvSpPr>
          <p:nvPr>
            <p:ph type="body" sz="quarter" idx="16"/>
          </p:nvPr>
        </p:nvSpPr>
        <p:spPr>
          <a:xfrm>
            <a:off x="4454766" y="1371600"/>
            <a:ext cx="3291840" cy="369332"/>
          </a:xfrm>
        </p:spPr>
        <p:txBody>
          <a:bodyPr>
            <a:spAutoFit/>
          </a:bodyPr>
          <a:lstStyle>
            <a:lvl1pPr marL="0" indent="0" algn="ctr">
              <a:spcBef>
                <a:spcPts val="0"/>
              </a:spcBef>
              <a:buNone/>
              <a:defRPr sz="1800" b="1">
                <a:latin typeface="Times New Roman" panose="02020603050405020304" pitchFamily="18" charset="0"/>
                <a:cs typeface="Times New Roman" panose="02020603050405020304" pitchFamily="18" charset="0"/>
              </a:defRPr>
            </a:lvl1pPr>
          </a:lstStyle>
          <a:p>
            <a:pPr lvl="0"/>
            <a:endParaRPr lang="en-US"/>
          </a:p>
        </p:txBody>
      </p:sp>
      <p:pic>
        <p:nvPicPr>
          <p:cNvPr id="2" name="Picture 1" descr="Text&#10;&#10;Description automatically generated with medium confidenc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31612" y="6203740"/>
            <a:ext cx="2310101" cy="572905"/>
          </a:xfrm>
          <a:prstGeom prst="rect">
            <a:avLst/>
          </a:prstGeom>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0" y="18663"/>
            <a:ext cx="10972800" cy="1217891"/>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6" name="Slide Number Placeholder 5"/>
          <p:cNvSpPr>
            <a:spLocks noGrp="1"/>
          </p:cNvSpPr>
          <p:nvPr>
            <p:ph type="sldNum" sz="quarter" idx="12"/>
          </p:nvPr>
        </p:nvSpPr>
        <p:spPr>
          <a:xfrm>
            <a:off x="16020" y="6356351"/>
            <a:ext cx="487681" cy="365125"/>
          </a:xfrm>
          <a:prstGeom prst="rect">
            <a:avLst/>
          </a:prstGeom>
        </p:spPr>
        <p:txBody>
          <a:bodyPr anchor="b" anchorCtr="0"/>
          <a:lstStyle>
            <a:lvl1pPr algn="r">
              <a:defRPr sz="1200" b="1">
                <a:latin typeface="+mj-lt"/>
              </a:defRPr>
            </a:lvl1pPr>
          </a:lstStyle>
          <a:p>
            <a:fld id="{93086EA8-BA3E-4F2F-80AA-0767E409B73B}" type="slidenum">
              <a:rPr lang="en-US" smtClean="0">
                <a:solidFill>
                  <a:prstClr val="black">
                    <a:tint val="75000"/>
                  </a:prstClr>
                </a:solidFill>
              </a:rPr>
            </a:fld>
            <a:endParaRPr lang="en-US" dirty="0">
              <a:solidFill>
                <a:prstClr val="black">
                  <a:tint val="75000"/>
                </a:prstClr>
              </a:solidFill>
            </a:endParaRPr>
          </a:p>
        </p:txBody>
      </p:sp>
      <p:sp>
        <p:nvSpPr>
          <p:cNvPr id="4" name="Text Placeholder 3"/>
          <p:cNvSpPr>
            <a:spLocks noGrp="1"/>
          </p:cNvSpPr>
          <p:nvPr>
            <p:ph type="body" sz="quarter" idx="13"/>
          </p:nvPr>
        </p:nvSpPr>
        <p:spPr>
          <a:xfrm>
            <a:off x="609600" y="6272741"/>
            <a:ext cx="9132606" cy="138499"/>
          </a:xfrm>
        </p:spPr>
        <p:txBody>
          <a:bodyPr lIns="91440" tIns="0" rIns="91440" bIns="0">
            <a:spAutoFit/>
          </a:bodyPr>
          <a:lstStyle>
            <a:lvl1pPr marL="0" indent="0" algn="just">
              <a:spcBef>
                <a:spcPts val="0"/>
              </a:spcBef>
              <a:buNone/>
              <a:defRPr sz="900">
                <a:latin typeface="Times New Roman" panose="02020603050405020304" pitchFamily="18" charset="0"/>
                <a:cs typeface="Times New Roman" panose="02020603050405020304" pitchFamily="18" charset="0"/>
              </a:defRPr>
            </a:lvl1pPr>
          </a:lstStyle>
          <a:p>
            <a:pPr lvl="0"/>
            <a:endParaRPr lang="en-US"/>
          </a:p>
        </p:txBody>
      </p:sp>
      <p:sp>
        <p:nvSpPr>
          <p:cNvPr id="12" name="Text Placeholder 11"/>
          <p:cNvSpPr>
            <a:spLocks noGrp="1"/>
          </p:cNvSpPr>
          <p:nvPr>
            <p:ph type="body" sz="quarter" idx="14"/>
          </p:nvPr>
        </p:nvSpPr>
        <p:spPr>
          <a:xfrm>
            <a:off x="609600" y="1371600"/>
            <a:ext cx="10972800" cy="369332"/>
          </a:xfrm>
        </p:spPr>
        <p:txBody>
          <a:bodyPr wrap="square">
            <a:spAutoFit/>
          </a:bodyPr>
          <a:lstStyle>
            <a:lvl1pPr marL="0" indent="0" algn="ctr">
              <a:spcBef>
                <a:spcPts val="0"/>
              </a:spcBef>
              <a:buNone/>
              <a:defRPr sz="1800" b="1">
                <a:latin typeface="Times New Roman" panose="02020603050405020304" pitchFamily="18" charset="0"/>
                <a:cs typeface="Times New Roman" panose="02020603050405020304" pitchFamily="18" charset="0"/>
              </a:defRPr>
            </a:lvl1pPr>
          </a:lstStyle>
          <a:p>
            <a:pPr lvl="0"/>
            <a:endParaRPr lang="en-US"/>
          </a:p>
        </p:txBody>
      </p:sp>
      <p:pic>
        <p:nvPicPr>
          <p:cNvPr id="2" name="Picture 1" descr="Text&#10;&#10;Description automatically generated with medium confidenc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31612" y="6203740"/>
            <a:ext cx="2310101" cy="572905"/>
          </a:xfrm>
          <a:prstGeom prst="rect">
            <a:avLst/>
          </a:prstGeom>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0" y="18663"/>
            <a:ext cx="10972800" cy="1217891"/>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6" name="Slide Number Placeholder 5"/>
          <p:cNvSpPr>
            <a:spLocks noGrp="1"/>
          </p:cNvSpPr>
          <p:nvPr>
            <p:ph type="sldNum" sz="quarter" idx="12"/>
          </p:nvPr>
        </p:nvSpPr>
        <p:spPr>
          <a:xfrm>
            <a:off x="16020" y="6356351"/>
            <a:ext cx="487681" cy="365125"/>
          </a:xfrm>
          <a:prstGeom prst="rect">
            <a:avLst/>
          </a:prstGeom>
        </p:spPr>
        <p:txBody>
          <a:bodyPr anchor="b" anchorCtr="0"/>
          <a:lstStyle>
            <a:lvl1pPr algn="r">
              <a:defRPr sz="1200" b="1">
                <a:latin typeface="+mj-lt"/>
              </a:defRPr>
            </a:lvl1pPr>
          </a:lstStyle>
          <a:p>
            <a:fld id="{93086EA8-BA3E-4F2F-80AA-0767E409B73B}" type="slidenum">
              <a:rPr lang="en-US" smtClean="0">
                <a:solidFill>
                  <a:prstClr val="black">
                    <a:tint val="75000"/>
                  </a:prstClr>
                </a:solidFill>
              </a:rPr>
            </a:fld>
            <a:endParaRPr lang="en-US" dirty="0">
              <a:solidFill>
                <a:prstClr val="black">
                  <a:tint val="75000"/>
                </a:prstClr>
              </a:solidFill>
            </a:endParaRPr>
          </a:p>
        </p:txBody>
      </p:sp>
      <p:sp>
        <p:nvSpPr>
          <p:cNvPr id="4" name="Text Placeholder 3"/>
          <p:cNvSpPr>
            <a:spLocks noGrp="1"/>
          </p:cNvSpPr>
          <p:nvPr>
            <p:ph type="body" sz="quarter" idx="13"/>
          </p:nvPr>
        </p:nvSpPr>
        <p:spPr>
          <a:xfrm>
            <a:off x="609600" y="6272741"/>
            <a:ext cx="9132606" cy="138499"/>
          </a:xfrm>
        </p:spPr>
        <p:txBody>
          <a:bodyPr lIns="91440" tIns="0" rIns="91440" bIns="0">
            <a:spAutoFit/>
          </a:bodyPr>
          <a:lstStyle>
            <a:lvl1pPr marL="0" indent="0" algn="just">
              <a:spcBef>
                <a:spcPts val="0"/>
              </a:spcBef>
              <a:buNone/>
              <a:defRPr sz="900">
                <a:latin typeface="Times New Roman" panose="02020603050405020304" pitchFamily="18" charset="0"/>
                <a:cs typeface="Times New Roman" panose="02020603050405020304" pitchFamily="18" charset="0"/>
              </a:defRPr>
            </a:lvl1pPr>
          </a:lstStyle>
          <a:p>
            <a:pPr lvl="0"/>
            <a:endParaRPr lang="en-US"/>
          </a:p>
        </p:txBody>
      </p:sp>
      <p:sp>
        <p:nvSpPr>
          <p:cNvPr id="12" name="Text Placeholder 11"/>
          <p:cNvSpPr>
            <a:spLocks noGrp="1"/>
          </p:cNvSpPr>
          <p:nvPr>
            <p:ph type="body" sz="quarter" idx="14"/>
          </p:nvPr>
        </p:nvSpPr>
        <p:spPr>
          <a:xfrm>
            <a:off x="609600" y="1371600"/>
            <a:ext cx="4569151" cy="369332"/>
          </a:xfrm>
        </p:spPr>
        <p:txBody>
          <a:bodyPr>
            <a:spAutoFit/>
          </a:bodyPr>
          <a:lstStyle>
            <a:lvl1pPr marL="0" indent="0" algn="ctr">
              <a:spcBef>
                <a:spcPts val="0"/>
              </a:spcBef>
              <a:buNone/>
              <a:defRPr sz="1800" b="1">
                <a:latin typeface="Times New Roman" panose="02020603050405020304" pitchFamily="18" charset="0"/>
                <a:cs typeface="Times New Roman" panose="02020603050405020304" pitchFamily="18" charset="0"/>
              </a:defRPr>
            </a:lvl1pPr>
          </a:lstStyle>
          <a:p>
            <a:pPr lvl="0"/>
            <a:endParaRPr lang="en-US"/>
          </a:p>
        </p:txBody>
      </p:sp>
      <p:sp>
        <p:nvSpPr>
          <p:cNvPr id="13" name="Text Placeholder 11"/>
          <p:cNvSpPr>
            <a:spLocks noGrp="1"/>
          </p:cNvSpPr>
          <p:nvPr>
            <p:ph type="body" sz="quarter" idx="15"/>
          </p:nvPr>
        </p:nvSpPr>
        <p:spPr>
          <a:xfrm>
            <a:off x="7013249" y="1371600"/>
            <a:ext cx="4569151" cy="369332"/>
          </a:xfrm>
        </p:spPr>
        <p:txBody>
          <a:bodyPr>
            <a:spAutoFit/>
          </a:bodyPr>
          <a:lstStyle>
            <a:lvl1pPr marL="0" indent="0" algn="ctr">
              <a:spcBef>
                <a:spcPts val="0"/>
              </a:spcBef>
              <a:buNone/>
              <a:defRPr sz="1800" b="1">
                <a:latin typeface="Times New Roman" panose="02020603050405020304" pitchFamily="18" charset="0"/>
                <a:cs typeface="Times New Roman" panose="02020603050405020304" pitchFamily="18" charset="0"/>
              </a:defRPr>
            </a:lvl1pPr>
          </a:lstStyle>
          <a:p>
            <a:pPr lvl="0"/>
            <a:endParaRPr lang="en-US"/>
          </a:p>
        </p:txBody>
      </p:sp>
      <p:pic>
        <p:nvPicPr>
          <p:cNvPr id="2" name="Picture 1" descr="Text&#10;&#10;Description automatically generated with medium confidenc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31612" y="6203740"/>
            <a:ext cx="2310101" cy="572905"/>
          </a:xfrm>
          <a:prstGeom prst="rect">
            <a:avLst/>
          </a:prstGeom>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3" name="Title 12"/>
          <p:cNvSpPr>
            <a:spLocks noGrp="1"/>
          </p:cNvSpPr>
          <p:nvPr>
            <p:ph type="title" hasCustomPrompt="1"/>
          </p:nvPr>
        </p:nvSpPr>
        <p:spPr>
          <a:xfrm>
            <a:off x="374552" y="365125"/>
            <a:ext cx="8540848" cy="892175"/>
          </a:xfrm>
        </p:spPr>
        <p:txBody>
          <a:bodyPr/>
          <a:lstStyle>
            <a:lvl1pPr>
              <a:defRPr b="0">
                <a:solidFill>
                  <a:schemeClr val="bg1"/>
                </a:solidFill>
                <a:highlight>
                  <a:srgbClr val="619DD5"/>
                </a:highlight>
                <a:latin typeface="Franklin Gothic Demi" panose="020B0703020102020204" pitchFamily="34" charset="0"/>
              </a:defRPr>
            </a:lvl1pPr>
          </a:lstStyle>
          <a:p>
            <a:r>
              <a:rPr lang="en-US"/>
              <a:t>Click to edit Master title style</a:t>
            </a:r>
            <a:br>
              <a:rPr lang="en-US"/>
            </a:br>
            <a:endParaRPr lang="en-GB"/>
          </a:p>
        </p:txBody>
      </p:sp>
      <p:sp>
        <p:nvSpPr>
          <p:cNvPr id="15" name="Footer Placeholder 4"/>
          <p:cNvSpPr>
            <a:spLocks noGrp="1"/>
          </p:cNvSpPr>
          <p:nvPr>
            <p:ph type="ftr" sz="quarter" idx="3"/>
          </p:nvPr>
        </p:nvSpPr>
        <p:spPr>
          <a:xfrm>
            <a:off x="374551" y="6356350"/>
            <a:ext cx="5629373" cy="365125"/>
          </a:xfrm>
          <a:prstGeom prst="rect">
            <a:avLst/>
          </a:prstGeom>
        </p:spPr>
        <p:txBody>
          <a:bodyPr lIns="0" tIns="0" rIns="0" bIns="0"/>
          <a:lstStyle>
            <a:lvl1pPr>
              <a:defRPr sz="1200">
                <a:solidFill>
                  <a:schemeClr val="bg1"/>
                </a:solidFill>
                <a:latin typeface="Franklin Gothic Book" panose="020B0503020102020204" pitchFamily="34" charset="0"/>
              </a:defRPr>
            </a:lvl1pPr>
          </a:lstStyle>
          <a:p>
            <a:r>
              <a:rPr lang="en-US" dirty="0"/>
              <a:t>Source: WDR 2024 staff using the World Bank WDI, WB Poverty and Inequality Platform, and Global Carbon Project 2022 data.</a:t>
            </a:r>
            <a:endParaRPr lang="en-GB" dirty="0"/>
          </a:p>
        </p:txBody>
      </p:sp>
      <p:sp>
        <p:nvSpPr>
          <p:cNvPr id="16" name="Slide Number Placeholder 5"/>
          <p:cNvSpPr>
            <a:spLocks noGrp="1"/>
          </p:cNvSpPr>
          <p:nvPr>
            <p:ph type="sldNum" sz="quarter" idx="4"/>
          </p:nvPr>
        </p:nvSpPr>
        <p:spPr>
          <a:xfrm>
            <a:off x="10553700" y="6356350"/>
            <a:ext cx="1263748" cy="365125"/>
          </a:xfrm>
          <a:prstGeom prst="rect">
            <a:avLst/>
          </a:prstGeom>
        </p:spPr>
        <p:txBody>
          <a:bodyPr lIns="0" tIns="0" rIns="0" bIns="0" anchor="ctr"/>
          <a:lstStyle>
            <a:lvl1pPr algn="r">
              <a:defRPr sz="1200">
                <a:solidFill>
                  <a:schemeClr val="bg1"/>
                </a:solidFill>
                <a:latin typeface="Franklin Gothic Book" panose="020B0503020102020204" pitchFamily="34" charset="0"/>
              </a:defRPr>
            </a:lvl1pPr>
          </a:lstStyle>
          <a:p>
            <a:fld id="{0379A35A-C5AA-413E-8301-746472582EA6}" type="slidenum">
              <a:rPr lang="en-GB" smtClean="0"/>
            </a:fld>
            <a:endParaRPr lang="en-GB" dirty="0"/>
          </a:p>
        </p:txBody>
      </p:sp>
      <p:grpSp>
        <p:nvGrpSpPr>
          <p:cNvPr id="2" name="Group 1"/>
          <p:cNvGrpSpPr/>
          <p:nvPr userDrawn="1"/>
        </p:nvGrpSpPr>
        <p:grpSpPr>
          <a:xfrm>
            <a:off x="11108864" y="-1"/>
            <a:ext cx="716424" cy="754104"/>
            <a:chOff x="11108864" y="-1"/>
            <a:chExt cx="716424" cy="754104"/>
          </a:xfrm>
        </p:grpSpPr>
        <p:sp>
          <p:nvSpPr>
            <p:cNvPr id="3" name="Rectangle 2"/>
            <p:cNvSpPr/>
            <p:nvPr/>
          </p:nvSpPr>
          <p:spPr>
            <a:xfrm rot="10800000">
              <a:off x="11108864" y="-1"/>
              <a:ext cx="716424" cy="75410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216000" rIns="216000" bIns="216000" rtlCol="0" anchor="t"/>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1" i="0" u="none" strike="noStrike" kern="1200" cap="none" spc="0" normalizeH="0" baseline="0" noProof="0" dirty="0">
                <a:ln>
                  <a:noFill/>
                </a:ln>
                <a:solidFill>
                  <a:srgbClr val="000000"/>
                </a:solidFill>
                <a:effectLst/>
                <a:uLnTx/>
                <a:uFillTx/>
                <a:latin typeface="Franklin Gothic Book" panose="020B0503020102020204" pitchFamily="34" charset="0"/>
                <a:ea typeface="+mn-ea"/>
                <a:cs typeface="+mn-cs"/>
              </a:endParaRPr>
            </a:p>
          </p:txBody>
        </p:sp>
        <p:pic>
          <p:nvPicPr>
            <p:cNvPr id="4" name="Graphic 3"/>
            <p:cNvPicPr>
              <a:picLocks noChangeAspect="1"/>
            </p:cNvPicPr>
            <p:nvPr userDrawn="1"/>
          </p:nvPicPr>
          <p:blipFill rotWithShape="1">
            <a:blip r:embed="rId2">
              <a:extLst>
                <a:ext uri="{96DAC541-7B7A-43D3-8B79-37D633B846F1}">
                  <asvg:svgBlip xmlns:asvg="http://schemas.microsoft.com/office/drawing/2016/SVG/main" r:embed="rId3"/>
                </a:ext>
              </a:extLst>
            </a:blip>
            <a:srcRect r="79008"/>
            <a:stretch>
              <a:fillRect/>
            </a:stretch>
          </p:blipFill>
          <p:spPr>
            <a:xfrm>
              <a:off x="11247458" y="212922"/>
              <a:ext cx="439236" cy="418478"/>
            </a:xfrm>
            <a:prstGeom prst="rect">
              <a:avLst/>
            </a:prstGeom>
          </p:spPr>
        </p:pic>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6" name="Slide Number Placeholder 5"/>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6" name="Slide Number Placeholder 5"/>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with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68299" y="1257300"/>
            <a:ext cx="11450735" cy="4959350"/>
          </a:xfrm>
          <a:prstGeom prst="rect">
            <a:avLst/>
          </a:prstGeom>
        </p:spPr>
        <p:txBody>
          <a:bodyPr lIns="180000" tIns="90000" rIns="0" bIns="0">
            <a:no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Add text here</a:t>
            </a:r>
            <a:endParaRPr lang="en-GB" dirty="0"/>
          </a:p>
        </p:txBody>
      </p:sp>
      <p:sp>
        <p:nvSpPr>
          <p:cNvPr id="13" name="Title 12"/>
          <p:cNvSpPr>
            <a:spLocks noGrp="1"/>
          </p:cNvSpPr>
          <p:nvPr>
            <p:ph type="title" hasCustomPrompt="1"/>
          </p:nvPr>
        </p:nvSpPr>
        <p:spPr>
          <a:xfrm>
            <a:off x="374552" y="365125"/>
            <a:ext cx="9994998" cy="415925"/>
          </a:xfrm>
        </p:spPr>
        <p:txBody>
          <a:bodyPr/>
          <a:lstStyle>
            <a:lvl1pPr>
              <a:defRPr b="0">
                <a:solidFill>
                  <a:srgbClr val="24396B"/>
                </a:solidFill>
                <a:latin typeface="Franklin Gothic Demi" panose="020B0703020102020204" pitchFamily="34" charset="0"/>
              </a:defRPr>
            </a:lvl1pPr>
          </a:lstStyle>
          <a:p>
            <a:r>
              <a:rPr lang="en-US" dirty="0"/>
              <a:t>Click to edit Master title style</a:t>
            </a:r>
            <a:br>
              <a:rPr lang="en-US" dirty="0"/>
            </a:br>
            <a:br>
              <a:rPr lang="en-US" dirty="0"/>
            </a:br>
            <a:endParaRPr lang="en-GB" dirty="0"/>
          </a:p>
        </p:txBody>
      </p:sp>
      <p:sp>
        <p:nvSpPr>
          <p:cNvPr id="15" name="Footer Placeholder 4"/>
          <p:cNvSpPr>
            <a:spLocks noGrp="1"/>
          </p:cNvSpPr>
          <p:nvPr>
            <p:ph type="ftr" sz="quarter" idx="3"/>
          </p:nvPr>
        </p:nvSpPr>
        <p:spPr>
          <a:xfrm>
            <a:off x="374552" y="6356350"/>
            <a:ext cx="4173636" cy="365125"/>
          </a:xfrm>
          <a:prstGeom prst="rect">
            <a:avLst/>
          </a:prstGeom>
        </p:spPr>
        <p:txBody>
          <a:bodyPr lIns="0" tIns="0" rIns="0" bIns="0"/>
          <a:lstStyle>
            <a:lvl1pPr>
              <a:defRPr sz="1200">
                <a:latin typeface="Franklin Gothic Book" panose="020B0503020102020204" pitchFamily="34" charset="0"/>
              </a:defRPr>
            </a:lvl1pPr>
          </a:lstStyle>
          <a:p>
            <a:r>
              <a:rPr lang="en-US" dirty="0"/>
              <a:t>Source: WDR 2024 staff using the World Bank WDI, WB Poverty and Inequality Platform, and Global Carbon Project 2022 data.</a:t>
            </a:r>
            <a:endParaRPr lang="en-GB" dirty="0"/>
          </a:p>
        </p:txBody>
      </p:sp>
      <p:sp>
        <p:nvSpPr>
          <p:cNvPr id="2" name="TextBox 1"/>
          <p:cNvSpPr txBox="1"/>
          <p:nvPr userDrawn="1"/>
        </p:nvSpPr>
        <p:spPr>
          <a:xfrm>
            <a:off x="374552" y="781050"/>
            <a:ext cx="9994998" cy="476250"/>
          </a:xfrm>
          <a:prstGeom prst="rect">
            <a:avLst/>
          </a:prstGeom>
          <a:noFill/>
        </p:spPr>
        <p:txBody>
          <a:bodyPr wrap="square" lIns="0" tIns="0" rIns="0" bIns="0" rtlCol="0">
            <a:noAutofit/>
          </a:bodyPr>
          <a:lstStyle/>
          <a:p>
            <a:pPr algn="l"/>
            <a:endParaRPr lang="en-GB" sz="1800" dirty="0">
              <a:solidFill>
                <a:srgbClr val="000000"/>
              </a:solidFill>
              <a:latin typeface="Franklin Gothic Book" panose="020B0503020102020204" pitchFamily="34" charset="0"/>
            </a:endParaRPr>
          </a:p>
        </p:txBody>
      </p:sp>
      <p:pic>
        <p:nvPicPr>
          <p:cNvPr id="7" name="Picture 6" descr="A white globe on a blue background&#10;&#10;Description automatically generated"/>
          <p:cNvPicPr/>
          <p:nvPr userDrawn="1"/>
        </p:nvPicPr>
        <p:blipFill>
          <a:blip r:embed="rId2">
            <a:extLst>
              <a:ext uri="{28A0092B-C50C-407E-A947-70E740481C1C}">
                <a14:useLocalDpi xmlns:a14="http://schemas.microsoft.com/office/drawing/2010/main" val="0"/>
              </a:ext>
            </a:extLst>
          </a:blip>
          <a:stretch>
            <a:fillRect/>
          </a:stretch>
        </p:blipFill>
        <p:spPr>
          <a:xfrm>
            <a:off x="10939892" y="-9344"/>
            <a:ext cx="820905" cy="945682"/>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6" name="Slide Number Placeholder 5"/>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7" name="Slide Number Placeholder 6"/>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9" name="Slide Number Placeholder 8"/>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5" name="Slide Number Placeholder 4"/>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4" name="Slide Number Placeholder 3"/>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7" name="Slide Number Placeholder 6"/>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7" name="Slide Number Placeholder 6"/>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6" name="Slide Number Placeholder 5"/>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Source: WDR 2024 staff using the World Bank WDI, WB Poverty and Inequality Platform, and Global Carbon Project 2022 data.</a:t>
            </a:r>
            <a:endParaRPr lang="en-US" dirty="0"/>
          </a:p>
        </p:txBody>
      </p:sp>
      <p:sp>
        <p:nvSpPr>
          <p:cNvPr id="6" name="Slide Number Placeholder 5"/>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itle and Content with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68299" y="1257300"/>
            <a:ext cx="11450735" cy="4959350"/>
          </a:xfrm>
          <a:prstGeom prst="rect">
            <a:avLst/>
          </a:prstGeom>
        </p:spPr>
        <p:txBody>
          <a:bodyPr lIns="180000" tIns="90000" rIns="0" bIns="0">
            <a:no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dirty="0"/>
              <a:t>Add text here</a:t>
            </a:r>
            <a:endParaRPr lang="en-GB" dirty="0"/>
          </a:p>
        </p:txBody>
      </p:sp>
      <p:sp>
        <p:nvSpPr>
          <p:cNvPr id="13" name="Title 12"/>
          <p:cNvSpPr>
            <a:spLocks noGrp="1"/>
          </p:cNvSpPr>
          <p:nvPr>
            <p:ph type="title" hasCustomPrompt="1"/>
          </p:nvPr>
        </p:nvSpPr>
        <p:spPr>
          <a:xfrm>
            <a:off x="374552" y="365125"/>
            <a:ext cx="9994998" cy="415925"/>
          </a:xfrm>
        </p:spPr>
        <p:txBody>
          <a:bodyPr/>
          <a:lstStyle>
            <a:lvl1pPr>
              <a:defRPr b="0">
                <a:solidFill>
                  <a:srgbClr val="24396B"/>
                </a:solidFill>
                <a:latin typeface="Franklin Gothic Demi" panose="020B0703020102020204" pitchFamily="34" charset="0"/>
              </a:defRPr>
            </a:lvl1pPr>
          </a:lstStyle>
          <a:p>
            <a:r>
              <a:rPr lang="en-US" dirty="0"/>
              <a:t>Click to edit Master title style</a:t>
            </a:r>
            <a:br>
              <a:rPr lang="en-US" dirty="0"/>
            </a:br>
            <a:br>
              <a:rPr lang="en-US" dirty="0"/>
            </a:br>
            <a:endParaRPr lang="en-GB" dirty="0"/>
          </a:p>
        </p:txBody>
      </p:sp>
      <p:sp>
        <p:nvSpPr>
          <p:cNvPr id="15" name="Footer Placeholder 4"/>
          <p:cNvSpPr>
            <a:spLocks noGrp="1"/>
          </p:cNvSpPr>
          <p:nvPr>
            <p:ph type="ftr" sz="quarter" idx="3"/>
          </p:nvPr>
        </p:nvSpPr>
        <p:spPr>
          <a:xfrm>
            <a:off x="374552" y="6356350"/>
            <a:ext cx="4173636" cy="365125"/>
          </a:xfrm>
          <a:prstGeom prst="rect">
            <a:avLst/>
          </a:prstGeom>
        </p:spPr>
        <p:txBody>
          <a:bodyPr lIns="0" tIns="0" rIns="0" bIns="0"/>
          <a:lstStyle>
            <a:lvl1pPr>
              <a:defRPr sz="1200">
                <a:latin typeface="Franklin Gothic Book" panose="020B0503020102020204" pitchFamily="34" charset="0"/>
              </a:defRPr>
            </a:lvl1pPr>
          </a:lstStyle>
          <a:p>
            <a:r>
              <a:rPr lang="en-US" dirty="0"/>
              <a:t>Source: WDR 2024 staff using the World Bank WDI, WB Poverty and Inequality Platform, and Global Carbon Project 2022 data.</a:t>
            </a:r>
            <a:endParaRPr lang="en-GB" dirty="0"/>
          </a:p>
        </p:txBody>
      </p:sp>
      <p:sp>
        <p:nvSpPr>
          <p:cNvPr id="2" name="TextBox 1"/>
          <p:cNvSpPr txBox="1"/>
          <p:nvPr userDrawn="1"/>
        </p:nvSpPr>
        <p:spPr>
          <a:xfrm>
            <a:off x="374552" y="781050"/>
            <a:ext cx="9994998" cy="476250"/>
          </a:xfrm>
          <a:prstGeom prst="rect">
            <a:avLst/>
          </a:prstGeom>
          <a:noFill/>
        </p:spPr>
        <p:txBody>
          <a:bodyPr wrap="square" lIns="0" tIns="0" rIns="0" bIns="0" rtlCol="0">
            <a:noAutofit/>
          </a:bodyPr>
          <a:lstStyle/>
          <a:p>
            <a:pPr algn="l"/>
            <a:endParaRPr lang="en-GB" sz="1800" dirty="0">
              <a:solidFill>
                <a:srgbClr val="000000"/>
              </a:solidFill>
              <a:latin typeface="Franklin Gothic Book" panose="020B0503020102020204" pitchFamily="34" charset="0"/>
            </a:endParaRPr>
          </a:p>
        </p:txBody>
      </p:sp>
      <p:pic>
        <p:nvPicPr>
          <p:cNvPr id="7" name="Picture 6" descr="A white globe on a blue background&#10;&#10;Description automatically generated"/>
          <p:cNvPicPr/>
          <p:nvPr userDrawn="1"/>
        </p:nvPicPr>
        <p:blipFill>
          <a:blip r:embed="rId2">
            <a:extLst>
              <a:ext uri="{28A0092B-C50C-407E-A947-70E740481C1C}">
                <a14:useLocalDpi xmlns:a14="http://schemas.microsoft.com/office/drawing/2010/main" val="0"/>
              </a:ext>
            </a:extLst>
          </a:blip>
          <a:stretch>
            <a:fillRect/>
          </a:stretch>
        </p:blipFill>
        <p:spPr>
          <a:xfrm>
            <a:off x="10939892" y="-9344"/>
            <a:ext cx="820905" cy="94568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3" name="Content Placeholder 2"/>
          <p:cNvSpPr>
            <a:spLocks noGrp="1"/>
          </p:cNvSpPr>
          <p:nvPr>
            <p:ph sz="half" idx="1"/>
          </p:nvPr>
        </p:nvSpPr>
        <p:spPr>
          <a:xfrm>
            <a:off x="368300" y="1257300"/>
            <a:ext cx="5638800" cy="496570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Content Placeholder 3"/>
          <p:cNvSpPr>
            <a:spLocks noGrp="1"/>
          </p:cNvSpPr>
          <p:nvPr>
            <p:ph sz="half" idx="2"/>
          </p:nvPr>
        </p:nvSpPr>
        <p:spPr>
          <a:xfrm>
            <a:off x="6184902" y="1257300"/>
            <a:ext cx="5638798" cy="496570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11"/>
          </p:nvPr>
        </p:nvSpPr>
        <p:spPr>
          <a:xfrm>
            <a:off x="374552" y="6338244"/>
            <a:ext cx="11450736" cy="365125"/>
          </a:xfrm>
          <a:prstGeom prst="rect">
            <a:avLst/>
          </a:prstGeom>
        </p:spPr>
        <p:txBody>
          <a:bodyPr/>
          <a:lstStyle>
            <a:lvl1pPr>
              <a:defRPr>
                <a:solidFill>
                  <a:schemeClr val="tx1"/>
                </a:solidFill>
              </a:defRPr>
            </a:lvl1pPr>
          </a:lstStyle>
          <a:p>
            <a:r>
              <a:rPr lang="en-US" dirty="0"/>
              <a:t>Source: WDR 2024 staff using the World Bank WDI, WB Poverty and Inequality Platform, and Global Carbon Project 2022 data.</a:t>
            </a:r>
            <a:endParaRPr lang="en-GB" dirty="0"/>
          </a:p>
        </p:txBody>
      </p:sp>
      <p:pic>
        <p:nvPicPr>
          <p:cNvPr id="5" name="Picture 4" descr="A white globe on a blue background&#10;&#10;Description automatically generated"/>
          <p:cNvPicPr/>
          <p:nvPr userDrawn="1"/>
        </p:nvPicPr>
        <p:blipFill>
          <a:blip r:embed="rId2">
            <a:extLst>
              <a:ext uri="{28A0092B-C50C-407E-A947-70E740481C1C}">
                <a14:useLocalDpi xmlns:a14="http://schemas.microsoft.com/office/drawing/2010/main" val="0"/>
              </a:ext>
            </a:extLst>
          </a:blip>
          <a:stretch>
            <a:fillRect/>
          </a:stretch>
        </p:blipFill>
        <p:spPr>
          <a:xfrm>
            <a:off x="10939892" y="-9344"/>
            <a:ext cx="820905" cy="945682"/>
          </a:xfrm>
          <a:prstGeom prst="rect">
            <a:avLst/>
          </a:prstGeom>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26_Custom Layout">
  <p:cSld name="26_Custom Layout">
    <p:spTree>
      <p:nvGrpSpPr>
        <p:cNvPr id="1" name="Shape 45"/>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74552" y="365126"/>
            <a:ext cx="11442896" cy="892174"/>
          </a:xfrm>
        </p:spPr>
        <p:txBody>
          <a:bodyPr/>
          <a:lstStyle>
            <a:lvl1pPr>
              <a:defRPr>
                <a:solidFill>
                  <a:schemeClr val="tx1"/>
                </a:solidFill>
              </a:defRPr>
            </a:lvl1pPr>
          </a:lstStyle>
          <a:p>
            <a:r>
              <a:rPr lang="en-US"/>
              <a:t>Click to edit Master title style</a:t>
            </a:r>
            <a:endParaRPr lang="en-GB"/>
          </a:p>
        </p:txBody>
      </p:sp>
      <p:sp>
        <p:nvSpPr>
          <p:cNvPr id="3" name="Text Placeholder 2"/>
          <p:cNvSpPr>
            <a:spLocks noGrp="1"/>
          </p:cNvSpPr>
          <p:nvPr>
            <p:ph type="body" idx="1"/>
          </p:nvPr>
        </p:nvSpPr>
        <p:spPr>
          <a:xfrm>
            <a:off x="368300" y="1257301"/>
            <a:ext cx="5629275" cy="1239838"/>
          </a:xfrm>
          <a:prstGeom prst="rect">
            <a:avLst/>
          </a:prstGeom>
        </p:spPr>
        <p:txBody>
          <a:bodyPr anchor="t"/>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368300" y="2497138"/>
            <a:ext cx="5629275" cy="3725861"/>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5" name="Text Placeholder 4"/>
          <p:cNvSpPr>
            <a:spLocks noGrp="1"/>
          </p:cNvSpPr>
          <p:nvPr>
            <p:ph type="body" sz="quarter" idx="3"/>
          </p:nvPr>
        </p:nvSpPr>
        <p:spPr>
          <a:xfrm>
            <a:off x="6194426" y="1257300"/>
            <a:ext cx="5629274" cy="1239839"/>
          </a:xfrm>
          <a:prstGeom prst="rect">
            <a:avLst/>
          </a:prstGeom>
        </p:spPr>
        <p:txBody>
          <a:bodyPr anchor="t"/>
          <a:lstStyle>
            <a:lvl1pPr marL="0" indent="0">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94424" y="2497139"/>
            <a:ext cx="5629276" cy="3725861"/>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8" name="Footer Placeholder 7"/>
          <p:cNvSpPr>
            <a:spLocks noGrp="1"/>
          </p:cNvSpPr>
          <p:nvPr>
            <p:ph type="ftr" sz="quarter" idx="11"/>
          </p:nvPr>
        </p:nvSpPr>
        <p:spPr>
          <a:xfrm>
            <a:off x="374552" y="6338244"/>
            <a:ext cx="11450736" cy="365125"/>
          </a:xfrm>
          <a:prstGeom prst="rect">
            <a:avLst/>
          </a:prstGeom>
        </p:spPr>
        <p:txBody>
          <a:bodyPr/>
          <a:lstStyle>
            <a:lvl1pPr>
              <a:defRPr>
                <a:solidFill>
                  <a:schemeClr val="tx1"/>
                </a:solidFill>
              </a:defRPr>
            </a:lvl1pPr>
          </a:lstStyle>
          <a:p>
            <a:r>
              <a:rPr lang="en-US" dirty="0"/>
              <a:t>Source: WDR 2024 staff using the World Bank WDI, WB Poverty and Inequality Platform, and Global Carbon Project 2022 data.</a:t>
            </a:r>
            <a:endParaRPr lang="en-GB" dirty="0"/>
          </a:p>
        </p:txBody>
      </p:sp>
      <p:pic>
        <p:nvPicPr>
          <p:cNvPr id="7" name="Picture 6" descr="A white globe on a blue background&#10;&#10;Description automatically generated"/>
          <p:cNvPicPr/>
          <p:nvPr userDrawn="1"/>
        </p:nvPicPr>
        <p:blipFill>
          <a:blip r:embed="rId2">
            <a:extLst>
              <a:ext uri="{28A0092B-C50C-407E-A947-70E740481C1C}">
                <a14:useLocalDpi xmlns:a14="http://schemas.microsoft.com/office/drawing/2010/main" val="0"/>
              </a:ext>
            </a:extLst>
          </a:blip>
          <a:stretch>
            <a:fillRect/>
          </a:stretch>
        </p:blipFill>
        <p:spPr>
          <a:xfrm>
            <a:off x="10939892" y="-9344"/>
            <a:ext cx="820905" cy="945682"/>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4" name="Footer Placeholder 3"/>
          <p:cNvSpPr>
            <a:spLocks noGrp="1"/>
          </p:cNvSpPr>
          <p:nvPr>
            <p:ph type="ftr" sz="quarter" idx="11"/>
          </p:nvPr>
        </p:nvSpPr>
        <p:spPr>
          <a:xfrm>
            <a:off x="374552" y="6338244"/>
            <a:ext cx="11450736" cy="365125"/>
          </a:xfrm>
          <a:prstGeom prst="rect">
            <a:avLst/>
          </a:prstGeom>
        </p:spPr>
        <p:txBody>
          <a:bodyPr/>
          <a:lstStyle>
            <a:lvl1pPr>
              <a:defRPr>
                <a:solidFill>
                  <a:schemeClr val="tx1"/>
                </a:solidFill>
              </a:defRPr>
            </a:lvl1pPr>
          </a:lstStyle>
          <a:p>
            <a:r>
              <a:rPr lang="en-US" dirty="0"/>
              <a:t>Source: WDR 2024 staff using the World Bank WDI, WB Poverty and Inequality Platform, and Global Carbon Project 2022 data.</a:t>
            </a:r>
            <a:endParaRPr lang="en-GB" dirty="0"/>
          </a:p>
        </p:txBody>
      </p:sp>
      <p:pic>
        <p:nvPicPr>
          <p:cNvPr id="3" name="Picture 2" descr="A white globe on a blue background&#10;&#10;Description automatically generated"/>
          <p:cNvPicPr/>
          <p:nvPr userDrawn="1"/>
        </p:nvPicPr>
        <p:blipFill>
          <a:blip r:embed="rId2">
            <a:extLst>
              <a:ext uri="{28A0092B-C50C-407E-A947-70E740481C1C}">
                <a14:useLocalDpi xmlns:a14="http://schemas.microsoft.com/office/drawing/2010/main" val="0"/>
              </a:ext>
            </a:extLst>
          </a:blip>
          <a:stretch>
            <a:fillRect/>
          </a:stretch>
        </p:blipFill>
        <p:spPr>
          <a:xfrm>
            <a:off x="10939892" y="-9344"/>
            <a:ext cx="820905" cy="945682"/>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374552" y="6338244"/>
            <a:ext cx="11450736" cy="365125"/>
          </a:xfrm>
          <a:prstGeom prst="rect">
            <a:avLst/>
          </a:prstGeom>
        </p:spPr>
        <p:txBody>
          <a:bodyPr/>
          <a:lstStyle>
            <a:lvl1pPr>
              <a:defRPr>
                <a:solidFill>
                  <a:schemeClr val="tx1"/>
                </a:solidFill>
              </a:defRPr>
            </a:lvl1pPr>
          </a:lstStyle>
          <a:p>
            <a:r>
              <a:rPr lang="en-US" dirty="0"/>
              <a:t>Source: WDR 2024 staff using the World Bank WDI, WB Poverty and Inequality Platform, and Global Carbon Project 2022 data.</a:t>
            </a:r>
            <a:endParaRPr lang="en-GB" dirty="0"/>
          </a:p>
        </p:txBody>
      </p:sp>
      <p:pic>
        <p:nvPicPr>
          <p:cNvPr id="6" name="Picture 5" descr="A white globe on a blue background&#10;&#10;Description automatically generated"/>
          <p:cNvPicPr/>
          <p:nvPr userDrawn="1"/>
        </p:nvPicPr>
        <p:blipFill>
          <a:blip r:embed="rId2">
            <a:extLst>
              <a:ext uri="{28A0092B-C50C-407E-A947-70E740481C1C}">
                <a14:useLocalDpi xmlns:a14="http://schemas.microsoft.com/office/drawing/2010/main" val="0"/>
              </a:ext>
            </a:extLst>
          </a:blip>
          <a:stretch>
            <a:fillRect/>
          </a:stretch>
        </p:blipFill>
        <p:spPr>
          <a:xfrm>
            <a:off x="10939892" y="-9344"/>
            <a:ext cx="820905" cy="945682"/>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68300" y="376382"/>
            <a:ext cx="7091364" cy="880918"/>
          </a:xfrm>
        </p:spPr>
        <p:txBody>
          <a:bodyPr anchor="t">
            <a:normAutofit/>
          </a:bodyPr>
          <a:lstStyle>
            <a:lvl1pPr>
              <a:defRPr sz="2400">
                <a:solidFill>
                  <a:schemeClr val="tx1"/>
                </a:solidFill>
              </a:defRPr>
            </a:lvl1pPr>
          </a:lstStyle>
          <a:p>
            <a:r>
              <a:rPr lang="en-US"/>
              <a:t>Click to edit Master title style</a:t>
            </a:r>
            <a:endParaRPr lang="en-GB"/>
          </a:p>
        </p:txBody>
      </p:sp>
      <p:sp>
        <p:nvSpPr>
          <p:cNvPr id="3" name="Content Placeholder 2"/>
          <p:cNvSpPr>
            <a:spLocks noGrp="1"/>
          </p:cNvSpPr>
          <p:nvPr>
            <p:ph idx="1"/>
          </p:nvPr>
        </p:nvSpPr>
        <p:spPr>
          <a:xfrm>
            <a:off x="368300" y="1257301"/>
            <a:ext cx="7091363" cy="4804718"/>
          </a:xfrm>
          <a:prstGeom prst="rect">
            <a:avLst/>
          </a:prstGeo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Text Placeholder 3"/>
          <p:cNvSpPr>
            <a:spLocks noGrp="1"/>
          </p:cNvSpPr>
          <p:nvPr>
            <p:ph type="body" sz="half" idx="2"/>
          </p:nvPr>
        </p:nvSpPr>
        <p:spPr>
          <a:xfrm>
            <a:off x="8128000" y="1524000"/>
            <a:ext cx="3695700" cy="4699000"/>
          </a:xfrm>
          <a:prstGeom prst="rect">
            <a:avLst/>
          </a:prstGeom>
        </p:spPr>
        <p:txBody>
          <a:bodyPr/>
          <a:lstStyle>
            <a:lvl1pPr marL="0" indent="0">
              <a:buNone/>
              <a:defRPr sz="1600">
                <a:solidFill>
                  <a:srgbClr val="00000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6" name="Footer Placeholder 5"/>
          <p:cNvSpPr>
            <a:spLocks noGrp="1"/>
          </p:cNvSpPr>
          <p:nvPr>
            <p:ph type="ftr" sz="quarter" idx="11"/>
          </p:nvPr>
        </p:nvSpPr>
        <p:spPr>
          <a:xfrm>
            <a:off x="368298" y="6338244"/>
            <a:ext cx="7088270" cy="365125"/>
          </a:xfrm>
          <a:prstGeom prst="rect">
            <a:avLst/>
          </a:prstGeom>
        </p:spPr>
        <p:txBody>
          <a:bodyPr/>
          <a:lstStyle>
            <a:lvl1pPr>
              <a:defRPr>
                <a:solidFill>
                  <a:schemeClr val="tx1"/>
                </a:solidFill>
              </a:defRPr>
            </a:lvl1pPr>
          </a:lstStyle>
          <a:p>
            <a:r>
              <a:rPr lang="en-US" dirty="0"/>
              <a:t>Source: WDR 2024 staff using the World Bank WDI, WB Poverty and Inequality Platform, and Global Carbon Project 2022 data.</a:t>
            </a:r>
            <a:endParaRPr lang="en-GB" dirty="0"/>
          </a:p>
        </p:txBody>
      </p:sp>
      <p:pic>
        <p:nvPicPr>
          <p:cNvPr id="5" name="Picture 4" descr="A white globe on a blue background&#10;&#10;Description automatically generated"/>
          <p:cNvPicPr/>
          <p:nvPr userDrawn="1"/>
        </p:nvPicPr>
        <p:blipFill>
          <a:blip r:embed="rId2">
            <a:extLst>
              <a:ext uri="{28A0092B-C50C-407E-A947-70E740481C1C}">
                <a14:useLocalDpi xmlns:a14="http://schemas.microsoft.com/office/drawing/2010/main" val="0"/>
              </a:ext>
            </a:extLst>
          </a:blip>
          <a:stretch>
            <a:fillRect/>
          </a:stretch>
        </p:blipFill>
        <p:spPr>
          <a:xfrm>
            <a:off x="10939892" y="-9344"/>
            <a:ext cx="820905" cy="945682"/>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68301" y="365125"/>
            <a:ext cx="4178300" cy="1168400"/>
          </a:xfrm>
        </p:spPr>
        <p:txBody>
          <a:bodyPr anchor="t">
            <a:normAutofit/>
          </a:bodyPr>
          <a:lstStyle>
            <a:lvl1pPr>
              <a:defRPr sz="2400">
                <a:solidFill>
                  <a:schemeClr val="tx1"/>
                </a:solidFill>
              </a:defRPr>
            </a:lvl1pPr>
          </a:lstStyle>
          <a:p>
            <a:r>
              <a:rPr lang="en-US"/>
              <a:t>Click to edit Master title style</a:t>
            </a:r>
            <a:endParaRPr lang="en-GB"/>
          </a:p>
        </p:txBody>
      </p:sp>
      <p:sp>
        <p:nvSpPr>
          <p:cNvPr id="3" name="Picture Placeholder 2"/>
          <p:cNvSpPr>
            <a:spLocks noGrp="1"/>
          </p:cNvSpPr>
          <p:nvPr>
            <p:ph type="pic" idx="1"/>
          </p:nvPr>
        </p:nvSpPr>
        <p:spPr>
          <a:xfrm>
            <a:off x="4737100" y="355600"/>
            <a:ext cx="7086600" cy="5867400"/>
          </a:xfrm>
          <a:prstGeom prst="rect">
            <a:avLst/>
          </a:prstGeom>
        </p:spPr>
        <p:txBody>
          <a:bodyPr/>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368301" y="1524000"/>
            <a:ext cx="4178300" cy="4699000"/>
          </a:xfrm>
          <a:prstGeom prst="rect">
            <a:avLst/>
          </a:prstGeo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6" name="Footer Placeholder 5"/>
          <p:cNvSpPr>
            <a:spLocks noGrp="1"/>
          </p:cNvSpPr>
          <p:nvPr>
            <p:ph type="ftr" sz="quarter" idx="11"/>
          </p:nvPr>
        </p:nvSpPr>
        <p:spPr>
          <a:xfrm>
            <a:off x="374552" y="6338244"/>
            <a:ext cx="11450736" cy="365125"/>
          </a:xfrm>
          <a:prstGeom prst="rect">
            <a:avLst/>
          </a:prstGeom>
        </p:spPr>
        <p:txBody>
          <a:bodyPr/>
          <a:lstStyle>
            <a:lvl1pPr>
              <a:defRPr>
                <a:solidFill>
                  <a:schemeClr val="tx1"/>
                </a:solidFill>
              </a:defRPr>
            </a:lvl1pPr>
          </a:lstStyle>
          <a:p>
            <a:r>
              <a:rPr lang="en-US" dirty="0"/>
              <a:t>Source: WDR 2024 staff using the World Bank WDI, WB Poverty and Inequality Platform, and Global Carbon Project 2022 data.</a:t>
            </a:r>
            <a:endParaRPr lang="en-GB" dirty="0"/>
          </a:p>
        </p:txBody>
      </p:sp>
      <p:pic>
        <p:nvPicPr>
          <p:cNvPr id="5" name="Picture 4" descr="A white globe on a blue background&#10;&#10;Description automatically generated"/>
          <p:cNvPicPr/>
          <p:nvPr userDrawn="1"/>
        </p:nvPicPr>
        <p:blipFill>
          <a:blip r:embed="rId2">
            <a:extLst>
              <a:ext uri="{28A0092B-C50C-407E-A947-70E740481C1C}">
                <a14:useLocalDpi xmlns:a14="http://schemas.microsoft.com/office/drawing/2010/main" val="0"/>
              </a:ext>
            </a:extLst>
          </a:blip>
          <a:stretch>
            <a:fillRect/>
          </a:stretch>
        </p:blipFill>
        <p:spPr>
          <a:xfrm>
            <a:off x="10939892" y="-9344"/>
            <a:ext cx="820905" cy="94568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6" Type="http://schemas.openxmlformats.org/officeDocument/2006/relationships/theme" Target="../theme/theme2.xml"/><Relationship Id="rId15" Type="http://schemas.openxmlformats.org/officeDocument/2006/relationships/slideLayout" Target="../slideLayouts/slideLayout27.xml"/><Relationship Id="rId14" Type="http://schemas.openxmlformats.org/officeDocument/2006/relationships/slideLayout" Target="../slideLayouts/slideLayout26.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6.xml"/><Relationship Id="rId8" Type="http://schemas.openxmlformats.org/officeDocument/2006/relationships/slideLayout" Target="../slideLayouts/slideLayout35.xml"/><Relationship Id="rId7" Type="http://schemas.openxmlformats.org/officeDocument/2006/relationships/slideLayout" Target="../slideLayouts/slideLayout34.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 Id="rId3" Type="http://schemas.openxmlformats.org/officeDocument/2006/relationships/slideLayout" Target="../slideLayouts/slideLayout30.xml"/><Relationship Id="rId2" Type="http://schemas.openxmlformats.org/officeDocument/2006/relationships/slideLayout" Target="../slideLayouts/slideLayout29.xml"/><Relationship Id="rId15" Type="http://schemas.openxmlformats.org/officeDocument/2006/relationships/theme" Target="../theme/theme3.xml"/><Relationship Id="rId14" Type="http://schemas.openxmlformats.org/officeDocument/2006/relationships/image" Target="../media/image11.png"/><Relationship Id="rId13" Type="http://schemas.openxmlformats.org/officeDocument/2006/relationships/slideLayout" Target="../slideLayouts/slideLayout40.xml"/><Relationship Id="rId12" Type="http://schemas.openxmlformats.org/officeDocument/2006/relationships/slideLayout" Target="../slideLayouts/slideLayout39.xml"/><Relationship Id="rId11" Type="http://schemas.openxmlformats.org/officeDocument/2006/relationships/slideLayout" Target="../slideLayouts/slideLayout38.xml"/><Relationship Id="rId10" Type="http://schemas.openxmlformats.org/officeDocument/2006/relationships/slideLayout" Target="../slideLayouts/slideLayout37.xml"/><Relationship Id="rId1"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74552" y="365125"/>
            <a:ext cx="11450736" cy="892175"/>
          </a:xfrm>
          <a:prstGeom prst="rect">
            <a:avLst/>
          </a:prstGeom>
        </p:spPr>
        <p:txBody>
          <a:bodyPr vert="horz" lIns="0" tIns="0" rIns="91440" bIns="180000" rtlCol="0" anchor="t">
            <a:normAutofit/>
          </a:bodyPr>
          <a:lstStyle/>
          <a:p>
            <a:r>
              <a:rPr lang="en-US"/>
              <a:t>Click to edit Master title style</a:t>
            </a:r>
            <a:endParaRPr lang="en-GB"/>
          </a:p>
        </p:txBody>
      </p:sp>
      <p:sp>
        <p:nvSpPr>
          <p:cNvPr id="4" name="Slide Number Placeholder 3"/>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0F3D654-3CAF-4A8D-AD06-EC42D16D458A}" type="slidenum">
              <a:rPr lang="en-US" smtClean="0"/>
            </a:fld>
            <a:endParaRPr lang="en-US" dirty="0"/>
          </a:p>
        </p:txBody>
      </p:sp>
      <p:sp>
        <p:nvSpPr>
          <p:cNvPr id="6" name="TextBox 5"/>
          <p:cNvSpPr txBox="1"/>
          <p:nvPr userDrawn="1"/>
        </p:nvSpPr>
        <p:spPr>
          <a:xfrm>
            <a:off x="11210925" y="6642100"/>
            <a:ext cx="942975" cy="152400"/>
          </a:xfrm>
          <a:prstGeom prst="rect">
            <a:avLst/>
          </a:prstGeom>
        </p:spPr>
        <p:txBody>
          <a:bodyPr horzOverflow="overflow" lIns="0" tIns="0" rIns="0" bIns="0">
            <a:spAutoFit/>
          </a:bodyPr>
          <a:lstStyle/>
          <a:p>
            <a:pPr algn="l"/>
            <a:r>
              <a:rPr lang="en-US" sz="1000" dirty="0">
                <a:solidFill>
                  <a:srgbClr val="000000">
                    <a:alpha val="50000"/>
                  </a:srgbClr>
                </a:solidFill>
                <a:latin typeface="Aptos" panose="020B0004020202020204" pitchFamily="34" charset="0"/>
              </a:rPr>
              <a:t>Official Use Only</a:t>
            </a:r>
            <a:endParaRPr lang="en-US" sz="1000" dirty="0">
              <a:solidFill>
                <a:srgbClr val="000000">
                  <a:alpha val="50000"/>
                </a:srgbClr>
              </a:solidFill>
              <a:latin typeface="Aptos" panose="020B00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2800" b="1" kern="1200">
          <a:solidFill>
            <a:schemeClr val="tx1"/>
          </a:solidFill>
          <a:latin typeface="Franklin Gothic Book" panose="020B0503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Source: WDR 2024 staff using the World Bank WDI, WB Poverty and Inequality Platform, and Global Carbon Project 2022 data.</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02036E-C4B2-4018-841C-BC74FD688F1E}" type="slidenum">
              <a:rPr lang="en-US" smtClean="0"/>
            </a:fld>
            <a:endParaRPr lang="en-US" dirty="0"/>
          </a:p>
        </p:txBody>
      </p:sp>
      <p:sp>
        <p:nvSpPr>
          <p:cNvPr id="9" name="TextBox 8"/>
          <p:cNvSpPr txBox="1"/>
          <p:nvPr userDrawn="1"/>
        </p:nvSpPr>
        <p:spPr>
          <a:xfrm>
            <a:off x="11210925" y="6642100"/>
            <a:ext cx="942975" cy="152400"/>
          </a:xfrm>
          <a:prstGeom prst="rect">
            <a:avLst/>
          </a:prstGeom>
        </p:spPr>
        <p:txBody>
          <a:bodyPr horzOverflow="overflow" lIns="0" tIns="0" rIns="0" bIns="0">
            <a:spAutoFit/>
          </a:bodyPr>
          <a:lstStyle/>
          <a:p>
            <a:pPr algn="l"/>
            <a:r>
              <a:rPr lang="en-US" sz="1000" dirty="0">
                <a:solidFill>
                  <a:srgbClr val="000000">
                    <a:alpha val="50000"/>
                  </a:srgbClr>
                </a:solidFill>
                <a:latin typeface="Aptos" panose="020B0004020202020204" pitchFamily="34" charset="0"/>
              </a:rPr>
              <a:t>Official Use Only</a:t>
            </a:r>
            <a:endParaRPr lang="en-US" sz="1000" dirty="0">
              <a:solidFill>
                <a:srgbClr val="000000">
                  <a:alpha val="50000"/>
                </a:srgbClr>
              </a:solidFill>
              <a:latin typeface="Aptos" panose="020B0004020202020204" pitchFamily="34" charset="0"/>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Source: WDR 2024 staff using the World Bank WDI, WB Poverty and Inequality Platform, and Global Carbon Project 2022 data.</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02036E-C4B2-4018-841C-BC74FD688F1E}" type="slidenum">
              <a:rPr lang="en-US" smtClean="0"/>
            </a:fld>
            <a:endParaRPr lang="en-US" dirty="0"/>
          </a:p>
        </p:txBody>
      </p:sp>
      <p:pic>
        <p:nvPicPr>
          <p:cNvPr id="7" name="Picture 6" descr="A white globe on a blue background&#10;&#10;Description automatically generated"/>
          <p:cNvPicPr/>
          <p:nvPr userDrawn="1"/>
        </p:nvPicPr>
        <p:blipFill>
          <a:blip r:embed="rId14">
            <a:extLst>
              <a:ext uri="{28A0092B-C50C-407E-A947-70E740481C1C}">
                <a14:useLocalDpi xmlns:a14="http://schemas.microsoft.com/office/drawing/2010/main" val="0"/>
              </a:ext>
            </a:extLst>
          </a:blip>
          <a:stretch>
            <a:fillRect/>
          </a:stretch>
        </p:blipFill>
        <p:spPr>
          <a:xfrm>
            <a:off x="10939892" y="-9344"/>
            <a:ext cx="820905" cy="945682"/>
          </a:xfrm>
          <a:prstGeom prst="rect">
            <a:avLst/>
          </a:prstGeom>
        </p:spPr>
      </p:pic>
      <p:sp>
        <p:nvSpPr>
          <p:cNvPr id="10" name="TextBox 9"/>
          <p:cNvSpPr txBox="1"/>
          <p:nvPr userDrawn="1"/>
        </p:nvSpPr>
        <p:spPr>
          <a:xfrm>
            <a:off x="11210925" y="6642100"/>
            <a:ext cx="942975" cy="152400"/>
          </a:xfrm>
          <a:prstGeom prst="rect">
            <a:avLst/>
          </a:prstGeom>
        </p:spPr>
        <p:txBody>
          <a:bodyPr horzOverflow="overflow" lIns="0" tIns="0" rIns="0" bIns="0">
            <a:spAutoFit/>
          </a:bodyPr>
          <a:lstStyle/>
          <a:p>
            <a:pPr algn="l"/>
            <a:r>
              <a:rPr lang="en-US" sz="1000" dirty="0">
                <a:solidFill>
                  <a:srgbClr val="000000">
                    <a:alpha val="50000"/>
                  </a:srgbClr>
                </a:solidFill>
                <a:latin typeface="Aptos" panose="020B0004020202020204" pitchFamily="34" charset="0"/>
              </a:rPr>
              <a:t>Official Use Only</a:t>
            </a:r>
            <a:endParaRPr lang="en-US" sz="1000" dirty="0">
              <a:solidFill>
                <a:srgbClr val="000000">
                  <a:alpha val="50000"/>
                </a:srgbClr>
              </a:solidFill>
              <a:latin typeface="Aptos" panose="020B0004020202020204" pitchFamily="34" charset="0"/>
            </a:endParaRPr>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5.xml"/><Relationship Id="rId2" Type="http://schemas.openxmlformats.org/officeDocument/2006/relationships/image" Target="../media/image19.png"/><Relationship Id="rId1"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image" Target="../media/image23.pn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5.xml"/><Relationship Id="rId2" Type="http://schemas.openxmlformats.org/officeDocument/2006/relationships/image" Target="../media/image25.png"/><Relationship Id="rId1"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hyperlink" Target="https://thedocs.worldbank.org/en/doc/2b672b3b0415d6b66c45b66579db4ef5-0050012026/original/GEP-Jun-2026.pdf" TargetMode="External"/><Relationship Id="rId1"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chart" Target="../charts/chart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8526" y="1850833"/>
            <a:ext cx="10454948" cy="1659129"/>
          </a:xfrm>
        </p:spPr>
        <p:txBody>
          <a:bodyPr>
            <a:normAutofit/>
          </a:bodyPr>
          <a:lstStyle/>
          <a:p>
            <a:pPr algn="l"/>
            <a:r>
              <a:rPr lang="en-US" sz="4400" b="1" dirty="0">
                <a:solidFill>
                  <a:schemeClr val="accent1"/>
                </a:solidFill>
              </a:rPr>
              <a:t>Artificial Intelligence </a:t>
            </a:r>
            <a:br>
              <a:rPr lang="en-US" sz="4400" dirty="0"/>
            </a:br>
            <a:r>
              <a:rPr lang="en-US" sz="4000" dirty="0"/>
              <a:t>and Economic Development</a:t>
            </a:r>
            <a:endParaRPr lang="en-US" sz="4000" i="1" dirty="0"/>
          </a:p>
        </p:txBody>
      </p:sp>
      <p:sp>
        <p:nvSpPr>
          <p:cNvPr id="3" name="Subtitle 2"/>
          <p:cNvSpPr>
            <a:spLocks noGrp="1"/>
          </p:cNvSpPr>
          <p:nvPr>
            <p:ph type="subTitle" idx="1"/>
          </p:nvPr>
        </p:nvSpPr>
        <p:spPr>
          <a:xfrm>
            <a:off x="958467" y="3986351"/>
            <a:ext cx="10365007" cy="1981312"/>
          </a:xfrm>
        </p:spPr>
        <p:txBody>
          <a:bodyPr>
            <a:normAutofit fontScale="77500" lnSpcReduction="20000"/>
          </a:bodyPr>
          <a:lstStyle/>
          <a:p>
            <a:pPr algn="l">
              <a:spcBef>
                <a:spcPts val="300"/>
              </a:spcBef>
            </a:pPr>
            <a:r>
              <a:rPr lang="en-US" sz="2900" dirty="0">
                <a:solidFill>
                  <a:srgbClr val="002060"/>
                </a:solidFill>
                <a:latin typeface="Franklin Gothic Book" panose="020B0503020102020204" pitchFamily="34" charset="0"/>
              </a:rPr>
              <a:t>Indermit Singh Gill</a:t>
            </a:r>
            <a:endParaRPr lang="en-US" sz="2900" dirty="0">
              <a:solidFill>
                <a:srgbClr val="002060"/>
              </a:solidFill>
              <a:latin typeface="Franklin Gothic Book" panose="020B0503020102020204" pitchFamily="34" charset="0"/>
            </a:endParaRPr>
          </a:p>
          <a:p>
            <a:pPr algn="l">
              <a:spcBef>
                <a:spcPts val="300"/>
              </a:spcBef>
            </a:pPr>
            <a:endParaRPr lang="en-US" sz="2900" dirty="0">
              <a:solidFill>
                <a:srgbClr val="002060"/>
              </a:solidFill>
              <a:latin typeface="Franklin Gothic Book" panose="020B0503020102020204" pitchFamily="34" charset="0"/>
            </a:endParaRPr>
          </a:p>
          <a:p>
            <a:pPr algn="l">
              <a:spcBef>
                <a:spcPts val="300"/>
              </a:spcBef>
            </a:pPr>
            <a:r>
              <a:rPr lang="en-US" sz="1900" b="1" dirty="0">
                <a:solidFill>
                  <a:srgbClr val="002060"/>
                </a:solidFill>
                <a:latin typeface="Franklin Gothic Book" panose="020B0503020102020204" pitchFamily="34" charset="0"/>
              </a:rPr>
              <a:t>Chief Economist, World Bank Group</a:t>
            </a:r>
            <a:endParaRPr lang="en-US" sz="1900" b="1" dirty="0">
              <a:solidFill>
                <a:srgbClr val="002060"/>
              </a:solidFill>
              <a:latin typeface="Franklin Gothic Book" panose="020B0503020102020204" pitchFamily="34" charset="0"/>
            </a:endParaRPr>
          </a:p>
          <a:p>
            <a:pPr algn="l">
              <a:spcBef>
                <a:spcPts val="300"/>
              </a:spcBef>
            </a:pPr>
            <a:r>
              <a:rPr lang="en-US" sz="1900" dirty="0">
                <a:solidFill>
                  <a:srgbClr val="002060"/>
                </a:solidFill>
                <a:latin typeface="Franklin Gothic Book" panose="020B0503020102020204" pitchFamily="34" charset="0"/>
              </a:rPr>
              <a:t>Based on work by World Bank economists</a:t>
            </a:r>
            <a:endParaRPr lang="en-US" sz="1900" dirty="0">
              <a:solidFill>
                <a:srgbClr val="002060"/>
              </a:solidFill>
              <a:latin typeface="Franklin Gothic Book" panose="020B0503020102020204" pitchFamily="34" charset="0"/>
            </a:endParaRPr>
          </a:p>
          <a:p>
            <a:pPr algn="l">
              <a:spcBef>
                <a:spcPts val="300"/>
              </a:spcBef>
            </a:pPr>
            <a:endParaRPr lang="en-US" sz="2900" dirty="0">
              <a:solidFill>
                <a:srgbClr val="002060"/>
              </a:solidFill>
              <a:latin typeface="Franklin Gothic Book" panose="020B0503020102020204" pitchFamily="34" charset="0"/>
            </a:endParaRPr>
          </a:p>
          <a:p>
            <a:pPr algn="l">
              <a:spcBef>
                <a:spcPts val="0"/>
              </a:spcBef>
            </a:pPr>
            <a:r>
              <a:rPr lang="en-US" sz="2000" b="1" dirty="0">
                <a:solidFill>
                  <a:schemeClr val="accent1">
                    <a:lumMod val="60000"/>
                    <a:lumOff val="40000"/>
                  </a:schemeClr>
                </a:solidFill>
                <a:latin typeface="Franklin Gothic Book" panose="020B0503020102020204" pitchFamily="34" charset="0"/>
                <a:sym typeface="Wingdings" panose="05000000000000000000" pitchFamily="2" charset="2"/>
              </a:rPr>
              <a:t>7</a:t>
            </a:r>
            <a:r>
              <a:rPr lang="en-US" sz="2000" b="1" baseline="30000" dirty="0">
                <a:solidFill>
                  <a:schemeClr val="accent1">
                    <a:lumMod val="60000"/>
                    <a:lumOff val="40000"/>
                  </a:schemeClr>
                </a:solidFill>
                <a:latin typeface="Franklin Gothic Book" panose="020B0503020102020204" pitchFamily="34" charset="0"/>
                <a:sym typeface="Wingdings" panose="05000000000000000000" pitchFamily="2" charset="2"/>
              </a:rPr>
              <a:t>th</a:t>
            </a:r>
            <a:r>
              <a:rPr lang="en-US" sz="2000" b="1" dirty="0">
                <a:solidFill>
                  <a:schemeClr val="accent1">
                    <a:lumMod val="60000"/>
                    <a:lumOff val="40000"/>
                  </a:schemeClr>
                </a:solidFill>
                <a:latin typeface="Franklin Gothic Book" panose="020B0503020102020204" pitchFamily="34" charset="0"/>
                <a:sym typeface="Wingdings" panose="05000000000000000000" pitchFamily="2" charset="2"/>
              </a:rPr>
              <a:t> Africa Emerging Markets Forum</a:t>
            </a:r>
            <a:endParaRPr lang="en-US" sz="2000" b="1" dirty="0">
              <a:solidFill>
                <a:schemeClr val="accent1">
                  <a:lumMod val="60000"/>
                  <a:lumOff val="40000"/>
                </a:schemeClr>
              </a:solidFill>
              <a:latin typeface="Franklin Gothic Book" panose="020B0503020102020204" pitchFamily="34" charset="0"/>
              <a:sym typeface="Wingdings" panose="05000000000000000000" pitchFamily="2" charset="2"/>
            </a:endParaRPr>
          </a:p>
          <a:p>
            <a:pPr algn="l">
              <a:spcBef>
                <a:spcPts val="0"/>
              </a:spcBef>
            </a:pPr>
            <a:r>
              <a:rPr lang="en-US" sz="2000" b="1" dirty="0">
                <a:solidFill>
                  <a:schemeClr val="accent1">
                    <a:lumMod val="60000"/>
                    <a:lumOff val="40000"/>
                  </a:schemeClr>
                </a:solidFill>
                <a:latin typeface="Franklin Gothic Book" panose="020B0503020102020204" pitchFamily="34" charset="0"/>
                <a:sym typeface="Wingdings" panose="05000000000000000000" pitchFamily="2" charset="2"/>
              </a:rPr>
              <a:t>Abuja</a:t>
            </a:r>
            <a:endParaRPr lang="en-US" sz="2000" b="1" dirty="0">
              <a:solidFill>
                <a:schemeClr val="accent1">
                  <a:lumMod val="60000"/>
                  <a:lumOff val="40000"/>
                </a:schemeClr>
              </a:solidFill>
              <a:latin typeface="Franklin Gothic Book" panose="020B0503020102020204" pitchFamily="34" charset="0"/>
              <a:sym typeface="Wingdings" panose="05000000000000000000" pitchFamily="2" charset="2"/>
            </a:endParaRPr>
          </a:p>
          <a:p>
            <a:pPr algn="l">
              <a:spcBef>
                <a:spcPts val="0"/>
              </a:spcBef>
            </a:pPr>
            <a:endParaRPr lang="en-US" sz="1900" dirty="0">
              <a:solidFill>
                <a:srgbClr val="443845"/>
              </a:solidFill>
              <a:latin typeface="Franklin Gothic Medium" panose="020B0603020102020204" pitchFamily="34" charset="0"/>
              <a:sym typeface="Wingdings" panose="05000000000000000000" pitchFamily="2" charset="2"/>
            </a:endParaRPr>
          </a:p>
          <a:p>
            <a:pPr algn="l">
              <a:spcBef>
                <a:spcPts val="0"/>
              </a:spcBef>
            </a:pPr>
            <a:r>
              <a:rPr lang="en-US" sz="1900" dirty="0">
                <a:solidFill>
                  <a:srgbClr val="443845"/>
                </a:solidFill>
                <a:latin typeface="Franklin Gothic Medium" panose="020B0603020102020204" pitchFamily="34" charset="0"/>
                <a:sym typeface="Wingdings" panose="05000000000000000000" pitchFamily="2" charset="2"/>
              </a:rPr>
              <a:t>July 29, 2026</a:t>
            </a:r>
            <a:endParaRPr lang="en-US" sz="1900" dirty="0">
              <a:solidFill>
                <a:srgbClr val="443845"/>
              </a:solidFill>
              <a:latin typeface="Franklin Gothic Medium" panose="020B0603020102020204" pitchFamily="34" charset="0"/>
              <a:sym typeface="Wingdings" panose="05000000000000000000" pitchFamily="2" charset="2"/>
            </a:endParaRPr>
          </a:p>
          <a:p>
            <a:pPr algn="l">
              <a:spcBef>
                <a:spcPts val="0"/>
              </a:spcBef>
            </a:pPr>
            <a:endParaRPr lang="en-US" sz="2000" b="1" dirty="0">
              <a:solidFill>
                <a:srgbClr val="443845"/>
              </a:solidFill>
              <a:latin typeface="Franklin Gothic Book" panose="020B0503020102020204" pitchFamily="34" charset="0"/>
              <a:sym typeface="Wingdings" panose="05000000000000000000" pitchFamily="2" charset="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1083365" y="1433877"/>
            <a:ext cx="5157787" cy="823912"/>
          </a:xfrm>
        </p:spPr>
        <p:txBody>
          <a:bodyPr>
            <a:normAutofit/>
          </a:bodyPr>
          <a:lstStyle/>
          <a:p>
            <a:endParaRPr lang="en-US" dirty="0"/>
          </a:p>
          <a:p>
            <a:endParaRPr lang="en-US" dirty="0"/>
          </a:p>
        </p:txBody>
      </p:sp>
      <p:sp>
        <p:nvSpPr>
          <p:cNvPr id="6" name="TextBox 5"/>
          <p:cNvSpPr txBox="1"/>
          <p:nvPr/>
        </p:nvSpPr>
        <p:spPr>
          <a:xfrm>
            <a:off x="471840" y="1413032"/>
            <a:ext cx="4741790" cy="553998"/>
          </a:xfrm>
          <a:prstGeom prst="rect">
            <a:avLst/>
          </a:prstGeom>
          <a:solidFill>
            <a:srgbClr val="002060"/>
          </a:solidFill>
        </p:spPr>
        <p:txBody>
          <a:bodyPr wrap="square">
            <a:spAutoFit/>
          </a:bodyPr>
          <a:lstStyle/>
          <a:p>
            <a:r>
              <a:rPr lang="en-US" sz="1500" b="1" dirty="0">
                <a:solidFill>
                  <a:schemeClr val="bg2"/>
                </a:solidFill>
                <a:ea typeface="Aptos" panose="020B0004020202020204" pitchFamily="34" charset="0"/>
              </a:rPr>
              <a:t>The share of jobs amenable to AI use is lower in developing countries than in advanced economies</a:t>
            </a:r>
            <a:endParaRPr lang="en-US" sz="1500" b="1" dirty="0">
              <a:solidFill>
                <a:schemeClr val="bg2"/>
              </a:solidFill>
              <a:ea typeface="Aptos" panose="020B0004020202020204" pitchFamily="34" charset="0"/>
            </a:endParaRPr>
          </a:p>
        </p:txBody>
      </p:sp>
      <p:sp>
        <p:nvSpPr>
          <p:cNvPr id="12" name="TextBox 11"/>
          <p:cNvSpPr txBox="1"/>
          <p:nvPr/>
        </p:nvSpPr>
        <p:spPr>
          <a:xfrm>
            <a:off x="6005566" y="1417272"/>
            <a:ext cx="5805898" cy="553998"/>
          </a:xfrm>
          <a:prstGeom prst="rect">
            <a:avLst/>
          </a:prstGeom>
          <a:solidFill>
            <a:srgbClr val="002060"/>
          </a:solidFill>
        </p:spPr>
        <p:txBody>
          <a:bodyPr wrap="square">
            <a:spAutoFit/>
          </a:bodyPr>
          <a:lstStyle/>
          <a:p>
            <a:r>
              <a:rPr lang="en-US" sz="1500" b="1" dirty="0">
                <a:solidFill>
                  <a:schemeClr val="bg2"/>
                </a:solidFill>
                <a:effectLst/>
                <a:ea typeface="Aptos" panose="020B0004020202020204" pitchFamily="34" charset="0"/>
              </a:rPr>
              <a:t>Many businesses in developing countries already use digital technologies that facilitate the adoption of AI solutions</a:t>
            </a:r>
            <a:endParaRPr lang="en-US" sz="1500" b="1" dirty="0">
              <a:solidFill>
                <a:schemeClr val="bg2"/>
              </a:solidFill>
              <a:effectLst/>
              <a:ea typeface="Aptos" panose="020B0004020202020204" pitchFamily="34" charset="0"/>
            </a:endParaRPr>
          </a:p>
        </p:txBody>
      </p:sp>
      <p:sp>
        <p:nvSpPr>
          <p:cNvPr id="14" name="TextBox 13"/>
          <p:cNvSpPr txBox="1"/>
          <p:nvPr/>
        </p:nvSpPr>
        <p:spPr>
          <a:xfrm>
            <a:off x="408367" y="6192558"/>
            <a:ext cx="4741790" cy="215444"/>
          </a:xfrm>
          <a:prstGeom prst="rect">
            <a:avLst/>
          </a:prstGeom>
          <a:noFill/>
        </p:spPr>
        <p:txBody>
          <a:bodyPr wrap="square">
            <a:spAutoFit/>
          </a:bodyPr>
          <a:lstStyle/>
          <a:p>
            <a:r>
              <a:rPr lang="en-US" sz="800" i="1" dirty="0">
                <a:effectLst/>
                <a:latin typeface="Times New Roman" panose="02020603050405020304" pitchFamily="18" charset="0"/>
                <a:ea typeface="Times New Roman" panose="02020603050405020304" pitchFamily="18" charset="0"/>
                <a:cs typeface="Times New Roman" panose="02020603050405020304" pitchFamily="18" charset="0"/>
              </a:rPr>
              <a:t>Sources: </a:t>
            </a:r>
            <a:r>
              <a:rPr lang="en-US" sz="800" dirty="0">
                <a:effectLst/>
                <a:latin typeface="Times New Roman" panose="02020603050405020304" pitchFamily="18" charset="0"/>
                <a:ea typeface="Times New Roman" panose="02020603050405020304" pitchFamily="18" charset="0"/>
                <a:cs typeface="Times New Roman" panose="02020603050405020304" pitchFamily="18" charset="0"/>
              </a:rPr>
              <a:t>WDR 2026 team based on Gmyrek et al. 2026, ILOSTAT, and World Development Indicators</a:t>
            </a:r>
            <a:endParaRPr lang="en-US" sz="8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6095999" y="6192558"/>
            <a:ext cx="5625032" cy="215444"/>
          </a:xfrm>
          <a:prstGeom prst="rect">
            <a:avLst/>
          </a:prstGeom>
          <a:noFill/>
        </p:spPr>
        <p:txBody>
          <a:bodyPr wrap="square">
            <a:spAutoFit/>
          </a:bodyPr>
          <a:lstStyle/>
          <a:p>
            <a:r>
              <a:rPr lang="en-US" sz="800" i="1" dirty="0">
                <a:effectLst/>
                <a:latin typeface="Times New Roman" panose="02020603050405020304" pitchFamily="18" charset="0"/>
                <a:ea typeface="Times New Roman" panose="02020603050405020304" pitchFamily="18" charset="0"/>
                <a:cs typeface="Times New Roman" panose="02020603050405020304" pitchFamily="18" charset="0"/>
              </a:rPr>
              <a:t>Source: </a:t>
            </a:r>
            <a:r>
              <a:rPr lang="en-US" sz="800" dirty="0">
                <a:effectLst/>
                <a:latin typeface="Times New Roman" panose="02020603050405020304" pitchFamily="18" charset="0"/>
                <a:ea typeface="Times New Roman" panose="02020603050405020304" pitchFamily="18" charset="0"/>
                <a:cs typeface="Times New Roman" panose="02020603050405020304" pitchFamily="18" charset="0"/>
              </a:rPr>
              <a:t>WDR 2026 team based on World Bank Enterprise Survey on AI Adoption data.</a:t>
            </a:r>
            <a:endParaRPr lang="en-US" sz="8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1"/>
          <a:stretch>
            <a:fillRect/>
          </a:stretch>
        </p:blipFill>
        <p:spPr>
          <a:xfrm>
            <a:off x="471840" y="2142686"/>
            <a:ext cx="4468102" cy="3403888"/>
          </a:xfrm>
          <a:prstGeom prst="rect">
            <a:avLst/>
          </a:prstGeom>
        </p:spPr>
      </p:pic>
      <p:pic>
        <p:nvPicPr>
          <p:cNvPr id="11" name="Picture 10"/>
          <p:cNvPicPr>
            <a:picLocks noChangeAspect="1"/>
          </p:cNvPicPr>
          <p:nvPr/>
        </p:nvPicPr>
        <p:blipFill>
          <a:blip r:embed="rId2"/>
          <a:stretch>
            <a:fillRect/>
          </a:stretch>
        </p:blipFill>
        <p:spPr>
          <a:xfrm>
            <a:off x="6005566" y="2287228"/>
            <a:ext cx="5721040" cy="3192281"/>
          </a:xfrm>
          <a:prstGeom prst="rect">
            <a:avLst/>
          </a:prstGeom>
        </p:spPr>
      </p:pic>
      <p:sp>
        <p:nvSpPr>
          <p:cNvPr id="9" name="Title 1"/>
          <p:cNvSpPr>
            <a:spLocks noGrp="1"/>
          </p:cNvSpPr>
          <p:nvPr>
            <p:ph type="title"/>
          </p:nvPr>
        </p:nvSpPr>
        <p:spPr>
          <a:xfrm>
            <a:off x="374552" y="365125"/>
            <a:ext cx="10407179" cy="757147"/>
          </a:xfrm>
        </p:spPr>
        <p:txBody>
          <a:bodyPr>
            <a:noAutofit/>
          </a:bodyPr>
          <a:lstStyle/>
          <a:p>
            <a:r>
              <a:rPr lang="en-US" sz="2400" b="0" dirty="0">
                <a:solidFill>
                  <a:srgbClr val="24396B"/>
                </a:solidFill>
                <a:latin typeface="Franklin Gothic Demi" panose="020B0703020102020204" pitchFamily="34" charset="0"/>
              </a:rPr>
              <a:t>For developing economies, the risk of job disruption is less imminent but the potential for small businesses is big and immediate</a:t>
            </a:r>
            <a:endParaRPr lang="en-US" sz="2400" b="0" dirty="0">
              <a:solidFill>
                <a:srgbClr val="24396B"/>
              </a:solidFill>
              <a:latin typeface="Franklin Gothic Demi" panose="020B07030201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3"/>
          <p:cNvSpPr txBox="1"/>
          <p:nvPr/>
        </p:nvSpPr>
        <p:spPr>
          <a:xfrm>
            <a:off x="583972" y="5870554"/>
            <a:ext cx="9132606" cy="138499"/>
          </a:xfrm>
          <a:prstGeom prst="rect">
            <a:avLst/>
          </a:prstGeom>
        </p:spPr>
        <p:txBody>
          <a:bodyPr vert="horz" lIns="91440" tIns="0" rIns="9144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en-US" sz="10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Source: </a:t>
            </a:r>
            <a:r>
              <a:rPr lang="en-US" sz="1000" dirty="0">
                <a:solidFill>
                  <a:srgbClr val="000000"/>
                </a:solidFill>
                <a:latin typeface="Times New Roman" panose="02020603050405020304" pitchFamily="18" charset="0"/>
                <a:cs typeface="Times New Roman" panose="02020603050405020304" pitchFamily="18" charset="0"/>
              </a:rPr>
              <a:t>Global Economic Prospects, June 2026</a:t>
            </a:r>
            <a:r>
              <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Title 2"/>
          <p:cNvSpPr txBox="1"/>
          <p:nvPr/>
        </p:nvSpPr>
        <p:spPr>
          <a:xfrm>
            <a:off x="368300" y="534570"/>
            <a:ext cx="9994998" cy="415925"/>
          </a:xfrm>
          <a:prstGeom prst="rect">
            <a:avLst/>
          </a:prstGeom>
        </p:spPr>
        <p:txBody>
          <a:bodyPr vert="horz" lIns="0" tIns="0" rIns="91440" bIns="180000" rtlCol="0" anchor="t">
            <a:noAutofit/>
          </a:bodyPr>
          <a:lstStyle>
            <a:lvl1pPr algn="l" defTabSz="914400" rtl="0" eaLnBrk="1" latinLnBrk="0" hangingPunct="1">
              <a:lnSpc>
                <a:spcPct val="90000"/>
              </a:lnSpc>
              <a:spcBef>
                <a:spcPct val="0"/>
              </a:spcBef>
              <a:buNone/>
              <a:defRPr sz="2800" b="0" kern="1200">
                <a:solidFill>
                  <a:srgbClr val="24396B"/>
                </a:solidFill>
                <a:latin typeface="Franklin Gothic Demi" panose="020B0703020102020204" pitchFamily="34" charset="0"/>
                <a:ea typeface="+mj-ea"/>
                <a:cs typeface="+mj-cs"/>
              </a:defRPr>
            </a:lvl1pPr>
          </a:lstStyle>
          <a:p>
            <a:r>
              <a:rPr lang="en-US" sz="2400" dirty="0"/>
              <a:t>AI’s potential impact on global productivity growth is sizeable</a:t>
            </a:r>
            <a:endParaRPr lang="en-US" sz="2400" dirty="0"/>
          </a:p>
        </p:txBody>
      </p:sp>
      <p:sp>
        <p:nvSpPr>
          <p:cNvPr id="7" name="Slide Number Placeholder 2"/>
          <p:cNvSpPr txBox="1"/>
          <p:nvPr/>
        </p:nvSpPr>
        <p:spPr>
          <a:xfrm>
            <a:off x="11353800" y="6310312"/>
            <a:ext cx="471488"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A17CBFD0-7513-4950-BC25-BA03E9D63860}" type="slidenum">
              <a:rPr lang="en-US" sz="1000" smtClean="0">
                <a:solidFill>
                  <a:prstClr val="black">
                    <a:tint val="75000"/>
                  </a:prstClr>
                </a:solidFill>
              </a:rPr>
            </a:fld>
            <a:endParaRPr lang="en-US" sz="1000" dirty="0">
              <a:solidFill>
                <a:prstClr val="black">
                  <a:tint val="75000"/>
                </a:prstClr>
              </a:solidFill>
            </a:endParaRPr>
          </a:p>
        </p:txBody>
      </p:sp>
      <p:pic>
        <p:nvPicPr>
          <p:cNvPr id="5" name="Picture 4"/>
          <p:cNvPicPr>
            <a:picLocks noChangeAspect="1"/>
          </p:cNvPicPr>
          <p:nvPr/>
        </p:nvPicPr>
        <p:blipFill>
          <a:blip r:embed="rId1"/>
          <a:srcRect l="22443" t="36283" r="40292" b="28598"/>
          <a:stretch>
            <a:fillRect/>
          </a:stretch>
        </p:blipFill>
        <p:spPr>
          <a:xfrm>
            <a:off x="533172" y="1327387"/>
            <a:ext cx="7333571" cy="431967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552" y="365126"/>
            <a:ext cx="9661478" cy="522714"/>
          </a:xfrm>
        </p:spPr>
        <p:txBody>
          <a:bodyPr>
            <a:noAutofit/>
          </a:bodyPr>
          <a:lstStyle/>
          <a:p>
            <a:r>
              <a:rPr lang="en-US" sz="2400" dirty="0"/>
              <a:t>AI could do in a decade what might otherwise have taken a century </a:t>
            </a:r>
            <a:endParaRPr lang="en-US" sz="2400" dirty="0"/>
          </a:p>
        </p:txBody>
      </p:sp>
      <p:grpSp>
        <p:nvGrpSpPr>
          <p:cNvPr id="4" name="Group 3"/>
          <p:cNvGrpSpPr/>
          <p:nvPr/>
        </p:nvGrpSpPr>
        <p:grpSpPr>
          <a:xfrm>
            <a:off x="498747" y="1420317"/>
            <a:ext cx="9596366" cy="1210320"/>
            <a:chOff x="548363" y="30393"/>
            <a:chExt cx="9596366" cy="1210320"/>
          </a:xfrm>
        </p:grpSpPr>
        <p:sp>
          <p:nvSpPr>
            <p:cNvPr id="5" name="Rectangle: Rounded Corners 4"/>
            <p:cNvSpPr/>
            <p:nvPr/>
          </p:nvSpPr>
          <p:spPr>
            <a:xfrm>
              <a:off x="548363" y="30393"/>
              <a:ext cx="9596366" cy="1210320"/>
            </a:xfrm>
            <a:prstGeom prst="roundRect">
              <a:avLst/>
            </a:prstGeom>
            <a:solidFill>
              <a:srgbClr val="00206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6" name="Rectangle: Rounded Corners 4"/>
            <p:cNvSpPr txBox="1"/>
            <p:nvPr/>
          </p:nvSpPr>
          <p:spPr>
            <a:xfrm>
              <a:off x="607446" y="89476"/>
              <a:ext cx="9478200" cy="10921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90176" tIns="0" rIns="290176" bIns="0" numCol="1" spcCol="1270" anchor="ctr" anchorCtr="0">
              <a:noAutofit/>
            </a:bodyPr>
            <a:lstStyle/>
            <a:p>
              <a:pPr marL="0" lvl="0" indent="0" algn="l" defTabSz="889000">
                <a:lnSpc>
                  <a:spcPct val="90000"/>
                </a:lnSpc>
                <a:spcBef>
                  <a:spcPct val="0"/>
                </a:spcBef>
                <a:spcAft>
                  <a:spcPct val="35000"/>
                </a:spcAft>
                <a:buFont typeface="+mj-lt"/>
                <a:buNone/>
              </a:pPr>
              <a:r>
                <a:rPr lang="en-US" sz="2000" i="1" kern="1200" dirty="0"/>
                <a:t>Agriculture: In India’s state of Telangana, AI-generated weather forecasts have improved cropping, investment and production choices</a:t>
              </a:r>
              <a:endParaRPr lang="en-US" sz="2000" i="1" kern="1200" dirty="0"/>
            </a:p>
          </p:txBody>
        </p:sp>
      </p:grpSp>
      <p:grpSp>
        <p:nvGrpSpPr>
          <p:cNvPr id="13" name="Group 12"/>
          <p:cNvGrpSpPr/>
          <p:nvPr/>
        </p:nvGrpSpPr>
        <p:grpSpPr>
          <a:xfrm>
            <a:off x="498747" y="2823840"/>
            <a:ext cx="9596366" cy="1210320"/>
            <a:chOff x="548363" y="30393"/>
            <a:chExt cx="9596366" cy="1210320"/>
          </a:xfrm>
        </p:grpSpPr>
        <p:sp>
          <p:nvSpPr>
            <p:cNvPr id="14" name="Rectangle: Rounded Corners 13"/>
            <p:cNvSpPr/>
            <p:nvPr/>
          </p:nvSpPr>
          <p:spPr>
            <a:xfrm>
              <a:off x="548363" y="30393"/>
              <a:ext cx="9596366" cy="1210320"/>
            </a:xfrm>
            <a:prstGeom prst="roundRect">
              <a:avLst/>
            </a:prstGeom>
            <a:solidFill>
              <a:srgbClr val="00206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15" name="Rectangle: Rounded Corners 4"/>
            <p:cNvSpPr txBox="1"/>
            <p:nvPr/>
          </p:nvSpPr>
          <p:spPr>
            <a:xfrm>
              <a:off x="607446" y="89476"/>
              <a:ext cx="9478200" cy="10921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90176" tIns="0" rIns="290176" bIns="0" numCol="1" spcCol="1270" anchor="ctr" anchorCtr="0">
              <a:noAutofit/>
            </a:bodyPr>
            <a:lstStyle/>
            <a:p>
              <a:pPr marL="0" lvl="0" indent="0" algn="l" defTabSz="889000">
                <a:lnSpc>
                  <a:spcPct val="90000"/>
                </a:lnSpc>
                <a:spcBef>
                  <a:spcPct val="0"/>
                </a:spcBef>
                <a:spcAft>
                  <a:spcPct val="35000"/>
                </a:spcAft>
                <a:buFont typeface="+mj-lt"/>
                <a:buNone/>
              </a:pPr>
              <a:r>
                <a:rPr lang="en-US" sz="2000" i="1" kern="1200" dirty="0"/>
                <a:t>Legal: In Kenya, the judiciary has used a predictive AI algorithm to allocate 10,000 court cases per year among ~</a:t>
              </a:r>
              <a:r>
                <a:rPr lang="en-US" sz="2000" i="1" dirty="0"/>
                <a:t>1</a:t>
              </a:r>
              <a:r>
                <a:rPr lang="en-US" sz="2000" i="1" kern="1200" dirty="0"/>
                <a:t>,500 mediators to successfully reduce the backlog </a:t>
              </a:r>
              <a:endParaRPr lang="en-US" sz="2000" i="1" kern="1200" dirty="0"/>
            </a:p>
          </p:txBody>
        </p:sp>
      </p:grpSp>
      <p:grpSp>
        <p:nvGrpSpPr>
          <p:cNvPr id="16" name="Group 15"/>
          <p:cNvGrpSpPr/>
          <p:nvPr/>
        </p:nvGrpSpPr>
        <p:grpSpPr>
          <a:xfrm>
            <a:off x="498747" y="4227364"/>
            <a:ext cx="9596366" cy="1210320"/>
            <a:chOff x="548363" y="30393"/>
            <a:chExt cx="9596366" cy="1210320"/>
          </a:xfrm>
        </p:grpSpPr>
        <p:sp>
          <p:nvSpPr>
            <p:cNvPr id="17" name="Rectangle: Rounded Corners 16"/>
            <p:cNvSpPr/>
            <p:nvPr/>
          </p:nvSpPr>
          <p:spPr>
            <a:xfrm>
              <a:off x="548363" y="30393"/>
              <a:ext cx="9596366" cy="1210320"/>
            </a:xfrm>
            <a:prstGeom prst="roundRect">
              <a:avLst/>
            </a:prstGeom>
            <a:solidFill>
              <a:srgbClr val="00206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18" name="Rectangle: Rounded Corners 4"/>
            <p:cNvSpPr txBox="1"/>
            <p:nvPr/>
          </p:nvSpPr>
          <p:spPr>
            <a:xfrm>
              <a:off x="607446" y="89476"/>
              <a:ext cx="9478200" cy="10921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90176" tIns="0" rIns="290176" bIns="0" numCol="1" spcCol="1270" anchor="ctr" anchorCtr="0">
              <a:noAutofit/>
            </a:bodyPr>
            <a:lstStyle/>
            <a:p>
              <a:pPr marL="0" lvl="0" indent="0" algn="l" defTabSz="889000">
                <a:lnSpc>
                  <a:spcPct val="90000"/>
                </a:lnSpc>
                <a:spcBef>
                  <a:spcPct val="0"/>
                </a:spcBef>
                <a:spcAft>
                  <a:spcPct val="35000"/>
                </a:spcAft>
                <a:buFont typeface="+mj-lt"/>
                <a:buNone/>
              </a:pPr>
              <a:r>
                <a:rPr lang="en-US" sz="2000" i="1" dirty="0"/>
                <a:t>Medical care: </a:t>
              </a:r>
              <a:r>
                <a:rPr lang="en-US" sz="2000" i="1" kern="1200" dirty="0"/>
                <a:t>In Bangladesh, AI-generated medical imaging has increased the number of patients screened for a complication of diabetes by 40 percent per day</a:t>
              </a:r>
              <a:endParaRPr lang="en-US" sz="2000" i="1" kern="1200" dirty="0"/>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624" y="1452850"/>
            <a:ext cx="10515600" cy="1489019"/>
          </a:xfrm>
        </p:spPr>
        <p:txBody>
          <a:bodyPr>
            <a:normAutofit/>
          </a:bodyPr>
          <a:lstStyle/>
          <a:p>
            <a:r>
              <a:rPr lang="en-US" sz="4000" b="1" dirty="0">
                <a:latin typeface="Franklin Gothic Book" panose="020B0503020102020204" pitchFamily="34" charset="0"/>
              </a:rPr>
              <a:t>AI strategies in developing economies</a:t>
            </a:r>
            <a:endParaRPr lang="en-US" sz="4000" b="1" dirty="0">
              <a:latin typeface="Franklin Gothic Book" panose="020B0503020102020204" pitchFamily="34" charset="0"/>
            </a:endParaRPr>
          </a:p>
        </p:txBody>
      </p:sp>
      <p:sp>
        <p:nvSpPr>
          <p:cNvPr id="3" name="Text Placeholder 2"/>
          <p:cNvSpPr>
            <a:spLocks noGrp="1"/>
          </p:cNvSpPr>
          <p:nvPr>
            <p:ph type="body" idx="1"/>
          </p:nvPr>
        </p:nvSpPr>
        <p:spPr>
          <a:xfrm>
            <a:off x="645624" y="3115784"/>
            <a:ext cx="10515600" cy="3066651"/>
          </a:xfrm>
        </p:spPr>
        <p:txBody>
          <a:bodyPr>
            <a:noAutofit/>
          </a:bodyPr>
          <a:lstStyle/>
          <a:p>
            <a:pPr marL="342900" indent="-342900">
              <a:buFont typeface="Arial" panose="020B0604020202020204" pitchFamily="34" charset="0"/>
              <a:buChar char="•"/>
            </a:pPr>
            <a:r>
              <a:rPr lang="en-US" sz="2000" b="1" dirty="0">
                <a:solidFill>
                  <a:schemeClr val="tx1"/>
                </a:solidFill>
              </a:rPr>
              <a:t>WDR 2026: Adaptation will have to be the mainstay of AI strategies</a:t>
            </a:r>
            <a:endParaRPr lang="en-US" sz="2000" b="1" dirty="0">
              <a:solidFill>
                <a:schemeClr val="tx1"/>
              </a:solidFill>
            </a:endParaRPr>
          </a:p>
          <a:p>
            <a:pPr marL="800100" lvl="1" indent="-342900">
              <a:buFont typeface="Arial" panose="020B0604020202020204" pitchFamily="34" charset="0"/>
              <a:buChar char="•"/>
            </a:pPr>
            <a:r>
              <a:rPr lang="en-US" sz="1800" dirty="0">
                <a:solidFill>
                  <a:schemeClr val="tx2"/>
                </a:solidFill>
              </a:rPr>
              <a:t>Context-specificity means that </a:t>
            </a:r>
            <a:r>
              <a:rPr lang="en-US" sz="1800" b="1" dirty="0">
                <a:solidFill>
                  <a:schemeClr val="tx2"/>
                </a:solidFill>
              </a:rPr>
              <a:t>adoption</a:t>
            </a:r>
            <a:r>
              <a:rPr lang="en-US" sz="1800" dirty="0">
                <a:solidFill>
                  <a:schemeClr val="tx2"/>
                </a:solidFill>
              </a:rPr>
              <a:t> by itself won’t be enough</a:t>
            </a:r>
            <a:endParaRPr lang="en-US" sz="1800" dirty="0">
              <a:solidFill>
                <a:schemeClr val="tx2"/>
              </a:solidFill>
            </a:endParaRPr>
          </a:p>
          <a:p>
            <a:pPr marL="800100" lvl="1" indent="-342900">
              <a:spcBef>
                <a:spcPts val="0"/>
              </a:spcBef>
              <a:buFont typeface="Arial" panose="020B0604020202020204" pitchFamily="34" charset="0"/>
              <a:buChar char="•"/>
            </a:pPr>
            <a:r>
              <a:rPr lang="en-US" sz="1800" dirty="0">
                <a:solidFill>
                  <a:schemeClr val="tx2"/>
                </a:solidFill>
              </a:rPr>
              <a:t>Time is of the essence, so </a:t>
            </a:r>
            <a:r>
              <a:rPr lang="en-US" sz="1800" b="1" dirty="0">
                <a:solidFill>
                  <a:schemeClr val="tx2"/>
                </a:solidFill>
              </a:rPr>
              <a:t>advancement</a:t>
            </a:r>
            <a:r>
              <a:rPr lang="en-US" sz="1800" dirty="0">
                <a:solidFill>
                  <a:schemeClr val="tx2"/>
                </a:solidFill>
              </a:rPr>
              <a:t> is generally not a cost-conscious optio</a:t>
            </a:r>
            <a:r>
              <a:rPr lang="en-US" dirty="0">
                <a:solidFill>
                  <a:schemeClr val="tx2"/>
                </a:solidFill>
              </a:rPr>
              <a:t>n</a:t>
            </a:r>
            <a:endParaRPr lang="en-US" dirty="0">
              <a:solidFill>
                <a:schemeClr val="tx2"/>
              </a:solidFill>
            </a:endParaRPr>
          </a:p>
          <a:p>
            <a:pPr marL="342900" indent="-342900">
              <a:buFont typeface="Arial" panose="020B0604020202020204" pitchFamily="34" charset="0"/>
              <a:buChar char="•"/>
            </a:pPr>
            <a:r>
              <a:rPr lang="en-US" sz="2000" b="1" dirty="0">
                <a:solidFill>
                  <a:schemeClr val="tx1"/>
                </a:solidFill>
              </a:rPr>
              <a:t>Governments should be avid users of AI in public service provision</a:t>
            </a:r>
            <a:endParaRPr lang="en-US" sz="2000" b="1" dirty="0">
              <a:solidFill>
                <a:schemeClr val="tx1"/>
              </a:solidFill>
            </a:endParaRPr>
          </a:p>
          <a:p>
            <a:pPr marL="742950" lvl="1" indent="-285750">
              <a:buFont typeface="Arial" panose="020B0604020202020204" pitchFamily="34" charset="0"/>
              <a:buChar char="•"/>
            </a:pPr>
            <a:r>
              <a:rPr lang="en-US" sz="1800" dirty="0">
                <a:solidFill>
                  <a:srgbClr val="24396B"/>
                </a:solidFill>
              </a:rPr>
              <a:t>Healthcare, judicial and legal services, agricultural extension and education</a:t>
            </a:r>
            <a:endParaRPr lang="en-US" sz="1800" dirty="0">
              <a:solidFill>
                <a:srgbClr val="24396B"/>
              </a:solidFill>
            </a:endParaRPr>
          </a:p>
          <a:p>
            <a:pPr marL="742950" lvl="1" indent="-285750">
              <a:buFont typeface="Arial" panose="020B0604020202020204" pitchFamily="34" charset="0"/>
              <a:buChar char="•"/>
            </a:pPr>
            <a:r>
              <a:rPr lang="en-US" sz="1800" b="1" dirty="0">
                <a:solidFill>
                  <a:srgbClr val="24396B"/>
                </a:solidFill>
              </a:rPr>
              <a:t>Predictive AI </a:t>
            </a:r>
            <a:r>
              <a:rPr lang="en-US" sz="1800" dirty="0">
                <a:solidFill>
                  <a:srgbClr val="24396B"/>
                </a:solidFill>
              </a:rPr>
              <a:t>in back-end use is more promising than generative AI on the frontlines</a:t>
            </a:r>
            <a:endParaRPr lang="en-US" sz="1800" dirty="0">
              <a:solidFill>
                <a:srgbClr val="24396B"/>
              </a:solidFill>
            </a:endParaRPr>
          </a:p>
          <a:p>
            <a:pPr marL="342900" indent="-342900">
              <a:buFont typeface="Arial" panose="020B0604020202020204" pitchFamily="34" charset="0"/>
              <a:buChar char="•"/>
            </a:pPr>
            <a:r>
              <a:rPr lang="en-US" sz="2000" b="1" dirty="0">
                <a:solidFill>
                  <a:schemeClr val="tx1"/>
                </a:solidFill>
              </a:rPr>
              <a:t>Private sector use of AI should build in inter-operability</a:t>
            </a:r>
            <a:endParaRPr lang="en-US" sz="2000" b="1" i="1" dirty="0">
              <a:solidFill>
                <a:schemeClr val="tx1"/>
              </a:solidFill>
            </a:endParaRPr>
          </a:p>
          <a:p>
            <a:pPr marL="800100" lvl="1" indent="-342900">
              <a:buFont typeface="Arial" panose="020B0604020202020204" pitchFamily="34" charset="0"/>
              <a:buChar char="•"/>
            </a:pPr>
            <a:r>
              <a:rPr lang="en-US" sz="1800" dirty="0">
                <a:solidFill>
                  <a:schemeClr val="tx2"/>
                </a:solidFill>
              </a:rPr>
              <a:t>AI sovereignty is out of reach for most countries</a:t>
            </a:r>
            <a:endParaRPr lang="en-US" sz="1800" dirty="0">
              <a:solidFill>
                <a:schemeClr val="tx2"/>
              </a:solidFill>
            </a:endParaRPr>
          </a:p>
          <a:p>
            <a:pPr marL="800100" lvl="1" indent="-342900">
              <a:buFont typeface="Arial" panose="020B0604020202020204" pitchFamily="34" charset="0"/>
              <a:buChar char="•"/>
            </a:pPr>
            <a:r>
              <a:rPr lang="en-US" sz="1800" dirty="0">
                <a:solidFill>
                  <a:schemeClr val="tx2"/>
                </a:solidFill>
              </a:rPr>
              <a:t>Governments should enable industry-led </a:t>
            </a:r>
            <a:r>
              <a:rPr lang="en-US" sz="1800" b="1" dirty="0">
                <a:solidFill>
                  <a:schemeClr val="tx2"/>
                </a:solidFill>
              </a:rPr>
              <a:t>voluntary standards</a:t>
            </a:r>
            <a:r>
              <a:rPr lang="en-US" sz="1800" dirty="0">
                <a:solidFill>
                  <a:schemeClr val="tx2"/>
                </a:solidFill>
              </a:rPr>
              <a:t>, not rely mainly on mandates</a:t>
            </a:r>
            <a:endParaRPr lang="en-US" sz="1800" dirty="0">
              <a:solidFill>
                <a:schemeClr val="tx2"/>
              </a:solidFill>
            </a:endParaRPr>
          </a:p>
        </p:txBody>
      </p:sp>
      <p:sp>
        <p:nvSpPr>
          <p:cNvPr id="7" name="Slide Number Placeholder 6"/>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7672" y="534570"/>
            <a:ext cx="9885626" cy="415925"/>
          </a:xfrm>
        </p:spPr>
        <p:txBody>
          <a:bodyPr>
            <a:noAutofit/>
          </a:bodyPr>
          <a:lstStyle/>
          <a:p>
            <a:r>
              <a:rPr lang="en-US" sz="2400" dirty="0"/>
              <a:t>WDR 2026 Framework</a:t>
            </a:r>
            <a:endParaRPr lang="en-US" sz="2400" dirty="0"/>
          </a:p>
        </p:txBody>
      </p:sp>
      <p:pic>
        <p:nvPicPr>
          <p:cNvPr id="6" name="Picture 5"/>
          <p:cNvPicPr>
            <a:picLocks noChangeAspect="1"/>
          </p:cNvPicPr>
          <p:nvPr/>
        </p:nvPicPr>
        <p:blipFill>
          <a:blip r:embed="rId1"/>
          <a:stretch>
            <a:fillRect/>
          </a:stretch>
        </p:blipFill>
        <p:spPr>
          <a:xfrm>
            <a:off x="192202" y="1145510"/>
            <a:ext cx="7839690" cy="5437377"/>
          </a:xfrm>
          <a:prstGeom prst="rect">
            <a:avLst/>
          </a:prstGeom>
        </p:spPr>
      </p:pic>
      <p:sp>
        <p:nvSpPr>
          <p:cNvPr id="7" name="Text Placeholder 3"/>
          <p:cNvSpPr txBox="1"/>
          <p:nvPr/>
        </p:nvSpPr>
        <p:spPr>
          <a:xfrm>
            <a:off x="192202" y="6639403"/>
            <a:ext cx="9132606" cy="138499"/>
          </a:xfrm>
          <a:prstGeom prst="rect">
            <a:avLst/>
          </a:prstGeom>
        </p:spPr>
        <p:txBody>
          <a:bodyPr vert="horz" lIns="91440" tIns="0" rIns="9144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en-US" sz="10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Source: WDR 2026 team</a:t>
            </a:r>
            <a:endPar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552" y="365126"/>
            <a:ext cx="10537692" cy="522714"/>
          </a:xfrm>
        </p:spPr>
        <p:txBody>
          <a:bodyPr>
            <a:noAutofit/>
          </a:bodyPr>
          <a:lstStyle/>
          <a:p>
            <a:r>
              <a:rPr lang="en-US" sz="2400" dirty="0"/>
              <a:t>1. Adaptation is the mainstay of an effective AI strategy in EMDEs</a:t>
            </a:r>
            <a:endParaRPr lang="en-US" sz="2400" dirty="0"/>
          </a:p>
        </p:txBody>
      </p:sp>
      <p:pic>
        <p:nvPicPr>
          <p:cNvPr id="4" name="Picture 3"/>
          <p:cNvPicPr>
            <a:picLocks noChangeAspect="1"/>
          </p:cNvPicPr>
          <p:nvPr/>
        </p:nvPicPr>
        <p:blipFill>
          <a:blip r:embed="rId1"/>
          <a:stretch>
            <a:fillRect/>
          </a:stretch>
        </p:blipFill>
        <p:spPr>
          <a:xfrm>
            <a:off x="673716" y="1515512"/>
            <a:ext cx="9821308" cy="4223372"/>
          </a:xfrm>
          <a:prstGeom prst="rect">
            <a:avLst/>
          </a:prstGeom>
        </p:spPr>
      </p:pic>
      <p:sp>
        <p:nvSpPr>
          <p:cNvPr id="5" name="Text Placeholder 3"/>
          <p:cNvSpPr txBox="1"/>
          <p:nvPr/>
        </p:nvSpPr>
        <p:spPr>
          <a:xfrm>
            <a:off x="922573" y="6076617"/>
            <a:ext cx="3808526" cy="110800"/>
          </a:xfrm>
          <a:prstGeom prst="rect">
            <a:avLst/>
          </a:prstGeom>
        </p:spPr>
        <p:txBody>
          <a:bodyPr vert="horz" wrap="square" lIns="91440" tIns="0" rIns="9144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800" dirty="0">
                <a:latin typeface="Times New Roman" panose="02020603050405020304" pitchFamily="18" charset="0"/>
                <a:cs typeface="Times New Roman" panose="02020603050405020304" pitchFamily="18" charset="0"/>
              </a:rPr>
              <a:t>Source: WDR 2026 team</a:t>
            </a:r>
            <a:endParaRPr lang="en-US" sz="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5845830" y="1394548"/>
            <a:ext cx="5965634" cy="757147"/>
          </a:xfrm>
          <a:prstGeom prst="rect">
            <a:avLst/>
          </a:prstGeom>
          <a:solidFill>
            <a:srgbClr val="002060"/>
          </a:solidFill>
        </p:spPr>
        <p:txBody>
          <a:bodyPr wrap="square">
            <a:spAutoFit/>
          </a:bodyPr>
          <a:lstStyle/>
          <a:p>
            <a:r>
              <a:rPr lang="en-US" sz="1400" b="1" dirty="0">
                <a:solidFill>
                  <a:schemeClr val="bg2"/>
                </a:solidFill>
                <a:effectLst/>
                <a:ea typeface="Aptos" panose="020B0004020202020204" pitchFamily="34" charset="0"/>
              </a:rPr>
              <a:t>Back-end AI adoption in developing countries provide predictive analytics and decision support, geospatial intelligence, and early warning systems, and overwhelmingly use predictive AI</a:t>
            </a:r>
            <a:endParaRPr lang="en-US" sz="1400" b="1" dirty="0">
              <a:solidFill>
                <a:schemeClr val="bg2"/>
              </a:solidFill>
              <a:effectLst/>
              <a:ea typeface="Aptos" panose="020B0004020202020204" pitchFamily="34" charset="0"/>
            </a:endParaRPr>
          </a:p>
        </p:txBody>
      </p:sp>
      <p:sp>
        <p:nvSpPr>
          <p:cNvPr id="15" name="TextBox 14"/>
          <p:cNvSpPr txBox="1"/>
          <p:nvPr/>
        </p:nvSpPr>
        <p:spPr>
          <a:xfrm>
            <a:off x="6095999" y="6271907"/>
            <a:ext cx="5625032" cy="215444"/>
          </a:xfrm>
          <a:prstGeom prst="rect">
            <a:avLst/>
          </a:prstGeom>
          <a:noFill/>
        </p:spPr>
        <p:txBody>
          <a:bodyPr wrap="square">
            <a:spAutoFit/>
          </a:bodyPr>
          <a:lstStyle/>
          <a:p>
            <a:r>
              <a:rPr lang="en-US" sz="800" i="1" dirty="0">
                <a:effectLst/>
                <a:latin typeface="Times New Roman" panose="02020603050405020304" pitchFamily="18" charset="0"/>
                <a:ea typeface="Times New Roman" panose="02020603050405020304" pitchFamily="18" charset="0"/>
                <a:cs typeface="Times New Roman" panose="02020603050405020304" pitchFamily="18" charset="0"/>
              </a:rPr>
              <a:t>Source: </a:t>
            </a:r>
            <a:r>
              <a:rPr lang="en-US" sz="800" dirty="0">
                <a:effectLst/>
                <a:latin typeface="Times New Roman" panose="02020603050405020304" pitchFamily="18" charset="0"/>
                <a:ea typeface="Times New Roman" panose="02020603050405020304" pitchFamily="18" charset="0"/>
                <a:cs typeface="Times New Roman" panose="02020603050405020304" pitchFamily="18" charset="0"/>
              </a:rPr>
              <a:t>WDR 2026 team analysis of procurement contracts.</a:t>
            </a:r>
            <a:endParaRPr lang="en-US" sz="8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1"/>
          <a:stretch>
            <a:fillRect/>
          </a:stretch>
        </p:blipFill>
        <p:spPr>
          <a:xfrm>
            <a:off x="5891085" y="2314377"/>
            <a:ext cx="5965634" cy="3957530"/>
          </a:xfrm>
          <a:prstGeom prst="rect">
            <a:avLst/>
          </a:prstGeom>
        </p:spPr>
      </p:pic>
      <p:sp>
        <p:nvSpPr>
          <p:cNvPr id="3" name="Speech Bubble: Oval 2"/>
          <p:cNvSpPr/>
          <p:nvPr/>
        </p:nvSpPr>
        <p:spPr>
          <a:xfrm>
            <a:off x="235553" y="1804873"/>
            <a:ext cx="4493396" cy="2978667"/>
          </a:xfrm>
          <a:prstGeom prst="wedgeEllipseCallout">
            <a:avLst>
              <a:gd name="adj1" fmla="val 50861"/>
              <a:gd name="adj2" fmla="val 35643"/>
            </a:avLst>
          </a:prstGeom>
          <a:solidFill>
            <a:srgbClr val="C5E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None/>
            </a:pPr>
            <a:endParaRPr lang="en-US" i="1" dirty="0">
              <a:solidFill>
                <a:schemeClr val="tx2"/>
              </a:solidFill>
            </a:endParaRPr>
          </a:p>
        </p:txBody>
      </p:sp>
      <p:sp>
        <p:nvSpPr>
          <p:cNvPr id="9" name="TextBox 8"/>
          <p:cNvSpPr txBox="1"/>
          <p:nvPr/>
        </p:nvSpPr>
        <p:spPr>
          <a:xfrm>
            <a:off x="940063" y="2180072"/>
            <a:ext cx="3522755" cy="2308324"/>
          </a:xfrm>
          <a:prstGeom prst="rect">
            <a:avLst/>
          </a:prstGeom>
          <a:noFill/>
        </p:spPr>
        <p:txBody>
          <a:bodyPr wrap="square" rtlCol="0">
            <a:spAutoFit/>
          </a:bodyPr>
          <a:lstStyle/>
          <a:p>
            <a:pPr>
              <a:buNone/>
            </a:pPr>
            <a:r>
              <a:rPr lang="en-US" sz="1600" b="1" i="1" kern="0" dirty="0">
                <a:solidFill>
                  <a:schemeClr val="tx2"/>
                </a:solidFill>
                <a:ea typeface="Times New Roman" panose="02020603050405020304" pitchFamily="18" charset="0"/>
              </a:rPr>
              <a:t>Large-language models in </a:t>
            </a:r>
            <a:endParaRPr lang="en-US" sz="1600" b="1" i="1" kern="0" dirty="0">
              <a:solidFill>
                <a:schemeClr val="tx2"/>
              </a:solidFill>
              <a:ea typeface="Times New Roman" panose="02020603050405020304" pitchFamily="18" charset="0"/>
            </a:endParaRPr>
          </a:p>
          <a:p>
            <a:pPr>
              <a:buNone/>
            </a:pPr>
            <a:r>
              <a:rPr lang="en-US" sz="1600" b="1" i="1" kern="0" dirty="0">
                <a:solidFill>
                  <a:schemeClr val="tx2"/>
                </a:solidFill>
                <a:ea typeface="Times New Roman" panose="02020603050405020304" pitchFamily="18" charset="0"/>
              </a:rPr>
              <a:t>front-line health care provision are not quite there yet</a:t>
            </a:r>
            <a:endParaRPr lang="en-US" sz="1600" b="1" i="1" kern="0" dirty="0">
              <a:solidFill>
                <a:schemeClr val="tx2"/>
              </a:solidFill>
              <a:ea typeface="Times New Roman" panose="02020603050405020304" pitchFamily="18" charset="0"/>
            </a:endParaRPr>
          </a:p>
          <a:p>
            <a:pPr>
              <a:buNone/>
            </a:pPr>
            <a:r>
              <a:rPr lang="en-US" sz="1600" i="1" dirty="0">
                <a:solidFill>
                  <a:schemeClr val="tx2"/>
                </a:solidFill>
              </a:rPr>
              <a:t>“In a study in Nigeria, the LLM did not reliably identify missed diagnoses. Health workers judged the feedback from the LLM to be helpful but were not effective at distinguishing good from bad advice”</a:t>
            </a:r>
            <a:endParaRPr lang="en-US" sz="1600" i="1" dirty="0">
              <a:solidFill>
                <a:schemeClr val="tx2"/>
              </a:solidFill>
            </a:endParaRPr>
          </a:p>
        </p:txBody>
      </p:sp>
      <p:sp>
        <p:nvSpPr>
          <p:cNvPr id="10" name="Title 1"/>
          <p:cNvSpPr>
            <a:spLocks noGrp="1"/>
          </p:cNvSpPr>
          <p:nvPr>
            <p:ph type="title"/>
          </p:nvPr>
        </p:nvSpPr>
        <p:spPr>
          <a:xfrm>
            <a:off x="374552" y="365125"/>
            <a:ext cx="10018218" cy="757147"/>
          </a:xfrm>
        </p:spPr>
        <p:txBody>
          <a:bodyPr>
            <a:noAutofit/>
          </a:bodyPr>
          <a:lstStyle/>
          <a:p>
            <a:r>
              <a:rPr lang="en-US" sz="2400" b="0" dirty="0">
                <a:solidFill>
                  <a:srgbClr val="24396B"/>
                </a:solidFill>
                <a:latin typeface="Franklin Gothic Demi" panose="020B0703020102020204" pitchFamily="34" charset="0"/>
              </a:rPr>
              <a:t>2. The hype is about generative AI for front-line service delivery, but the big gains are from </a:t>
            </a:r>
            <a:r>
              <a:rPr lang="en-US" sz="2400" b="0" i="1" dirty="0">
                <a:solidFill>
                  <a:srgbClr val="24396B"/>
                </a:solidFill>
                <a:latin typeface="Franklin Gothic Demi" panose="020B0703020102020204" pitchFamily="34" charset="0"/>
              </a:rPr>
              <a:t>predictive</a:t>
            </a:r>
            <a:r>
              <a:rPr lang="en-US" sz="2400" b="0" dirty="0">
                <a:solidFill>
                  <a:srgbClr val="24396B"/>
                </a:solidFill>
                <a:latin typeface="Franklin Gothic Demi" panose="020B0703020102020204" pitchFamily="34" charset="0"/>
              </a:rPr>
              <a:t> AI at the </a:t>
            </a:r>
            <a:r>
              <a:rPr lang="en-US" sz="2400" b="0" i="1" dirty="0">
                <a:solidFill>
                  <a:srgbClr val="24396B"/>
                </a:solidFill>
                <a:latin typeface="Franklin Gothic Demi" panose="020B0703020102020204" pitchFamily="34" charset="0"/>
              </a:rPr>
              <a:t>back-end</a:t>
            </a:r>
            <a:r>
              <a:rPr lang="en-US" sz="2400" b="0" dirty="0">
                <a:solidFill>
                  <a:srgbClr val="24396B"/>
                </a:solidFill>
                <a:latin typeface="Franklin Gothic Demi" panose="020B0703020102020204" pitchFamily="34" charset="0"/>
              </a:rPr>
              <a:t> of public administration</a:t>
            </a:r>
            <a:endParaRPr lang="en-US" sz="2400" b="0" dirty="0">
              <a:solidFill>
                <a:srgbClr val="24396B"/>
              </a:solidFill>
              <a:latin typeface="Franklin Gothic Demi" panose="020B07030201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1083365" y="1433877"/>
            <a:ext cx="5157787" cy="823912"/>
          </a:xfrm>
        </p:spPr>
        <p:txBody>
          <a:bodyPr>
            <a:normAutofit/>
          </a:bodyPr>
          <a:lstStyle/>
          <a:p>
            <a:endParaRPr lang="en-US" dirty="0"/>
          </a:p>
          <a:p>
            <a:endParaRPr lang="en-US" dirty="0"/>
          </a:p>
        </p:txBody>
      </p:sp>
      <p:sp>
        <p:nvSpPr>
          <p:cNvPr id="6" name="TextBox 5"/>
          <p:cNvSpPr txBox="1"/>
          <p:nvPr/>
        </p:nvSpPr>
        <p:spPr>
          <a:xfrm>
            <a:off x="427499" y="1476970"/>
            <a:ext cx="4839955" cy="523220"/>
          </a:xfrm>
          <a:prstGeom prst="rect">
            <a:avLst/>
          </a:prstGeom>
          <a:solidFill>
            <a:srgbClr val="002060"/>
          </a:solidFill>
        </p:spPr>
        <p:txBody>
          <a:bodyPr wrap="square">
            <a:spAutoFit/>
          </a:bodyPr>
          <a:lstStyle/>
          <a:p>
            <a:r>
              <a:rPr lang="en-US" sz="1400" b="1" dirty="0">
                <a:solidFill>
                  <a:schemeClr val="bg2"/>
                </a:solidFill>
                <a:ea typeface="Aptos" panose="020B0004020202020204" pitchFamily="34" charset="0"/>
              </a:rPr>
              <a:t>Businesses highlight the lack of information as an important reason for not adopting or scaling up AI solutions</a:t>
            </a:r>
            <a:endParaRPr lang="en-US" sz="1400" b="1" dirty="0">
              <a:solidFill>
                <a:schemeClr val="bg2"/>
              </a:solidFill>
              <a:ea typeface="Aptos" panose="020B0004020202020204" pitchFamily="34" charset="0"/>
            </a:endParaRPr>
          </a:p>
        </p:txBody>
      </p:sp>
      <p:sp>
        <p:nvSpPr>
          <p:cNvPr id="12" name="TextBox 11"/>
          <p:cNvSpPr txBox="1"/>
          <p:nvPr/>
        </p:nvSpPr>
        <p:spPr>
          <a:xfrm>
            <a:off x="6005566" y="1476970"/>
            <a:ext cx="5805898" cy="523220"/>
          </a:xfrm>
          <a:prstGeom prst="rect">
            <a:avLst/>
          </a:prstGeom>
          <a:solidFill>
            <a:srgbClr val="002060"/>
          </a:solidFill>
        </p:spPr>
        <p:txBody>
          <a:bodyPr wrap="square">
            <a:spAutoFit/>
          </a:bodyPr>
          <a:lstStyle/>
          <a:p>
            <a:r>
              <a:rPr lang="en-US" sz="1400" b="1" dirty="0">
                <a:solidFill>
                  <a:schemeClr val="bg2"/>
                </a:solidFill>
                <a:effectLst/>
                <a:ea typeface="Aptos" panose="020B0004020202020204" pitchFamily="34" charset="0"/>
              </a:rPr>
              <a:t>Major or moderate obstacle for the government’s internal use of AI tools </a:t>
            </a:r>
            <a:endParaRPr lang="en-US" sz="1400" b="1" dirty="0">
              <a:solidFill>
                <a:schemeClr val="bg2"/>
              </a:solidFill>
              <a:effectLst/>
              <a:ea typeface="Aptos" panose="020B0004020202020204" pitchFamily="34" charset="0"/>
            </a:endParaRPr>
          </a:p>
          <a:p>
            <a:r>
              <a:rPr lang="en-US" sz="1400" b="1" dirty="0">
                <a:solidFill>
                  <a:schemeClr val="bg2"/>
                </a:solidFill>
                <a:effectLst/>
                <a:ea typeface="Aptos" panose="020B0004020202020204" pitchFamily="34" charset="0"/>
              </a:rPr>
              <a:t>(in percent)</a:t>
            </a:r>
            <a:endParaRPr lang="en-US" sz="1400" b="1" dirty="0">
              <a:solidFill>
                <a:schemeClr val="bg2"/>
              </a:solidFill>
              <a:effectLst/>
              <a:ea typeface="Aptos" panose="020B0004020202020204" pitchFamily="34" charset="0"/>
            </a:endParaRPr>
          </a:p>
        </p:txBody>
      </p:sp>
      <p:sp>
        <p:nvSpPr>
          <p:cNvPr id="14" name="TextBox 13"/>
          <p:cNvSpPr txBox="1"/>
          <p:nvPr/>
        </p:nvSpPr>
        <p:spPr>
          <a:xfrm>
            <a:off x="427499" y="5994060"/>
            <a:ext cx="4293287" cy="215444"/>
          </a:xfrm>
          <a:prstGeom prst="rect">
            <a:avLst/>
          </a:prstGeom>
          <a:noFill/>
        </p:spPr>
        <p:txBody>
          <a:bodyPr wrap="square">
            <a:spAutoFit/>
          </a:bodyPr>
          <a:lstStyle/>
          <a:p>
            <a:r>
              <a:rPr lang="en-US" sz="800" i="1" dirty="0">
                <a:effectLst/>
                <a:latin typeface="Times New Roman" panose="02020603050405020304" pitchFamily="18" charset="0"/>
                <a:ea typeface="Times New Roman" panose="02020603050405020304" pitchFamily="18" charset="0"/>
                <a:cs typeface="Times New Roman" panose="02020603050405020304" pitchFamily="18" charset="0"/>
              </a:rPr>
              <a:t>Sources: </a:t>
            </a:r>
            <a:r>
              <a:rPr lang="en-US" sz="800" dirty="0">
                <a:effectLst/>
                <a:latin typeface="Times New Roman" panose="02020603050405020304" pitchFamily="18" charset="0"/>
                <a:ea typeface="Times New Roman" panose="02020603050405020304" pitchFamily="18" charset="0"/>
                <a:cs typeface="Times New Roman" panose="02020603050405020304" pitchFamily="18" charset="0"/>
              </a:rPr>
              <a:t>WDR 2026 team based on World Bank Enterprise Survey on AI Adoption data.</a:t>
            </a:r>
            <a:endParaRPr lang="en-US" sz="8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6095999" y="5994060"/>
            <a:ext cx="5625032" cy="215444"/>
          </a:xfrm>
          <a:prstGeom prst="rect">
            <a:avLst/>
          </a:prstGeom>
          <a:noFill/>
        </p:spPr>
        <p:txBody>
          <a:bodyPr wrap="square">
            <a:spAutoFit/>
          </a:bodyPr>
          <a:lstStyle/>
          <a:p>
            <a:r>
              <a:rPr lang="en-US" sz="800" i="1" dirty="0">
                <a:effectLst/>
                <a:latin typeface="Times New Roman" panose="02020603050405020304" pitchFamily="18" charset="0"/>
                <a:ea typeface="Times New Roman" panose="02020603050405020304" pitchFamily="18" charset="0"/>
                <a:cs typeface="Times New Roman" panose="02020603050405020304" pitchFamily="18" charset="0"/>
              </a:rPr>
              <a:t>Source: </a:t>
            </a:r>
            <a:r>
              <a:rPr lang="en-US" sz="800" dirty="0">
                <a:effectLst/>
                <a:latin typeface="Times New Roman" panose="02020603050405020304" pitchFamily="18" charset="0"/>
                <a:ea typeface="Times New Roman" panose="02020603050405020304" pitchFamily="18" charset="0"/>
                <a:cs typeface="Times New Roman" panose="02020603050405020304" pitchFamily="18" charset="0"/>
              </a:rPr>
              <a:t>WDR 2026 team based on the World Bank AI and Data for Better Governance Survey.</a:t>
            </a:r>
            <a:endParaRPr lang="en-US" sz="800" dirty="0">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1"/>
          <a:stretch>
            <a:fillRect/>
          </a:stretch>
        </p:blipFill>
        <p:spPr>
          <a:xfrm>
            <a:off x="6111272" y="2190486"/>
            <a:ext cx="5397338" cy="3175574"/>
          </a:xfrm>
          <a:prstGeom prst="rect">
            <a:avLst/>
          </a:prstGeom>
        </p:spPr>
      </p:pic>
      <p:pic>
        <p:nvPicPr>
          <p:cNvPr id="3" name="Picture 2"/>
          <p:cNvPicPr>
            <a:picLocks noChangeAspect="1"/>
          </p:cNvPicPr>
          <p:nvPr/>
        </p:nvPicPr>
        <p:blipFill>
          <a:blip r:embed="rId2"/>
          <a:stretch>
            <a:fillRect/>
          </a:stretch>
        </p:blipFill>
        <p:spPr>
          <a:xfrm>
            <a:off x="340117" y="2218940"/>
            <a:ext cx="4927337" cy="3118666"/>
          </a:xfrm>
          <a:prstGeom prst="rect">
            <a:avLst/>
          </a:prstGeom>
        </p:spPr>
      </p:pic>
      <p:sp>
        <p:nvSpPr>
          <p:cNvPr id="10" name="Title 1"/>
          <p:cNvSpPr>
            <a:spLocks noGrp="1"/>
          </p:cNvSpPr>
          <p:nvPr>
            <p:ph type="title"/>
          </p:nvPr>
        </p:nvSpPr>
        <p:spPr>
          <a:xfrm>
            <a:off x="374552" y="365125"/>
            <a:ext cx="10537692" cy="757147"/>
          </a:xfrm>
        </p:spPr>
        <p:txBody>
          <a:bodyPr>
            <a:noAutofit/>
          </a:bodyPr>
          <a:lstStyle/>
          <a:p>
            <a:r>
              <a:rPr lang="en-US" sz="2400" b="0" dirty="0">
                <a:solidFill>
                  <a:srgbClr val="24396B"/>
                </a:solidFill>
                <a:latin typeface="Franklin Gothic Demi" panose="020B0703020102020204" pitchFamily="34" charset="0"/>
              </a:rPr>
              <a:t>3. Like previous GPTs, the digital infrastructure matters but the analog complements matter even more</a:t>
            </a:r>
            <a:endParaRPr lang="en-US" sz="2400" b="0" dirty="0">
              <a:solidFill>
                <a:srgbClr val="24396B"/>
              </a:solidFill>
              <a:latin typeface="Franklin Gothic Demi" panose="020B07030201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1083365" y="1433877"/>
            <a:ext cx="5157787" cy="823912"/>
          </a:xfrm>
        </p:spPr>
        <p:txBody>
          <a:bodyPr>
            <a:normAutofit/>
          </a:bodyPr>
          <a:lstStyle/>
          <a:p>
            <a:endParaRPr lang="en-US" dirty="0"/>
          </a:p>
          <a:p>
            <a:endParaRPr lang="en-US" dirty="0"/>
          </a:p>
        </p:txBody>
      </p:sp>
      <p:sp>
        <p:nvSpPr>
          <p:cNvPr id="6" name="TextBox 5"/>
          <p:cNvSpPr txBox="1"/>
          <p:nvPr/>
        </p:nvSpPr>
        <p:spPr>
          <a:xfrm>
            <a:off x="479225" y="1313803"/>
            <a:ext cx="10780178" cy="307777"/>
          </a:xfrm>
          <a:prstGeom prst="rect">
            <a:avLst/>
          </a:prstGeom>
          <a:solidFill>
            <a:srgbClr val="002060"/>
          </a:solidFill>
        </p:spPr>
        <p:txBody>
          <a:bodyPr wrap="square">
            <a:spAutoFit/>
          </a:bodyPr>
          <a:lstStyle/>
          <a:p>
            <a:r>
              <a:rPr lang="en-US" sz="1400" b="1" dirty="0">
                <a:solidFill>
                  <a:schemeClr val="bg2"/>
                </a:solidFill>
                <a:effectLst/>
                <a:ea typeface="Aptos" panose="020B0004020202020204" pitchFamily="34" charset="0"/>
              </a:rPr>
              <a:t>Among thousands of published articles on AI in health care, less than 0.2 percent provide causal evidence of impact in low-resource settings</a:t>
            </a:r>
            <a:endParaRPr lang="en-US" sz="1400" b="1" dirty="0">
              <a:solidFill>
                <a:schemeClr val="bg2"/>
              </a:solidFill>
              <a:effectLst/>
              <a:ea typeface="Aptos" panose="020B0004020202020204" pitchFamily="34" charset="0"/>
            </a:endParaRPr>
          </a:p>
        </p:txBody>
      </p:sp>
      <p:sp>
        <p:nvSpPr>
          <p:cNvPr id="3" name="TextBox 2"/>
          <p:cNvSpPr txBox="1"/>
          <p:nvPr/>
        </p:nvSpPr>
        <p:spPr>
          <a:xfrm>
            <a:off x="596908" y="6466372"/>
            <a:ext cx="6974968" cy="215444"/>
          </a:xfrm>
          <a:prstGeom prst="rect">
            <a:avLst/>
          </a:prstGeom>
          <a:noFill/>
        </p:spPr>
        <p:txBody>
          <a:bodyPr wrap="square">
            <a:spAutoFit/>
          </a:bodyPr>
          <a:lstStyle/>
          <a:p>
            <a:pPr marR="0" indent="-228600">
              <a:buNone/>
            </a:pPr>
            <a:r>
              <a:rPr lang="en-US" sz="800" i="1" dirty="0">
                <a:latin typeface="Times New Roman" panose="02020603050405020304" pitchFamily="18" charset="0"/>
                <a:cs typeface="Times New Roman" panose="02020603050405020304" pitchFamily="18" charset="0"/>
              </a:rPr>
              <a:t>Source: </a:t>
            </a:r>
            <a:r>
              <a:rPr lang="en-US" sz="800" dirty="0">
                <a:latin typeface="Times New Roman" panose="02020603050405020304" pitchFamily="18" charset="0"/>
                <a:cs typeface="Times New Roman" panose="02020603050405020304" pitchFamily="18" charset="0"/>
              </a:rPr>
              <a:t>WDR 2026 team based on Sautmann and Weinert 2026.</a:t>
            </a:r>
            <a:endParaRPr lang="en-US" sz="8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1"/>
          <a:stretch>
            <a:fillRect/>
          </a:stretch>
        </p:blipFill>
        <p:spPr>
          <a:xfrm>
            <a:off x="479225" y="2028554"/>
            <a:ext cx="7180053" cy="4227919"/>
          </a:xfrm>
          <a:prstGeom prst="rect">
            <a:avLst/>
          </a:prstGeom>
        </p:spPr>
      </p:pic>
      <p:sp>
        <p:nvSpPr>
          <p:cNvPr id="10" name="Title 1"/>
          <p:cNvSpPr>
            <a:spLocks noGrp="1"/>
          </p:cNvSpPr>
          <p:nvPr>
            <p:ph type="title"/>
          </p:nvPr>
        </p:nvSpPr>
        <p:spPr>
          <a:xfrm>
            <a:off x="381810" y="314326"/>
            <a:ext cx="10537692" cy="789578"/>
          </a:xfrm>
        </p:spPr>
        <p:txBody>
          <a:bodyPr>
            <a:noAutofit/>
          </a:bodyPr>
          <a:lstStyle/>
          <a:p>
            <a:r>
              <a:rPr lang="en-US" sz="2400" b="0" dirty="0">
                <a:solidFill>
                  <a:srgbClr val="24396B"/>
                </a:solidFill>
                <a:latin typeface="Franklin Gothic Demi" panose="020B0703020102020204" pitchFamily="34" charset="0"/>
              </a:rPr>
              <a:t>4. Little reliable information exists on what works in poor countries; </a:t>
            </a:r>
            <a:br>
              <a:rPr lang="en-US" sz="2400" b="0" dirty="0">
                <a:solidFill>
                  <a:srgbClr val="24396B"/>
                </a:solidFill>
                <a:latin typeface="Franklin Gothic Demi" panose="020B0703020102020204" pitchFamily="34" charset="0"/>
              </a:rPr>
            </a:br>
            <a:r>
              <a:rPr lang="en-US" sz="2400" b="0" dirty="0">
                <a:solidFill>
                  <a:srgbClr val="24396B"/>
                </a:solidFill>
                <a:latin typeface="Franklin Gothic Demi" panose="020B0703020102020204" pitchFamily="34" charset="0"/>
              </a:rPr>
              <a:t>EMDEs need frameworks to procure, pilot and scale AI technologies</a:t>
            </a:r>
            <a:endParaRPr lang="en-US" sz="2400" b="0" dirty="0">
              <a:solidFill>
                <a:srgbClr val="24396B"/>
              </a:solidFill>
              <a:latin typeface="Franklin Gothic Demi" panose="020B07030201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71840" y="1413032"/>
            <a:ext cx="5564362" cy="307777"/>
          </a:xfrm>
          <a:prstGeom prst="rect">
            <a:avLst/>
          </a:prstGeom>
          <a:solidFill>
            <a:srgbClr val="002060"/>
          </a:solidFill>
        </p:spPr>
        <p:txBody>
          <a:bodyPr wrap="square">
            <a:spAutoFit/>
          </a:bodyPr>
          <a:lstStyle/>
          <a:p>
            <a:r>
              <a:rPr lang="en-US" sz="1400" b="1" dirty="0">
                <a:solidFill>
                  <a:schemeClr val="bg2"/>
                </a:solidFill>
                <a:ea typeface="Aptos" panose="020B0004020202020204" pitchFamily="34" charset="0"/>
              </a:rPr>
              <a:t>Leading AI-related companies mainly in China and the United States</a:t>
            </a:r>
            <a:endParaRPr lang="en-US" sz="1400" b="1" dirty="0">
              <a:solidFill>
                <a:schemeClr val="bg2"/>
              </a:solidFill>
              <a:ea typeface="Aptos" panose="020B0004020202020204" pitchFamily="34" charset="0"/>
            </a:endParaRPr>
          </a:p>
        </p:txBody>
      </p:sp>
      <p:sp>
        <p:nvSpPr>
          <p:cNvPr id="14" name="TextBox 13"/>
          <p:cNvSpPr txBox="1"/>
          <p:nvPr/>
        </p:nvSpPr>
        <p:spPr>
          <a:xfrm>
            <a:off x="408367" y="6192558"/>
            <a:ext cx="4293287" cy="215444"/>
          </a:xfrm>
          <a:prstGeom prst="rect">
            <a:avLst/>
          </a:prstGeom>
          <a:noFill/>
        </p:spPr>
        <p:txBody>
          <a:bodyPr wrap="square">
            <a:spAutoFit/>
          </a:bodyPr>
          <a:lstStyle/>
          <a:p>
            <a:r>
              <a:rPr lang="en-US" sz="800" i="1" dirty="0">
                <a:effectLst/>
                <a:latin typeface="Times New Roman" panose="02020603050405020304" pitchFamily="18" charset="0"/>
                <a:ea typeface="Times New Roman" panose="02020603050405020304" pitchFamily="18" charset="0"/>
                <a:cs typeface="Times New Roman" panose="02020603050405020304" pitchFamily="18" charset="0"/>
              </a:rPr>
              <a:t>Sources: </a:t>
            </a:r>
            <a:r>
              <a:rPr lang="en-US" sz="800" dirty="0">
                <a:effectLst/>
                <a:latin typeface="Times New Roman" panose="02020603050405020304" pitchFamily="18" charset="0"/>
                <a:ea typeface="Times New Roman" panose="02020603050405020304" pitchFamily="18" charset="0"/>
                <a:cs typeface="Times New Roman" panose="02020603050405020304" pitchFamily="18" charset="0"/>
              </a:rPr>
              <a:t>Frost et al. 2026 based on PitchBook.</a:t>
            </a:r>
            <a:endParaRPr lang="en-US" sz="8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1"/>
          <a:stretch>
            <a:fillRect/>
          </a:stretch>
        </p:blipFill>
        <p:spPr>
          <a:xfrm>
            <a:off x="471840" y="2075524"/>
            <a:ext cx="5624157" cy="4143534"/>
          </a:xfrm>
          <a:prstGeom prst="rect">
            <a:avLst/>
          </a:prstGeom>
        </p:spPr>
      </p:pic>
      <p:sp>
        <p:nvSpPr>
          <p:cNvPr id="3" name="Speech Bubble: Oval 2"/>
          <p:cNvSpPr/>
          <p:nvPr/>
        </p:nvSpPr>
        <p:spPr>
          <a:xfrm>
            <a:off x="7446045" y="1714335"/>
            <a:ext cx="3969301" cy="1477744"/>
          </a:xfrm>
          <a:prstGeom prst="wedgeEllipseCallout">
            <a:avLst/>
          </a:prstGeom>
          <a:solidFill>
            <a:srgbClr val="C5E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7983595" y="1991751"/>
            <a:ext cx="2961909" cy="1200329"/>
          </a:xfrm>
          <a:prstGeom prst="rect">
            <a:avLst/>
          </a:prstGeom>
          <a:noFill/>
        </p:spPr>
        <p:txBody>
          <a:bodyPr wrap="square">
            <a:spAutoFit/>
          </a:bodyPr>
          <a:lstStyle/>
          <a:p>
            <a:r>
              <a:rPr lang="en-US" b="1" i="1" kern="0" dirty="0">
                <a:solidFill>
                  <a:schemeClr val="tx2"/>
                </a:solidFill>
                <a:ea typeface="Times New Roman" panose="02020603050405020304" pitchFamily="18" charset="0"/>
              </a:rPr>
              <a:t>The quest for AI sovereignty is expensive and can lead to fragmentation</a:t>
            </a:r>
            <a:endParaRPr lang="en-US" b="1" i="1" kern="0" dirty="0">
              <a:solidFill>
                <a:schemeClr val="tx2"/>
              </a:solidFill>
              <a:ea typeface="Times New Roman" panose="02020603050405020304" pitchFamily="18" charset="0"/>
            </a:endParaRPr>
          </a:p>
          <a:p>
            <a:pPr>
              <a:buNone/>
            </a:pPr>
            <a:endParaRPr lang="en-US" b="1" i="1" kern="0" dirty="0">
              <a:solidFill>
                <a:schemeClr val="tx2"/>
              </a:solidFill>
              <a:effectLst/>
            </a:endParaRPr>
          </a:p>
        </p:txBody>
      </p:sp>
      <p:sp>
        <p:nvSpPr>
          <p:cNvPr id="13" name="Speech Bubble: Oval 12"/>
          <p:cNvSpPr/>
          <p:nvPr/>
        </p:nvSpPr>
        <p:spPr>
          <a:xfrm>
            <a:off x="7683211" y="3762506"/>
            <a:ext cx="3592940" cy="1846133"/>
          </a:xfrm>
          <a:prstGeom prst="wedgeEllipseCallout">
            <a:avLst/>
          </a:prstGeom>
          <a:solidFill>
            <a:srgbClr val="C5E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i="1" dirty="0">
                <a:solidFill>
                  <a:schemeClr val="tx2"/>
                </a:solidFill>
              </a:rPr>
              <a:t>Open models and interoperability across different layers of the AI stack can provide big benefits</a:t>
            </a:r>
            <a:endParaRPr lang="en-US" b="1" i="1" dirty="0">
              <a:solidFill>
                <a:schemeClr val="tx2"/>
              </a:solidFill>
            </a:endParaRPr>
          </a:p>
        </p:txBody>
      </p:sp>
      <p:sp>
        <p:nvSpPr>
          <p:cNvPr id="11" name="Title 1"/>
          <p:cNvSpPr>
            <a:spLocks noGrp="1"/>
          </p:cNvSpPr>
          <p:nvPr>
            <p:ph type="title"/>
          </p:nvPr>
        </p:nvSpPr>
        <p:spPr>
          <a:xfrm>
            <a:off x="374552" y="365125"/>
            <a:ext cx="10018218" cy="757147"/>
          </a:xfrm>
        </p:spPr>
        <p:txBody>
          <a:bodyPr>
            <a:noAutofit/>
          </a:bodyPr>
          <a:lstStyle/>
          <a:p>
            <a:r>
              <a:rPr lang="en-US" sz="2400" b="0" dirty="0">
                <a:solidFill>
                  <a:srgbClr val="24396B"/>
                </a:solidFill>
                <a:latin typeface="Franklin Gothic Demi" panose="020B0703020102020204" pitchFamily="34" charset="0"/>
              </a:rPr>
              <a:t>5. EMDEs should deal with dependency risks with interoperable models, rather than aiming for AI sovereignty</a:t>
            </a:r>
            <a:endParaRPr lang="en-US" sz="2400" b="0" dirty="0">
              <a:solidFill>
                <a:srgbClr val="24396B"/>
              </a:solidFill>
              <a:latin typeface="Franklin Gothic Demi" panose="020B07030201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68300" y="534570"/>
            <a:ext cx="9994998" cy="415925"/>
          </a:xfrm>
        </p:spPr>
        <p:txBody>
          <a:bodyPr>
            <a:noAutofit/>
          </a:bodyPr>
          <a:lstStyle/>
          <a:p>
            <a:r>
              <a:rPr lang="en-US" sz="2400" dirty="0"/>
              <a:t>Outline</a:t>
            </a:r>
            <a:endParaRPr lang="en-US" sz="2400" dirty="0"/>
          </a:p>
        </p:txBody>
      </p:sp>
      <p:sp>
        <p:nvSpPr>
          <p:cNvPr id="4" name="Content Placeholder 1"/>
          <p:cNvSpPr txBox="1"/>
          <p:nvPr/>
        </p:nvSpPr>
        <p:spPr>
          <a:xfrm>
            <a:off x="368300" y="1257300"/>
            <a:ext cx="11023599" cy="4795482"/>
          </a:xfrm>
          <a:prstGeom prst="rect">
            <a:avLst/>
          </a:prstGeom>
        </p:spPr>
        <p:txBody>
          <a:bodyPr lIns="180000" tIns="9000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Franklin Gothic Book" panose="020B05030201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Franklin Gothic Book" panose="020B05030201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Franklin Gothic Book" panose="020B05030201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Franklin Gothic Book" panose="020B05030201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AutoNum type="arabicPeriod"/>
            </a:pPr>
            <a:r>
              <a:rPr lang="en-US" sz="2400" dirty="0"/>
              <a:t>Mindset: Developing countries should be optimistic about AI</a:t>
            </a:r>
            <a:endParaRPr lang="en-US" sz="2400" dirty="0"/>
          </a:p>
          <a:p>
            <a:pPr marL="800100" lvl="1" indent="-342900">
              <a:buFont typeface="Arial" panose="020B0604020202020204" pitchFamily="34" charset="0"/>
              <a:buChar char="•"/>
            </a:pPr>
            <a:r>
              <a:rPr lang="en-US" sz="2000" dirty="0">
                <a:solidFill>
                  <a:srgbClr val="24396B"/>
                </a:solidFill>
              </a:rPr>
              <a:t>Because the effects and opportunities are not the same as in advanced economies</a:t>
            </a:r>
            <a:endParaRPr lang="en-US" sz="2000" dirty="0">
              <a:solidFill>
                <a:srgbClr val="24396B"/>
              </a:solidFill>
            </a:endParaRPr>
          </a:p>
          <a:p>
            <a:pPr marL="342900" indent="-342900">
              <a:buFont typeface="Arial" panose="020B0604020202020204" pitchFamily="34" charset="0"/>
              <a:buAutoNum type="arabicPeriod"/>
            </a:pPr>
            <a:r>
              <a:rPr lang="en-US" sz="2400" dirty="0"/>
              <a:t>Strategy: Mainstay of AI approaches should be adaptation </a:t>
            </a:r>
            <a:endParaRPr lang="en-US" sz="2400" dirty="0"/>
          </a:p>
          <a:p>
            <a:pPr marL="800100" lvl="1" indent="-342900">
              <a:buFont typeface="Arial" panose="020B0604020202020204" pitchFamily="34" charset="0"/>
              <a:buChar char="•"/>
            </a:pPr>
            <a:r>
              <a:rPr lang="en-US" sz="2000" dirty="0">
                <a:solidFill>
                  <a:srgbClr val="24396B"/>
                </a:solidFill>
              </a:rPr>
              <a:t>AI is especially context-specific and adoption from abroad will not be sufficient</a:t>
            </a:r>
            <a:endParaRPr lang="en-US" sz="2000" dirty="0">
              <a:solidFill>
                <a:srgbClr val="24396B"/>
              </a:solidFill>
            </a:endParaRPr>
          </a:p>
          <a:p>
            <a:pPr marL="800100" lvl="1" indent="-342900">
              <a:buFont typeface="Arial" panose="020B0604020202020204" pitchFamily="34" charset="0"/>
              <a:buChar char="•"/>
            </a:pPr>
            <a:r>
              <a:rPr lang="en-US" sz="2000" dirty="0">
                <a:solidFill>
                  <a:srgbClr val="24396B"/>
                </a:solidFill>
              </a:rPr>
              <a:t>AI is especially fast-moving and developing countries cannot wait for the resources required for advancement of the technology</a:t>
            </a:r>
            <a:endParaRPr lang="en-US" sz="2000" dirty="0">
              <a:solidFill>
                <a:srgbClr val="24396B"/>
              </a:solidFill>
            </a:endParaRPr>
          </a:p>
          <a:p>
            <a:pPr marL="342900" indent="-342900">
              <a:buFont typeface="Arial" panose="020B0604020202020204" pitchFamily="34" charset="0"/>
              <a:buAutoNum type="arabicPeriod"/>
            </a:pPr>
            <a:r>
              <a:rPr lang="en-US" sz="2400" dirty="0"/>
              <a:t>Policy: Making choices in enabling, using and regulating AI</a:t>
            </a:r>
            <a:endParaRPr lang="en-US" sz="2000" dirty="0">
              <a:solidFill>
                <a:srgbClr val="24396B"/>
              </a:solidFill>
            </a:endParaRPr>
          </a:p>
          <a:p>
            <a:pPr marL="800100" lvl="1" indent="-342900">
              <a:buFont typeface="Arial" panose="020B0604020202020204" pitchFamily="34" charset="0"/>
              <a:buChar char="•"/>
            </a:pPr>
            <a:r>
              <a:rPr lang="en-US" sz="2000" dirty="0">
                <a:solidFill>
                  <a:srgbClr val="24396B"/>
                </a:solidFill>
              </a:rPr>
              <a:t>To enable, provide the infrastructure and skills for ‘Small AI’ investments</a:t>
            </a:r>
            <a:endParaRPr lang="en-US" sz="2000" dirty="0">
              <a:solidFill>
                <a:srgbClr val="24396B"/>
              </a:solidFill>
            </a:endParaRPr>
          </a:p>
          <a:p>
            <a:pPr marL="800100" lvl="1" indent="-342900">
              <a:buFont typeface="Arial" panose="020B0604020202020204" pitchFamily="34" charset="0"/>
              <a:buChar char="•"/>
            </a:pPr>
            <a:r>
              <a:rPr lang="en-US" sz="2000" dirty="0">
                <a:solidFill>
                  <a:srgbClr val="24396B"/>
                </a:solidFill>
              </a:rPr>
              <a:t>In use, emphasize predictive AI in back-end of social services </a:t>
            </a:r>
            <a:endParaRPr lang="en-US" sz="2000" dirty="0">
              <a:solidFill>
                <a:srgbClr val="24396B"/>
              </a:solidFill>
            </a:endParaRPr>
          </a:p>
          <a:p>
            <a:pPr marL="800100" lvl="1" indent="-342900">
              <a:buFont typeface="Arial" panose="020B0604020202020204" pitchFamily="34" charset="0"/>
              <a:buChar char="•"/>
            </a:pPr>
            <a:r>
              <a:rPr lang="en-US" sz="2000" dirty="0">
                <a:solidFill>
                  <a:srgbClr val="24396B"/>
                </a:solidFill>
              </a:rPr>
              <a:t>To regulate sensibly, first encourage voluntary industry-led AI standards</a:t>
            </a:r>
            <a:endParaRPr lang="en-US"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1083365" y="1433877"/>
            <a:ext cx="5157787" cy="823912"/>
          </a:xfrm>
        </p:spPr>
        <p:txBody>
          <a:bodyPr>
            <a:normAutofit/>
          </a:bodyPr>
          <a:lstStyle/>
          <a:p>
            <a:endParaRPr lang="en-US" dirty="0"/>
          </a:p>
          <a:p>
            <a:endParaRPr lang="en-US" dirty="0"/>
          </a:p>
        </p:txBody>
      </p:sp>
      <p:sp>
        <p:nvSpPr>
          <p:cNvPr id="13" name="Speech Bubble: Oval 12"/>
          <p:cNvSpPr/>
          <p:nvPr/>
        </p:nvSpPr>
        <p:spPr>
          <a:xfrm>
            <a:off x="6878810" y="1610099"/>
            <a:ext cx="4839944" cy="3223694"/>
          </a:xfrm>
          <a:prstGeom prst="wedgeEllipseCallout">
            <a:avLst/>
          </a:prstGeom>
          <a:solidFill>
            <a:srgbClr val="C5E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7590979" y="2257789"/>
            <a:ext cx="3719125" cy="2031325"/>
          </a:xfrm>
          <a:prstGeom prst="rect">
            <a:avLst/>
          </a:prstGeom>
          <a:noFill/>
        </p:spPr>
        <p:txBody>
          <a:bodyPr wrap="square">
            <a:spAutoFit/>
          </a:bodyPr>
          <a:lstStyle/>
          <a:p>
            <a:pPr>
              <a:buNone/>
            </a:pPr>
            <a:r>
              <a:rPr lang="en-US" b="1" i="1" kern="0" dirty="0">
                <a:solidFill>
                  <a:schemeClr val="tx2"/>
                </a:solidFill>
                <a:ea typeface="Times New Roman" panose="02020603050405020304" pitchFamily="18" charset="0"/>
              </a:rPr>
              <a:t>M</a:t>
            </a:r>
            <a:r>
              <a:rPr lang="en-US" b="1" i="1" kern="0" dirty="0">
                <a:solidFill>
                  <a:schemeClr val="tx2"/>
                </a:solidFill>
                <a:effectLst/>
                <a:ea typeface="Times New Roman" panose="02020603050405020304" pitchFamily="18" charset="0"/>
              </a:rPr>
              <a:t>ore than 800 </a:t>
            </a:r>
            <a:r>
              <a:rPr lang="en-US" b="1" i="1" kern="0" dirty="0">
                <a:solidFill>
                  <a:schemeClr val="tx2"/>
                </a:solidFill>
                <a:ea typeface="Times New Roman" panose="02020603050405020304" pitchFamily="18" charset="0"/>
              </a:rPr>
              <a:t>voluntary </a:t>
            </a:r>
            <a:r>
              <a:rPr lang="en-US" b="1" i="1" kern="0" dirty="0">
                <a:solidFill>
                  <a:schemeClr val="tx2"/>
                </a:solidFill>
                <a:effectLst/>
                <a:ea typeface="Times New Roman" panose="02020603050405020304" pitchFamily="18" charset="0"/>
              </a:rPr>
              <a:t>standards have been published or are under development, </a:t>
            </a:r>
            <a:r>
              <a:rPr lang="en-US" b="1" i="1" dirty="0">
                <a:solidFill>
                  <a:schemeClr val="tx2"/>
                </a:solidFill>
                <a:effectLst/>
              </a:rPr>
              <a:t>to coalesce around tools—impact assessments, audit frameworks, and testing protocols—that guide responsible AI use </a:t>
            </a:r>
            <a:endParaRPr lang="en-US" b="1" i="1" dirty="0">
              <a:solidFill>
                <a:schemeClr val="tx2"/>
              </a:solidFill>
              <a:effectLst/>
            </a:endParaRPr>
          </a:p>
        </p:txBody>
      </p:sp>
      <p:grpSp>
        <p:nvGrpSpPr>
          <p:cNvPr id="5" name="Group 4"/>
          <p:cNvGrpSpPr/>
          <p:nvPr/>
        </p:nvGrpSpPr>
        <p:grpSpPr>
          <a:xfrm>
            <a:off x="346267" y="1437333"/>
            <a:ext cx="5792665" cy="1345956"/>
            <a:chOff x="548363" y="30393"/>
            <a:chExt cx="9596366" cy="1210320"/>
          </a:xfrm>
        </p:grpSpPr>
        <p:sp>
          <p:nvSpPr>
            <p:cNvPr id="6" name="Rectangle: Rounded Corners 5"/>
            <p:cNvSpPr/>
            <p:nvPr/>
          </p:nvSpPr>
          <p:spPr>
            <a:xfrm>
              <a:off x="548363" y="30393"/>
              <a:ext cx="9596366" cy="1210320"/>
            </a:xfrm>
            <a:prstGeom prst="roundRect">
              <a:avLst/>
            </a:prstGeom>
            <a:solidFill>
              <a:srgbClr val="00206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7" name="Rectangle: Rounded Corners 4"/>
            <p:cNvSpPr txBox="1"/>
            <p:nvPr/>
          </p:nvSpPr>
          <p:spPr>
            <a:xfrm>
              <a:off x="607446" y="89476"/>
              <a:ext cx="9478200" cy="10921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90176" tIns="0" rIns="290176" bIns="0" numCol="1" spcCol="1270" anchor="ctr" anchorCtr="0">
              <a:noAutofit/>
            </a:bodyPr>
            <a:lstStyle/>
            <a:p>
              <a:pPr marL="0" lvl="0" indent="0" algn="l" defTabSz="889000">
                <a:lnSpc>
                  <a:spcPct val="90000"/>
                </a:lnSpc>
                <a:spcBef>
                  <a:spcPct val="0"/>
                </a:spcBef>
                <a:spcAft>
                  <a:spcPct val="35000"/>
                </a:spcAft>
                <a:buFont typeface="+mj-lt"/>
                <a:buNone/>
              </a:pPr>
              <a:r>
                <a:rPr lang="en-US" i="1" dirty="0"/>
                <a:t>“I</a:t>
              </a:r>
              <a:r>
                <a:rPr lang="en-US" i="1" kern="1200" dirty="0"/>
                <a:t>n Bangladesh, algorithmic predictions based on cell phone data performed worse than traditional methods to identify poor households to improve the targeting of cash transfers”</a:t>
              </a:r>
              <a:endParaRPr lang="en-US" i="1" kern="1200" dirty="0"/>
            </a:p>
          </p:txBody>
        </p:sp>
      </p:grpSp>
      <p:sp>
        <p:nvSpPr>
          <p:cNvPr id="18" name="Title 1"/>
          <p:cNvSpPr>
            <a:spLocks noGrp="1"/>
          </p:cNvSpPr>
          <p:nvPr>
            <p:ph type="title"/>
          </p:nvPr>
        </p:nvSpPr>
        <p:spPr>
          <a:xfrm>
            <a:off x="374552" y="365125"/>
            <a:ext cx="9861267" cy="602733"/>
          </a:xfrm>
        </p:spPr>
        <p:txBody>
          <a:bodyPr>
            <a:noAutofit/>
          </a:bodyPr>
          <a:lstStyle/>
          <a:p>
            <a:r>
              <a:rPr lang="en-US" sz="2400" b="0" dirty="0">
                <a:solidFill>
                  <a:srgbClr val="24396B"/>
                </a:solidFill>
                <a:latin typeface="Franklin Gothic Demi" panose="020B0703020102020204" pitchFamily="34" charset="0"/>
              </a:rPr>
              <a:t>6. EMDEs should not obsess with mandatory standards for AI; </a:t>
            </a:r>
            <a:br>
              <a:rPr lang="en-US" sz="2400" b="0" dirty="0">
                <a:solidFill>
                  <a:srgbClr val="24396B"/>
                </a:solidFill>
                <a:latin typeface="Franklin Gothic Demi" panose="020B0703020102020204" pitchFamily="34" charset="0"/>
              </a:rPr>
            </a:br>
            <a:r>
              <a:rPr lang="en-US" sz="2400" b="0" dirty="0">
                <a:solidFill>
                  <a:srgbClr val="24396B"/>
                </a:solidFill>
                <a:latin typeface="Franklin Gothic Demi" panose="020B0703020102020204" pitchFamily="34" charset="0"/>
              </a:rPr>
              <a:t>instead enable industry to adopt voluntary standards</a:t>
            </a:r>
            <a:endParaRPr lang="en-US" sz="2400" b="0" dirty="0">
              <a:solidFill>
                <a:srgbClr val="24396B"/>
              </a:solidFill>
              <a:latin typeface="Franklin Gothic Demi" panose="020B0703020102020204" pitchFamily="34" charset="0"/>
            </a:endParaRPr>
          </a:p>
        </p:txBody>
      </p:sp>
      <p:grpSp>
        <p:nvGrpSpPr>
          <p:cNvPr id="19" name="Group 18"/>
          <p:cNvGrpSpPr/>
          <p:nvPr/>
        </p:nvGrpSpPr>
        <p:grpSpPr>
          <a:xfrm>
            <a:off x="371119" y="4833793"/>
            <a:ext cx="5767813" cy="1430529"/>
            <a:chOff x="548363" y="30393"/>
            <a:chExt cx="9596366" cy="1210320"/>
          </a:xfrm>
        </p:grpSpPr>
        <p:sp>
          <p:nvSpPr>
            <p:cNvPr id="20" name="Rectangle: Rounded Corners 19"/>
            <p:cNvSpPr/>
            <p:nvPr/>
          </p:nvSpPr>
          <p:spPr>
            <a:xfrm>
              <a:off x="548363" y="30393"/>
              <a:ext cx="9596366" cy="1210320"/>
            </a:xfrm>
            <a:prstGeom prst="roundRect">
              <a:avLst/>
            </a:prstGeom>
            <a:solidFill>
              <a:srgbClr val="00206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21" name="Rectangle: Rounded Corners 4"/>
            <p:cNvSpPr txBox="1"/>
            <p:nvPr/>
          </p:nvSpPr>
          <p:spPr>
            <a:xfrm>
              <a:off x="607446" y="89476"/>
              <a:ext cx="9478200" cy="10921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90176" tIns="0" rIns="290176" bIns="0" numCol="1" spcCol="1270" anchor="ctr" anchorCtr="0">
              <a:noAutofit/>
            </a:bodyPr>
            <a:lstStyle/>
            <a:p>
              <a:pPr marL="0" lvl="0" indent="0" algn="l" defTabSz="889000">
                <a:lnSpc>
                  <a:spcPct val="90000"/>
                </a:lnSpc>
                <a:spcBef>
                  <a:spcPct val="0"/>
                </a:spcBef>
                <a:spcAft>
                  <a:spcPct val="35000"/>
                </a:spcAft>
                <a:buFont typeface="+mj-lt"/>
                <a:buNone/>
              </a:pPr>
              <a:r>
                <a:rPr lang="en-US" i="1" dirty="0"/>
                <a:t>Generative AI has been used to “sow doubt, smear opponents, or influence public debate” across countries through fake images, videos, and text</a:t>
              </a:r>
              <a:endParaRPr lang="en-US" i="1" dirty="0"/>
            </a:p>
          </p:txBody>
        </p:sp>
      </p:grpSp>
      <p:grpSp>
        <p:nvGrpSpPr>
          <p:cNvPr id="23" name="Group 22"/>
          <p:cNvGrpSpPr/>
          <p:nvPr/>
        </p:nvGrpSpPr>
        <p:grpSpPr>
          <a:xfrm>
            <a:off x="371119" y="3134546"/>
            <a:ext cx="5792665" cy="1345956"/>
            <a:chOff x="548363" y="30393"/>
            <a:chExt cx="9596366" cy="1210320"/>
          </a:xfrm>
        </p:grpSpPr>
        <p:sp>
          <p:nvSpPr>
            <p:cNvPr id="24" name="Rectangle: Rounded Corners 23"/>
            <p:cNvSpPr/>
            <p:nvPr/>
          </p:nvSpPr>
          <p:spPr>
            <a:xfrm>
              <a:off x="548363" y="30393"/>
              <a:ext cx="9596366" cy="1210320"/>
            </a:xfrm>
            <a:prstGeom prst="roundRect">
              <a:avLst/>
            </a:prstGeom>
            <a:solidFill>
              <a:srgbClr val="00206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25" name="Rectangle: Rounded Corners 4"/>
            <p:cNvSpPr txBox="1"/>
            <p:nvPr/>
          </p:nvSpPr>
          <p:spPr>
            <a:xfrm>
              <a:off x="607446" y="89476"/>
              <a:ext cx="9478200" cy="10921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90176" tIns="0" rIns="290176" bIns="0" numCol="1" spcCol="1270" anchor="ctr" anchorCtr="0">
              <a:noAutofit/>
            </a:bodyPr>
            <a:lstStyle/>
            <a:p>
              <a:pPr marL="0" lvl="0" indent="0" algn="l" defTabSz="889000">
                <a:lnSpc>
                  <a:spcPct val="90000"/>
                </a:lnSpc>
                <a:spcBef>
                  <a:spcPct val="0"/>
                </a:spcBef>
                <a:spcAft>
                  <a:spcPct val="35000"/>
                </a:spcAft>
                <a:buFont typeface="+mj-lt"/>
                <a:buNone/>
              </a:pPr>
              <a:r>
                <a:rPr lang="en-US" i="1" dirty="0"/>
                <a:t>“The performance of an AI application developed in the United Kingdom to triage patients suspected of having COVID-19 declined sharply in Viet Nam because patient demographics were so different”</a:t>
              </a:r>
              <a:endParaRPr lang="en-US" i="1" dirty="0"/>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552" y="365126"/>
            <a:ext cx="10537692" cy="522714"/>
          </a:xfrm>
        </p:spPr>
        <p:txBody>
          <a:bodyPr>
            <a:noAutofit/>
          </a:bodyPr>
          <a:lstStyle/>
          <a:p>
            <a:r>
              <a:rPr lang="en-US" sz="2400" dirty="0"/>
              <a:t>World Bank Group AI strategy: Small AI in a suitcase </a:t>
            </a:r>
            <a:endParaRPr lang="en-US" sz="2400" dirty="0"/>
          </a:p>
        </p:txBody>
      </p:sp>
      <p:grpSp>
        <p:nvGrpSpPr>
          <p:cNvPr id="13" name="Group 12"/>
          <p:cNvGrpSpPr/>
          <p:nvPr/>
        </p:nvGrpSpPr>
        <p:grpSpPr>
          <a:xfrm>
            <a:off x="8221660" y="2557514"/>
            <a:ext cx="3725781" cy="3566870"/>
            <a:chOff x="548363" y="30393"/>
            <a:chExt cx="9596366" cy="1210320"/>
          </a:xfrm>
        </p:grpSpPr>
        <p:sp>
          <p:nvSpPr>
            <p:cNvPr id="14" name="Rectangle: Rounded Corners 13"/>
            <p:cNvSpPr/>
            <p:nvPr/>
          </p:nvSpPr>
          <p:spPr>
            <a:xfrm>
              <a:off x="548363" y="30393"/>
              <a:ext cx="9596366" cy="1210320"/>
            </a:xfrm>
            <a:prstGeom prst="roundRect">
              <a:avLst/>
            </a:prstGeom>
            <a:solidFill>
              <a:srgbClr val="00206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15" name="Rectangle: Rounded Corners 4"/>
            <p:cNvSpPr txBox="1"/>
            <p:nvPr/>
          </p:nvSpPr>
          <p:spPr>
            <a:xfrm>
              <a:off x="607444" y="59934"/>
              <a:ext cx="9478200" cy="10921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90176" tIns="0" rIns="290176" bIns="0" numCol="1" spcCol="1270" anchor="ctr" anchorCtr="0">
              <a:noAutofit/>
            </a:bodyPr>
            <a:lstStyle/>
            <a:p>
              <a:pPr marL="0" lvl="0" indent="0" algn="l" defTabSz="889000">
                <a:lnSpc>
                  <a:spcPct val="90000"/>
                </a:lnSpc>
                <a:spcBef>
                  <a:spcPct val="0"/>
                </a:spcBef>
                <a:spcAft>
                  <a:spcPct val="35000"/>
                </a:spcAft>
                <a:buFont typeface="+mj-lt"/>
                <a:buNone/>
              </a:pPr>
              <a:r>
                <a:rPr lang="en-US" sz="1600" b="1" kern="1200" dirty="0"/>
                <a:t>Invest in long-term AI foundations</a:t>
              </a:r>
              <a:endParaRPr lang="en-US" sz="1600" b="1" kern="1200" dirty="0"/>
            </a:p>
            <a:p>
              <a:pPr marL="0" lvl="0" indent="0" algn="l" defTabSz="889000">
                <a:lnSpc>
                  <a:spcPct val="90000"/>
                </a:lnSpc>
                <a:spcBef>
                  <a:spcPct val="0"/>
                </a:spcBef>
                <a:spcAft>
                  <a:spcPct val="35000"/>
                </a:spcAft>
                <a:buFont typeface="+mj-lt"/>
                <a:buNone/>
              </a:pPr>
              <a:endParaRPr lang="en-US" sz="1400" b="1" kern="1200" dirty="0"/>
            </a:p>
            <a:p>
              <a:pPr marL="285750" lvl="0" indent="-285750" algn="l" defTabSz="889000">
                <a:lnSpc>
                  <a:spcPct val="90000"/>
                </a:lnSpc>
                <a:spcBef>
                  <a:spcPct val="0"/>
                </a:spcBef>
                <a:spcAft>
                  <a:spcPct val="35000"/>
                </a:spcAft>
                <a:buFont typeface="Arial" panose="020B0604020202020204" pitchFamily="34" charset="0"/>
                <a:buChar char="•"/>
              </a:pPr>
              <a:r>
                <a:rPr lang="en-US" sz="1400" kern="1200" dirty="0"/>
                <a:t>Assess and expand fit-for-purpose AI compute options: cloud, edge, shared infrastructure, or national compute</a:t>
              </a:r>
              <a:endParaRPr lang="en-US" sz="1400" kern="1200" dirty="0"/>
            </a:p>
            <a:p>
              <a:pPr marL="285750" lvl="0" indent="-285750" algn="l" defTabSz="889000">
                <a:lnSpc>
                  <a:spcPct val="90000"/>
                </a:lnSpc>
                <a:spcBef>
                  <a:spcPct val="0"/>
                </a:spcBef>
                <a:spcAft>
                  <a:spcPct val="35000"/>
                </a:spcAft>
                <a:buFont typeface="Arial" panose="020B0604020202020204" pitchFamily="34" charset="0"/>
                <a:buChar char="•"/>
              </a:pPr>
              <a:r>
                <a:rPr lang="en-US" sz="1400" kern="1200" dirty="0"/>
                <a:t>Strengthen AI-ready data systems, including public data governance, data catalogs, sandboxes, and secure data-sharing mechanisms.</a:t>
              </a:r>
              <a:endParaRPr lang="en-US" sz="1400" kern="1200" dirty="0"/>
            </a:p>
            <a:p>
              <a:pPr marL="285750" lvl="0" indent="-285750" algn="l" defTabSz="889000">
                <a:lnSpc>
                  <a:spcPct val="90000"/>
                </a:lnSpc>
                <a:spcBef>
                  <a:spcPct val="0"/>
                </a:spcBef>
                <a:spcAft>
                  <a:spcPct val="35000"/>
                </a:spcAft>
                <a:buFont typeface="Arial" panose="020B0604020202020204" pitchFamily="34" charset="0"/>
                <a:buChar char="•"/>
              </a:pPr>
              <a:r>
                <a:rPr lang="en-US" sz="1400" kern="1200" dirty="0"/>
                <a:t>Promote responsible AI through cybersecurity, data protection, and risk-based governance frameworks.</a:t>
              </a:r>
              <a:endParaRPr lang="en-US" sz="1400" kern="1200" dirty="0"/>
            </a:p>
          </p:txBody>
        </p:sp>
      </p:grpSp>
      <p:grpSp>
        <p:nvGrpSpPr>
          <p:cNvPr id="8" name="Group 7"/>
          <p:cNvGrpSpPr/>
          <p:nvPr/>
        </p:nvGrpSpPr>
        <p:grpSpPr>
          <a:xfrm>
            <a:off x="359260" y="2557515"/>
            <a:ext cx="3725781" cy="3566870"/>
            <a:chOff x="548363" y="30393"/>
            <a:chExt cx="9596366" cy="1210320"/>
          </a:xfrm>
        </p:grpSpPr>
        <p:sp>
          <p:nvSpPr>
            <p:cNvPr id="9" name="Rectangle: Rounded Corners 8"/>
            <p:cNvSpPr/>
            <p:nvPr/>
          </p:nvSpPr>
          <p:spPr>
            <a:xfrm>
              <a:off x="548363" y="30393"/>
              <a:ext cx="9596366" cy="1210320"/>
            </a:xfrm>
            <a:prstGeom prst="roundRect">
              <a:avLst/>
            </a:prstGeom>
            <a:solidFill>
              <a:srgbClr val="00206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10" name="Rectangle: Rounded Corners 4"/>
            <p:cNvSpPr txBox="1"/>
            <p:nvPr/>
          </p:nvSpPr>
          <p:spPr>
            <a:xfrm>
              <a:off x="666529" y="59934"/>
              <a:ext cx="9478200" cy="10921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90176" tIns="0" rIns="290176" bIns="0" numCol="1" spcCol="1270" anchor="ctr" anchorCtr="0">
              <a:noAutofit/>
            </a:bodyPr>
            <a:lstStyle/>
            <a:p>
              <a:pPr marL="0" lvl="0" indent="0" algn="l" defTabSz="889000">
                <a:lnSpc>
                  <a:spcPct val="90000"/>
                </a:lnSpc>
                <a:spcBef>
                  <a:spcPct val="0"/>
                </a:spcBef>
                <a:spcAft>
                  <a:spcPct val="35000"/>
                </a:spcAft>
                <a:buFont typeface="+mj-lt"/>
                <a:buNone/>
              </a:pPr>
              <a:r>
                <a:rPr lang="en-US" sz="1600" b="1" kern="1200" dirty="0"/>
                <a:t>Scale “Small AI”</a:t>
              </a:r>
              <a:endParaRPr lang="en-US" sz="1600" b="1" kern="1200" dirty="0"/>
            </a:p>
            <a:p>
              <a:pPr marL="0" lvl="0" indent="0" algn="l" defTabSz="889000">
                <a:lnSpc>
                  <a:spcPct val="90000"/>
                </a:lnSpc>
                <a:spcBef>
                  <a:spcPct val="0"/>
                </a:spcBef>
                <a:spcAft>
                  <a:spcPct val="35000"/>
                </a:spcAft>
                <a:buFont typeface="+mj-lt"/>
                <a:buNone/>
              </a:pPr>
              <a:endParaRPr lang="en-US" sz="1400" b="1" kern="1200" dirty="0"/>
            </a:p>
            <a:p>
              <a:pPr marL="285750" lvl="0" indent="-285750" algn="l" defTabSz="889000">
                <a:lnSpc>
                  <a:spcPct val="90000"/>
                </a:lnSpc>
                <a:spcBef>
                  <a:spcPct val="0"/>
                </a:spcBef>
                <a:spcAft>
                  <a:spcPct val="35000"/>
                </a:spcAft>
                <a:buFont typeface="Arial" panose="020B0604020202020204" pitchFamily="34" charset="0"/>
                <a:buChar char="•"/>
              </a:pPr>
              <a:r>
                <a:rPr lang="en-US" sz="1400" kern="1200" dirty="0"/>
                <a:t>Prioritize use cases that work on everyday devices, edge servers, SMS, voice, intermittent or no connectivity.</a:t>
              </a:r>
              <a:endParaRPr lang="en-US" sz="1400" kern="1200" dirty="0"/>
            </a:p>
            <a:p>
              <a:pPr marL="285750" lvl="0" indent="-285750" algn="l" defTabSz="889000">
                <a:lnSpc>
                  <a:spcPct val="90000"/>
                </a:lnSpc>
                <a:spcBef>
                  <a:spcPct val="0"/>
                </a:spcBef>
                <a:spcAft>
                  <a:spcPct val="35000"/>
                </a:spcAft>
                <a:buFont typeface="Arial" panose="020B0604020202020204" pitchFamily="34" charset="0"/>
                <a:buChar char="•"/>
              </a:pPr>
              <a:r>
                <a:rPr lang="en-US" sz="1400" kern="1200" dirty="0"/>
                <a:t>Deploy Small AI use cases across flagship programs and crisis-response efforts. </a:t>
              </a:r>
              <a:endParaRPr lang="en-US" sz="1400" kern="1200" dirty="0"/>
            </a:p>
            <a:p>
              <a:pPr marL="285750" lvl="0" indent="-285750" algn="l" defTabSz="889000">
                <a:lnSpc>
                  <a:spcPct val="90000"/>
                </a:lnSpc>
                <a:spcBef>
                  <a:spcPct val="0"/>
                </a:spcBef>
                <a:spcAft>
                  <a:spcPct val="35000"/>
                </a:spcAft>
                <a:buFont typeface="Arial" panose="020B0604020202020204" pitchFamily="34" charset="0"/>
                <a:buChar char="•"/>
              </a:pPr>
              <a:r>
                <a:rPr lang="en-US" sz="1400" kern="1200" dirty="0"/>
                <a:t>Build replication-ready blueprints for proven open-source AI solutions.</a:t>
              </a:r>
              <a:endParaRPr lang="en-US" sz="1400" kern="1200" dirty="0"/>
            </a:p>
          </p:txBody>
        </p:sp>
      </p:grpSp>
      <p:grpSp>
        <p:nvGrpSpPr>
          <p:cNvPr id="11" name="Group 10"/>
          <p:cNvGrpSpPr/>
          <p:nvPr/>
        </p:nvGrpSpPr>
        <p:grpSpPr>
          <a:xfrm>
            <a:off x="4290460" y="2557515"/>
            <a:ext cx="3816501" cy="3566870"/>
            <a:chOff x="548363" y="30393"/>
            <a:chExt cx="9830031" cy="1210320"/>
          </a:xfrm>
        </p:grpSpPr>
        <p:sp>
          <p:nvSpPr>
            <p:cNvPr id="12" name="Rectangle: Rounded Corners 11"/>
            <p:cNvSpPr/>
            <p:nvPr/>
          </p:nvSpPr>
          <p:spPr>
            <a:xfrm>
              <a:off x="548363" y="30393"/>
              <a:ext cx="9596366" cy="1210320"/>
            </a:xfrm>
            <a:prstGeom prst="roundRect">
              <a:avLst/>
            </a:prstGeom>
            <a:solidFill>
              <a:srgbClr val="00206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19" name="Rectangle: Rounded Corners 4"/>
            <p:cNvSpPr txBox="1"/>
            <p:nvPr/>
          </p:nvSpPr>
          <p:spPr>
            <a:xfrm>
              <a:off x="900194" y="30393"/>
              <a:ext cx="9478200" cy="11512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90176" tIns="0" rIns="290176" bIns="0" numCol="1" spcCol="1270" anchor="ctr" anchorCtr="0">
              <a:noAutofit/>
            </a:bodyPr>
            <a:lstStyle/>
            <a:p>
              <a:pPr marL="0" lvl="0" indent="0" algn="l" defTabSz="889000">
                <a:lnSpc>
                  <a:spcPct val="90000"/>
                </a:lnSpc>
                <a:spcBef>
                  <a:spcPct val="0"/>
                </a:spcBef>
                <a:spcAft>
                  <a:spcPct val="35000"/>
                </a:spcAft>
                <a:buFont typeface="+mj-lt"/>
                <a:buNone/>
              </a:pPr>
              <a:r>
                <a:rPr lang="en-US" sz="1600" b="1" kern="1200" dirty="0"/>
                <a:t>Invest in country capacity</a:t>
              </a:r>
              <a:endParaRPr lang="en-US" sz="1600" b="1" kern="1200" dirty="0"/>
            </a:p>
            <a:p>
              <a:pPr marL="0" lvl="0" indent="0" algn="l" defTabSz="889000">
                <a:lnSpc>
                  <a:spcPct val="90000"/>
                </a:lnSpc>
                <a:spcBef>
                  <a:spcPct val="0"/>
                </a:spcBef>
                <a:spcAft>
                  <a:spcPct val="35000"/>
                </a:spcAft>
                <a:buFont typeface="+mj-lt"/>
                <a:buNone/>
              </a:pPr>
              <a:endParaRPr lang="en-US" sz="1400" b="1" kern="1200" dirty="0"/>
            </a:p>
            <a:p>
              <a:pPr marL="285750" lvl="0" indent="-285750" algn="l" defTabSz="889000">
                <a:lnSpc>
                  <a:spcPct val="90000"/>
                </a:lnSpc>
                <a:spcBef>
                  <a:spcPct val="0"/>
                </a:spcBef>
                <a:spcAft>
                  <a:spcPct val="35000"/>
                </a:spcAft>
                <a:buFont typeface="Arial" panose="020B0604020202020204" pitchFamily="34" charset="0"/>
                <a:buChar char="•"/>
              </a:pPr>
              <a:r>
                <a:rPr lang="en-US" sz="1400" kern="1200" dirty="0"/>
                <a:t>Establish AI and Digital Trust Academies for government officials, regulators, and sector ministries.</a:t>
              </a:r>
              <a:endParaRPr lang="en-US" sz="1400" kern="1200" dirty="0"/>
            </a:p>
            <a:p>
              <a:pPr marL="285750" lvl="0" indent="-285750" algn="l" defTabSz="889000">
                <a:lnSpc>
                  <a:spcPct val="90000"/>
                </a:lnSpc>
                <a:spcBef>
                  <a:spcPct val="0"/>
                </a:spcBef>
                <a:spcAft>
                  <a:spcPct val="35000"/>
                </a:spcAft>
                <a:buFont typeface="Arial" panose="020B0604020202020204" pitchFamily="34" charset="0"/>
                <a:buChar char="•"/>
              </a:pPr>
              <a:r>
                <a:rPr lang="en-US" sz="1400" kern="1200" dirty="0"/>
                <a:t>Strengthen public-sector ability to make AI policy, procurement, and investment decisions.</a:t>
              </a:r>
              <a:endParaRPr lang="en-US" sz="1400" kern="1200" dirty="0"/>
            </a:p>
            <a:p>
              <a:pPr marL="285750" lvl="0" indent="-285750" algn="l" defTabSz="889000">
                <a:lnSpc>
                  <a:spcPct val="90000"/>
                </a:lnSpc>
                <a:spcBef>
                  <a:spcPct val="0"/>
                </a:spcBef>
                <a:spcAft>
                  <a:spcPct val="35000"/>
                </a:spcAft>
                <a:buFont typeface="Arial" panose="020B0604020202020204" pitchFamily="34" charset="0"/>
                <a:buChar char="•"/>
              </a:pPr>
              <a:r>
                <a:rPr lang="en-US" sz="1400" kern="1200" dirty="0"/>
                <a:t>Support local AI entrepreneurs through pilots such as “Small AI in a Suitcase”</a:t>
              </a:r>
              <a:endParaRPr lang="en-US" sz="1400" kern="1200" dirty="0"/>
            </a:p>
            <a:p>
              <a:pPr marL="285750" lvl="0" indent="-285750" algn="l" defTabSz="889000">
                <a:lnSpc>
                  <a:spcPct val="90000"/>
                </a:lnSpc>
                <a:spcBef>
                  <a:spcPct val="0"/>
                </a:spcBef>
                <a:spcAft>
                  <a:spcPct val="35000"/>
                </a:spcAft>
                <a:buFont typeface="Arial" panose="020B0604020202020204" pitchFamily="34" charset="0"/>
                <a:buChar char="•"/>
              </a:pPr>
              <a:endParaRPr lang="en-US" sz="1400" dirty="0"/>
            </a:p>
          </p:txBody>
        </p:sp>
      </p:grpSp>
      <p:sp>
        <p:nvSpPr>
          <p:cNvPr id="20" name="Content Placeholder 2"/>
          <p:cNvSpPr txBox="1"/>
          <p:nvPr/>
        </p:nvSpPr>
        <p:spPr>
          <a:xfrm>
            <a:off x="760674" y="1313495"/>
            <a:ext cx="10537692" cy="101696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defRPr/>
            </a:pPr>
            <a:r>
              <a:rPr lang="en-US" sz="2000" b="1" dirty="0">
                <a:solidFill>
                  <a:srgbClr val="0070C0"/>
                </a:solidFill>
              </a:rPr>
              <a:t>The WBG’s AI approach is dual track: deliver immediate development impact through locally relevant Small AI, while building the compute, data, skills, and trust foundations needed for responsible AI at scale.</a:t>
            </a:r>
            <a:endParaRPr lang="en-US" sz="2000" b="1" dirty="0">
              <a:solidFill>
                <a:srgbClr val="0070C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1083365" y="1433877"/>
            <a:ext cx="5157787" cy="823912"/>
          </a:xfrm>
        </p:spPr>
        <p:txBody>
          <a:bodyPr>
            <a:normAutofit/>
          </a:bodyPr>
          <a:lstStyle/>
          <a:p>
            <a:endParaRPr lang="en-US" dirty="0"/>
          </a:p>
          <a:p>
            <a:endParaRPr lang="en-US" dirty="0"/>
          </a:p>
        </p:txBody>
      </p:sp>
      <p:grpSp>
        <p:nvGrpSpPr>
          <p:cNvPr id="5" name="Group 4"/>
          <p:cNvGrpSpPr/>
          <p:nvPr/>
        </p:nvGrpSpPr>
        <p:grpSpPr>
          <a:xfrm>
            <a:off x="346267" y="1437333"/>
            <a:ext cx="5679219" cy="1173747"/>
            <a:chOff x="548363" y="30393"/>
            <a:chExt cx="9596366" cy="1210320"/>
          </a:xfrm>
        </p:grpSpPr>
        <p:sp>
          <p:nvSpPr>
            <p:cNvPr id="6" name="Rectangle: Rounded Corners 5"/>
            <p:cNvSpPr/>
            <p:nvPr/>
          </p:nvSpPr>
          <p:spPr>
            <a:xfrm>
              <a:off x="548363" y="30393"/>
              <a:ext cx="9596366" cy="1210320"/>
            </a:xfrm>
            <a:prstGeom prst="roundRect">
              <a:avLst/>
            </a:prstGeom>
            <a:solidFill>
              <a:srgbClr val="00206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7" name="Rectangle: Rounded Corners 4"/>
            <p:cNvSpPr txBox="1"/>
            <p:nvPr/>
          </p:nvSpPr>
          <p:spPr>
            <a:xfrm>
              <a:off x="607446" y="89476"/>
              <a:ext cx="9478200" cy="10921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90176" tIns="0" rIns="290176" bIns="0" numCol="1" spcCol="1270" anchor="ctr" anchorCtr="0">
              <a:noAutofit/>
            </a:bodyPr>
            <a:lstStyle/>
            <a:p>
              <a:pPr marL="0" lvl="0" indent="0" algn="l" defTabSz="889000">
                <a:lnSpc>
                  <a:spcPct val="90000"/>
                </a:lnSpc>
                <a:spcBef>
                  <a:spcPct val="0"/>
                </a:spcBef>
                <a:spcAft>
                  <a:spcPct val="35000"/>
                </a:spcAft>
                <a:buFont typeface="+mj-lt"/>
                <a:buNone/>
              </a:pPr>
              <a:r>
                <a:rPr lang="en-US" sz="1400" i="1" dirty="0"/>
                <a:t>Education – Nigeria: A WBG-supported pilot program showed that AI chatbot tutors can help gain nearly two years of learning in grammar and writing skills in just six weeks for secondary students.</a:t>
              </a:r>
              <a:endParaRPr lang="en-US" sz="1400" i="1" dirty="0"/>
            </a:p>
          </p:txBody>
        </p:sp>
      </p:grpSp>
      <p:sp>
        <p:nvSpPr>
          <p:cNvPr id="18" name="Title 1"/>
          <p:cNvSpPr>
            <a:spLocks noGrp="1"/>
          </p:cNvSpPr>
          <p:nvPr>
            <p:ph type="title"/>
          </p:nvPr>
        </p:nvSpPr>
        <p:spPr>
          <a:xfrm>
            <a:off x="374552" y="365125"/>
            <a:ext cx="10537692" cy="757147"/>
          </a:xfrm>
        </p:spPr>
        <p:txBody>
          <a:bodyPr>
            <a:noAutofit/>
          </a:bodyPr>
          <a:lstStyle/>
          <a:p>
            <a:r>
              <a:rPr lang="en-US" sz="2400" b="0" dirty="0">
                <a:solidFill>
                  <a:srgbClr val="24396B"/>
                </a:solidFill>
                <a:latin typeface="Franklin Gothic Demi" panose="020B0703020102020204" pitchFamily="34" charset="0"/>
              </a:rPr>
              <a:t>AI use in World Bank Group operations</a:t>
            </a:r>
            <a:endParaRPr lang="en-US" sz="2400" b="0" dirty="0">
              <a:solidFill>
                <a:srgbClr val="24396B"/>
              </a:solidFill>
              <a:latin typeface="Franklin Gothic Demi" panose="020B0703020102020204" pitchFamily="34" charset="0"/>
            </a:endParaRPr>
          </a:p>
        </p:txBody>
      </p:sp>
      <p:grpSp>
        <p:nvGrpSpPr>
          <p:cNvPr id="19" name="Group 18"/>
          <p:cNvGrpSpPr/>
          <p:nvPr/>
        </p:nvGrpSpPr>
        <p:grpSpPr>
          <a:xfrm>
            <a:off x="346268" y="4205676"/>
            <a:ext cx="5706628" cy="1173747"/>
            <a:chOff x="548363" y="30393"/>
            <a:chExt cx="9596366" cy="1210320"/>
          </a:xfrm>
        </p:grpSpPr>
        <p:sp>
          <p:nvSpPr>
            <p:cNvPr id="20" name="Rectangle: Rounded Corners 19"/>
            <p:cNvSpPr/>
            <p:nvPr/>
          </p:nvSpPr>
          <p:spPr>
            <a:xfrm>
              <a:off x="548363" y="30393"/>
              <a:ext cx="9596366" cy="1210320"/>
            </a:xfrm>
            <a:prstGeom prst="roundRect">
              <a:avLst/>
            </a:prstGeom>
            <a:solidFill>
              <a:srgbClr val="00206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21" name="Rectangle: Rounded Corners 4"/>
            <p:cNvSpPr txBox="1"/>
            <p:nvPr/>
          </p:nvSpPr>
          <p:spPr>
            <a:xfrm>
              <a:off x="607446" y="89476"/>
              <a:ext cx="9478200" cy="10921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90176" tIns="0" rIns="290176" bIns="0" numCol="1" spcCol="1270" anchor="ctr" anchorCtr="0">
              <a:noAutofit/>
            </a:bodyPr>
            <a:lstStyle/>
            <a:p>
              <a:pPr marL="0" lvl="0" indent="0" algn="l" defTabSz="889000">
                <a:lnSpc>
                  <a:spcPct val="90000"/>
                </a:lnSpc>
                <a:spcBef>
                  <a:spcPct val="0"/>
                </a:spcBef>
                <a:spcAft>
                  <a:spcPct val="35000"/>
                </a:spcAft>
                <a:buFont typeface="+mj-lt"/>
                <a:buNone/>
              </a:pPr>
              <a:r>
                <a:rPr lang="en-US" sz="1400" i="1" dirty="0"/>
                <a:t>Agriculture – India: The UP PRAGATI Accelerator, a technical assistance program launched in 2022, has supported nearly 300,000 farmers adopt precision irrigation. The program has expanded rice cultivation by 400%, benefiting 200,000 farmers.</a:t>
              </a:r>
              <a:endParaRPr lang="en-US" sz="1400" i="1" dirty="0"/>
            </a:p>
          </p:txBody>
        </p:sp>
      </p:grpSp>
      <p:grpSp>
        <p:nvGrpSpPr>
          <p:cNvPr id="23" name="Group 22"/>
          <p:cNvGrpSpPr/>
          <p:nvPr/>
        </p:nvGrpSpPr>
        <p:grpSpPr>
          <a:xfrm>
            <a:off x="318858" y="2842126"/>
            <a:ext cx="5706628" cy="1173747"/>
            <a:chOff x="548363" y="30393"/>
            <a:chExt cx="9596366" cy="1210320"/>
          </a:xfrm>
        </p:grpSpPr>
        <p:sp>
          <p:nvSpPr>
            <p:cNvPr id="24" name="Rectangle: Rounded Corners 23"/>
            <p:cNvSpPr/>
            <p:nvPr/>
          </p:nvSpPr>
          <p:spPr>
            <a:xfrm>
              <a:off x="548363" y="30393"/>
              <a:ext cx="9596366" cy="1210320"/>
            </a:xfrm>
            <a:prstGeom prst="roundRect">
              <a:avLst/>
            </a:prstGeom>
            <a:solidFill>
              <a:srgbClr val="00206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25" name="Rectangle: Rounded Corners 4"/>
            <p:cNvSpPr txBox="1"/>
            <p:nvPr/>
          </p:nvSpPr>
          <p:spPr>
            <a:xfrm>
              <a:off x="607446" y="89476"/>
              <a:ext cx="9478200" cy="10921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90176" tIns="0" rIns="290176" bIns="0" numCol="1" spcCol="1270" anchor="ctr" anchorCtr="0">
              <a:noAutofit/>
            </a:bodyPr>
            <a:lstStyle/>
            <a:p>
              <a:pPr marL="0" lvl="0" indent="0" algn="l" defTabSz="889000">
                <a:lnSpc>
                  <a:spcPct val="90000"/>
                </a:lnSpc>
                <a:spcBef>
                  <a:spcPct val="0"/>
                </a:spcBef>
                <a:spcAft>
                  <a:spcPct val="35000"/>
                </a:spcAft>
                <a:buFont typeface="+mj-lt"/>
                <a:buNone/>
              </a:pPr>
              <a:r>
                <a:rPr lang="en-US" sz="1400" i="1" dirty="0"/>
                <a:t>Education – Peru: AI-powered math tutoring and career guidance tools deployed in 100 public schools in Lima through the "Eligiendo Mi Camino" program.</a:t>
              </a:r>
              <a:endParaRPr lang="en-US" sz="1400" i="1" dirty="0"/>
            </a:p>
          </p:txBody>
        </p:sp>
      </p:grpSp>
      <p:grpSp>
        <p:nvGrpSpPr>
          <p:cNvPr id="2" name="Group 1"/>
          <p:cNvGrpSpPr/>
          <p:nvPr/>
        </p:nvGrpSpPr>
        <p:grpSpPr>
          <a:xfrm>
            <a:off x="6213742" y="1409652"/>
            <a:ext cx="5449132" cy="1173747"/>
            <a:chOff x="548363" y="30393"/>
            <a:chExt cx="9596366" cy="1210320"/>
          </a:xfrm>
        </p:grpSpPr>
        <p:sp>
          <p:nvSpPr>
            <p:cNvPr id="3" name="Rectangle: Rounded Corners 2"/>
            <p:cNvSpPr/>
            <p:nvPr/>
          </p:nvSpPr>
          <p:spPr>
            <a:xfrm>
              <a:off x="548363" y="30393"/>
              <a:ext cx="9596366" cy="1210320"/>
            </a:xfrm>
            <a:prstGeom prst="roundRect">
              <a:avLst/>
            </a:prstGeom>
            <a:solidFill>
              <a:srgbClr val="00206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9" name="Rectangle: Rounded Corners 4"/>
            <p:cNvSpPr txBox="1"/>
            <p:nvPr/>
          </p:nvSpPr>
          <p:spPr>
            <a:xfrm>
              <a:off x="607446" y="89476"/>
              <a:ext cx="9478200" cy="10921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90176" tIns="0" rIns="290176" bIns="0" numCol="1" spcCol="1270" anchor="ctr" anchorCtr="0">
              <a:noAutofit/>
            </a:bodyPr>
            <a:lstStyle/>
            <a:p>
              <a:pPr marL="0" lvl="0" indent="0" algn="l" defTabSz="889000">
                <a:lnSpc>
                  <a:spcPct val="90000"/>
                </a:lnSpc>
                <a:spcBef>
                  <a:spcPct val="0"/>
                </a:spcBef>
                <a:spcAft>
                  <a:spcPct val="35000"/>
                </a:spcAft>
                <a:buFont typeface="+mj-lt"/>
                <a:buNone/>
              </a:pPr>
              <a:r>
                <a:rPr lang="en-US" sz="1400" i="1" dirty="0"/>
                <a:t>Food Security: The ZeroHungerAI initiative uses machine learning to analyze weather, market prices, and satellite imagery to predict food insecurity and identify hunger hotspots early.</a:t>
              </a:r>
              <a:endParaRPr lang="en-US" sz="1400" i="1" dirty="0"/>
            </a:p>
          </p:txBody>
        </p:sp>
      </p:grpSp>
      <p:grpSp>
        <p:nvGrpSpPr>
          <p:cNvPr id="14" name="Group 13"/>
          <p:cNvGrpSpPr/>
          <p:nvPr/>
        </p:nvGrpSpPr>
        <p:grpSpPr>
          <a:xfrm>
            <a:off x="6241152" y="4199027"/>
            <a:ext cx="5394312" cy="1173747"/>
            <a:chOff x="548363" y="30393"/>
            <a:chExt cx="9596366" cy="1210320"/>
          </a:xfrm>
        </p:grpSpPr>
        <p:sp>
          <p:nvSpPr>
            <p:cNvPr id="15" name="Rectangle: Rounded Corners 14"/>
            <p:cNvSpPr/>
            <p:nvPr/>
          </p:nvSpPr>
          <p:spPr>
            <a:xfrm>
              <a:off x="548363" y="30393"/>
              <a:ext cx="9596366" cy="1210320"/>
            </a:xfrm>
            <a:prstGeom prst="roundRect">
              <a:avLst/>
            </a:prstGeom>
            <a:solidFill>
              <a:srgbClr val="00206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17" name="Rectangle: Rounded Corners 4"/>
            <p:cNvSpPr txBox="1"/>
            <p:nvPr/>
          </p:nvSpPr>
          <p:spPr>
            <a:xfrm>
              <a:off x="607446" y="89476"/>
              <a:ext cx="9478200" cy="10921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90176" tIns="0" rIns="290176" bIns="0" numCol="1" spcCol="1270" anchor="ctr" anchorCtr="0">
              <a:noAutofit/>
            </a:bodyPr>
            <a:lstStyle/>
            <a:p>
              <a:pPr marL="0" lvl="0" indent="0" algn="l" defTabSz="889000">
                <a:lnSpc>
                  <a:spcPct val="90000"/>
                </a:lnSpc>
                <a:spcBef>
                  <a:spcPct val="0"/>
                </a:spcBef>
                <a:spcAft>
                  <a:spcPct val="35000"/>
                </a:spcAft>
                <a:buFont typeface="+mj-lt"/>
                <a:buNone/>
              </a:pPr>
              <a:r>
                <a:rPr lang="en-US" sz="1400" i="1" dirty="0"/>
                <a:t>Crisis Management – Uganda: WBG has developed an AI model analyzing over 90 variables to forecast refugee arrivals 4–6 months in advance to enable better preparedness.</a:t>
              </a:r>
              <a:endParaRPr lang="en-US" sz="1400" i="1" dirty="0"/>
            </a:p>
          </p:txBody>
        </p:sp>
      </p:grpSp>
      <p:grpSp>
        <p:nvGrpSpPr>
          <p:cNvPr id="26" name="Group 25"/>
          <p:cNvGrpSpPr/>
          <p:nvPr/>
        </p:nvGrpSpPr>
        <p:grpSpPr>
          <a:xfrm>
            <a:off x="6241152" y="2899424"/>
            <a:ext cx="5449132" cy="1173747"/>
            <a:chOff x="548363" y="30393"/>
            <a:chExt cx="9596366" cy="1210320"/>
          </a:xfrm>
        </p:grpSpPr>
        <p:sp>
          <p:nvSpPr>
            <p:cNvPr id="27" name="Rectangle: Rounded Corners 26"/>
            <p:cNvSpPr/>
            <p:nvPr/>
          </p:nvSpPr>
          <p:spPr>
            <a:xfrm>
              <a:off x="548363" y="30393"/>
              <a:ext cx="9596366" cy="1210320"/>
            </a:xfrm>
            <a:prstGeom prst="roundRect">
              <a:avLst/>
            </a:prstGeom>
            <a:solidFill>
              <a:srgbClr val="00206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28" name="Rectangle: Rounded Corners 4"/>
            <p:cNvSpPr txBox="1"/>
            <p:nvPr/>
          </p:nvSpPr>
          <p:spPr>
            <a:xfrm>
              <a:off x="607446" y="89476"/>
              <a:ext cx="9478200" cy="10921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90176" tIns="0" rIns="290176" bIns="0" numCol="1" spcCol="1270" anchor="ctr" anchorCtr="0">
              <a:noAutofit/>
            </a:bodyPr>
            <a:lstStyle/>
            <a:p>
              <a:pPr marL="0" lvl="0" indent="0" algn="l" defTabSz="889000">
                <a:lnSpc>
                  <a:spcPct val="90000"/>
                </a:lnSpc>
                <a:spcBef>
                  <a:spcPct val="0"/>
                </a:spcBef>
                <a:spcAft>
                  <a:spcPct val="35000"/>
                </a:spcAft>
                <a:buFont typeface="+mj-lt"/>
                <a:buNone/>
              </a:pPr>
              <a:r>
                <a:rPr lang="en-US" sz="1400" i="1" dirty="0"/>
                <a:t>Health – Nigeria: AI-powered portable ultrasound devices are being explored to help frontline health workers with maternal and fetal assessments in low-resource communities.</a:t>
              </a:r>
              <a:endParaRPr lang="en-US" sz="1400" i="1" dirty="0"/>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68300" y="534570"/>
            <a:ext cx="9994998" cy="415925"/>
          </a:xfrm>
        </p:spPr>
        <p:txBody>
          <a:bodyPr>
            <a:noAutofit/>
          </a:bodyPr>
          <a:lstStyle/>
          <a:p>
            <a:r>
              <a:rPr lang="en-US" sz="2400" dirty="0"/>
              <a:t>Summary</a:t>
            </a:r>
            <a:endParaRPr lang="en-US" sz="2400" dirty="0"/>
          </a:p>
        </p:txBody>
      </p:sp>
      <p:sp>
        <p:nvSpPr>
          <p:cNvPr id="4" name="Content Placeholder 1"/>
          <p:cNvSpPr txBox="1"/>
          <p:nvPr/>
        </p:nvSpPr>
        <p:spPr>
          <a:xfrm>
            <a:off x="368300" y="1257300"/>
            <a:ext cx="11023599" cy="4795482"/>
          </a:xfrm>
          <a:prstGeom prst="rect">
            <a:avLst/>
          </a:prstGeom>
        </p:spPr>
        <p:txBody>
          <a:bodyPr lIns="180000" tIns="9000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Franklin Gothic Book" panose="020B05030201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Franklin Gothic Book" panose="020B05030201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Franklin Gothic Book" panose="020B05030201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Franklin Gothic Book" panose="020B05030201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AutoNum type="arabicPeriod"/>
            </a:pPr>
            <a:r>
              <a:rPr lang="en-US" sz="2400" dirty="0"/>
              <a:t>AI impacts are not the same as in advanced economies</a:t>
            </a:r>
            <a:endParaRPr lang="en-US" sz="2400" dirty="0"/>
          </a:p>
          <a:p>
            <a:pPr marL="800100" lvl="2" indent="-342900">
              <a:spcBef>
                <a:spcPts val="1000"/>
              </a:spcBef>
              <a:buFont typeface="Arial" panose="020B0604020202020204" pitchFamily="34" charset="0"/>
              <a:buChar char="•"/>
            </a:pPr>
            <a:r>
              <a:rPr lang="en-US" dirty="0">
                <a:solidFill>
                  <a:srgbClr val="24396B"/>
                </a:solidFill>
              </a:rPr>
              <a:t>Developing countries should be </a:t>
            </a:r>
            <a:r>
              <a:rPr lang="en-US" b="1" dirty="0">
                <a:solidFill>
                  <a:srgbClr val="24396B"/>
                </a:solidFill>
              </a:rPr>
              <a:t>optimistic and aggressive</a:t>
            </a:r>
            <a:endParaRPr lang="en-US" b="1" dirty="0">
              <a:solidFill>
                <a:srgbClr val="24396B"/>
              </a:solidFill>
            </a:endParaRPr>
          </a:p>
          <a:p>
            <a:pPr marL="342900" lvl="1" indent="-342900">
              <a:spcBef>
                <a:spcPts val="1000"/>
              </a:spcBef>
            </a:pPr>
            <a:r>
              <a:rPr lang="en-US" sz="2000" b="1" dirty="0">
                <a:solidFill>
                  <a:srgbClr val="24396B"/>
                </a:solidFill>
              </a:rPr>
              <a:t>2. </a:t>
            </a:r>
            <a:r>
              <a:rPr lang="en-US" dirty="0"/>
              <a:t>AI technologies are even more context-specific than previous GPTs</a:t>
            </a:r>
            <a:endParaRPr lang="en-US" dirty="0"/>
          </a:p>
          <a:p>
            <a:pPr marL="800100" lvl="2" indent="-342900">
              <a:spcBef>
                <a:spcPts val="1000"/>
              </a:spcBef>
              <a:buFont typeface="Arial" panose="020B0604020202020204" pitchFamily="34" charset="0"/>
              <a:buChar char="•"/>
            </a:pPr>
            <a:r>
              <a:rPr lang="en-US" dirty="0">
                <a:solidFill>
                  <a:srgbClr val="24396B"/>
                </a:solidFill>
              </a:rPr>
              <a:t>Neither simple adoption nor advancement strategies are feasible for most countries</a:t>
            </a:r>
            <a:endParaRPr lang="en-US" dirty="0">
              <a:solidFill>
                <a:srgbClr val="24396B"/>
              </a:solidFill>
            </a:endParaRPr>
          </a:p>
          <a:p>
            <a:pPr marL="800100" lvl="2" indent="-342900">
              <a:spcBef>
                <a:spcPts val="1000"/>
              </a:spcBef>
              <a:buFont typeface="Arial" panose="020B0604020202020204" pitchFamily="34" charset="0"/>
              <a:buChar char="•"/>
            </a:pPr>
            <a:r>
              <a:rPr lang="en-US" b="1" dirty="0">
                <a:solidFill>
                  <a:srgbClr val="24396B"/>
                </a:solidFill>
              </a:rPr>
              <a:t>Adaptation</a:t>
            </a:r>
            <a:r>
              <a:rPr lang="en-US" dirty="0">
                <a:solidFill>
                  <a:srgbClr val="24396B"/>
                </a:solidFill>
              </a:rPr>
              <a:t> will have to be the main part of the strategy in developing countries</a:t>
            </a:r>
            <a:endParaRPr lang="en-US" dirty="0">
              <a:solidFill>
                <a:srgbClr val="24396B"/>
              </a:solidFill>
            </a:endParaRPr>
          </a:p>
          <a:p>
            <a:pPr marL="342900" lvl="1" indent="-342900">
              <a:spcBef>
                <a:spcPts val="1000"/>
              </a:spcBef>
            </a:pPr>
            <a:r>
              <a:rPr lang="en-US" b="1" dirty="0"/>
              <a:t>3. </a:t>
            </a:r>
            <a:r>
              <a:rPr lang="en-US" dirty="0"/>
              <a:t>AI strategies in developing countries require making choices</a:t>
            </a:r>
            <a:endParaRPr lang="en-US" dirty="0"/>
          </a:p>
          <a:p>
            <a:pPr marL="800100" lvl="2" indent="-342900">
              <a:spcBef>
                <a:spcPts val="1000"/>
              </a:spcBef>
              <a:buFont typeface="Arial" panose="020B0604020202020204" pitchFamily="34" charset="0"/>
              <a:buChar char="•"/>
            </a:pPr>
            <a:r>
              <a:rPr lang="en-US" dirty="0">
                <a:solidFill>
                  <a:srgbClr val="24396B"/>
                </a:solidFill>
              </a:rPr>
              <a:t>Enable </a:t>
            </a:r>
            <a:r>
              <a:rPr lang="en-US" b="1" dirty="0">
                <a:solidFill>
                  <a:srgbClr val="24396B"/>
                </a:solidFill>
              </a:rPr>
              <a:t>smaller diffused investments </a:t>
            </a:r>
            <a:r>
              <a:rPr lang="en-US" dirty="0">
                <a:solidFill>
                  <a:srgbClr val="24396B"/>
                </a:solidFill>
              </a:rPr>
              <a:t>in the private sector</a:t>
            </a:r>
            <a:endParaRPr lang="en-US" dirty="0">
              <a:solidFill>
                <a:srgbClr val="24396B"/>
              </a:solidFill>
            </a:endParaRPr>
          </a:p>
          <a:p>
            <a:pPr marL="800100" lvl="2" indent="-342900">
              <a:spcBef>
                <a:spcPts val="1000"/>
              </a:spcBef>
              <a:buFont typeface="Arial" panose="020B0604020202020204" pitchFamily="34" charset="0"/>
              <a:buChar char="•"/>
            </a:pPr>
            <a:r>
              <a:rPr lang="en-US" dirty="0">
                <a:solidFill>
                  <a:srgbClr val="24396B"/>
                </a:solidFill>
              </a:rPr>
              <a:t>Emphasize </a:t>
            </a:r>
            <a:r>
              <a:rPr lang="en-US" b="1" dirty="0">
                <a:solidFill>
                  <a:srgbClr val="24396B"/>
                </a:solidFill>
              </a:rPr>
              <a:t>predictive AI </a:t>
            </a:r>
            <a:r>
              <a:rPr lang="en-US" dirty="0">
                <a:solidFill>
                  <a:srgbClr val="24396B"/>
                </a:solidFill>
              </a:rPr>
              <a:t>back-end use in public service provision</a:t>
            </a:r>
            <a:endParaRPr lang="en-US" dirty="0">
              <a:solidFill>
                <a:srgbClr val="24396B"/>
              </a:solidFill>
            </a:endParaRPr>
          </a:p>
          <a:p>
            <a:pPr marL="800100" lvl="2" indent="-342900">
              <a:spcBef>
                <a:spcPts val="1000"/>
              </a:spcBef>
              <a:buFont typeface="Arial" panose="020B0604020202020204" pitchFamily="34" charset="0"/>
              <a:buChar char="•"/>
            </a:pPr>
            <a:r>
              <a:rPr lang="en-US" dirty="0">
                <a:solidFill>
                  <a:srgbClr val="24396B"/>
                </a:solidFill>
              </a:rPr>
              <a:t>Encourage industry-led </a:t>
            </a:r>
            <a:r>
              <a:rPr lang="en-US" b="1" dirty="0">
                <a:solidFill>
                  <a:srgbClr val="24396B"/>
                </a:solidFill>
              </a:rPr>
              <a:t>voluntary standards</a:t>
            </a:r>
            <a:endParaRPr lang="en-US" b="1" dirty="0">
              <a:solidFill>
                <a:srgbClr val="24396B"/>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11" name="Title 1"/>
          <p:cNvSpPr txBox="1"/>
          <p:nvPr/>
        </p:nvSpPr>
        <p:spPr>
          <a:xfrm>
            <a:off x="374551" y="365126"/>
            <a:ext cx="10175167" cy="52271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sz="2400" b="0" i="0" u="none" strike="noStrike" kern="1200" cap="none" spc="0" normalizeH="0" baseline="0" noProof="0" dirty="0">
                <a:ln>
                  <a:noFill/>
                </a:ln>
                <a:solidFill>
                  <a:srgbClr val="24396B"/>
                </a:solidFill>
                <a:effectLst/>
                <a:uLnTx/>
                <a:uFillTx/>
                <a:latin typeface="Franklin Gothic Demi" panose="020B0703020102020204" pitchFamily="34" charset="0"/>
                <a:ea typeface="+mj-ea"/>
                <a:cs typeface="+mj-cs"/>
              </a:rPr>
              <a:t>Main </a:t>
            </a:r>
            <a:r>
              <a:rPr lang="en-US" sz="2400" dirty="0">
                <a:solidFill>
                  <a:srgbClr val="24396B"/>
                </a:solidFill>
                <a:latin typeface="Franklin Gothic Demi" panose="020B0703020102020204" pitchFamily="34" charset="0"/>
              </a:rPr>
              <a:t>implications for developing countries</a:t>
            </a:r>
            <a:endParaRPr kumimoji="0" lang="en-US" sz="2400" b="0" i="0" u="none" strike="noStrike" kern="1200" cap="none" spc="0" normalizeH="0" baseline="0" noProof="0" dirty="0">
              <a:ln>
                <a:noFill/>
              </a:ln>
              <a:solidFill>
                <a:srgbClr val="24396B"/>
              </a:solidFill>
              <a:effectLst/>
              <a:uLnTx/>
              <a:uFillTx/>
              <a:latin typeface="Franklin Gothic Demi" panose="020B0703020102020204" pitchFamily="34" charset="0"/>
              <a:ea typeface="+mj-ea"/>
              <a:cs typeface="+mj-cs"/>
            </a:endParaRPr>
          </a:p>
        </p:txBody>
      </p:sp>
      <p:sp>
        <p:nvSpPr>
          <p:cNvPr id="2" name="Text Placeholder 2"/>
          <p:cNvSpPr txBox="1"/>
          <p:nvPr/>
        </p:nvSpPr>
        <p:spPr>
          <a:xfrm>
            <a:off x="572069" y="1565444"/>
            <a:ext cx="10515600" cy="3975548"/>
          </a:xfr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0000"/>
              </a:lnSpc>
              <a:spcBef>
                <a:spcPts val="1000"/>
              </a:spcBef>
              <a:spcAft>
                <a:spcPts val="0"/>
              </a:spcAft>
              <a:buClrTx/>
              <a:buSzTx/>
              <a:buFont typeface="+mj-lt"/>
              <a:buAutoNum type="arabicPeriod"/>
              <a:defRPr/>
            </a:pPr>
            <a:r>
              <a:rPr kumimoji="0" lang="en-US" i="0" u="none" strike="noStrike" kern="1200" cap="none" spc="0" normalizeH="0" baseline="0" noProof="0" dirty="0">
                <a:ln>
                  <a:noFill/>
                </a:ln>
                <a:effectLst/>
                <a:uLnTx/>
                <a:uFillTx/>
                <a:latin typeface="Franklin Gothic Book" panose="020B0503020102020204" pitchFamily="34" charset="0"/>
              </a:rPr>
              <a:t>AI economic impacts not the same as in advanced economies</a:t>
            </a:r>
            <a:endParaRPr kumimoji="0" lang="en-US" i="0" u="none" strike="noStrike" kern="1200" cap="none" spc="0" normalizeH="0" baseline="0" noProof="0" dirty="0">
              <a:ln>
                <a:noFill/>
              </a:ln>
              <a:effectLst/>
              <a:uLnTx/>
              <a:uFillTx/>
              <a:latin typeface="Franklin Gothic Book" panose="020B0503020102020204" pitchFamily="34" charset="0"/>
            </a:endParaRPr>
          </a:p>
          <a:p>
            <a:pPr marL="800100" marR="0" lvl="2" indent="-342900" algn="l" defTabSz="914400" rtl="0" eaLnBrk="1" fontAlgn="auto" latinLnBrk="0" hangingPunct="1">
              <a:lnSpc>
                <a:spcPct val="90000"/>
              </a:lnSpc>
              <a:spcBef>
                <a:spcPts val="600"/>
              </a:spcBef>
              <a:spcAft>
                <a:spcPts val="0"/>
              </a:spcAft>
              <a:buClrTx/>
              <a:buSzTx/>
              <a:buFont typeface="Arial" panose="020B0604020202020204" pitchFamily="34" charset="0"/>
              <a:buChar char="•"/>
              <a:defRPr/>
            </a:pPr>
            <a:r>
              <a:rPr kumimoji="0" lang="en-US" sz="1800" b="0" i="0" u="none" strike="noStrike" kern="1200" cap="none" spc="0" normalizeH="0" baseline="0" noProof="0" dirty="0">
                <a:ln>
                  <a:noFill/>
                </a:ln>
                <a:solidFill>
                  <a:srgbClr val="24396B"/>
                </a:solidFill>
                <a:effectLst/>
                <a:uLnTx/>
                <a:uFillTx/>
                <a:latin typeface="Franklin Gothic Book" panose="020B0503020102020204" pitchFamily="34" charset="0"/>
              </a:rPr>
              <a:t>Dangerous to extrapolate from concerns being debated in the US and Europe</a:t>
            </a:r>
            <a:endParaRPr kumimoji="0" lang="en-US" sz="1800" b="0" i="0" u="none" strike="noStrike" kern="1200" cap="none" spc="0" normalizeH="0" baseline="0" noProof="0" dirty="0">
              <a:ln>
                <a:noFill/>
              </a:ln>
              <a:solidFill>
                <a:srgbClr val="24396B"/>
              </a:solidFill>
              <a:effectLst/>
              <a:uLnTx/>
              <a:uFillTx/>
              <a:latin typeface="Franklin Gothic Book" panose="020B0503020102020204" pitchFamily="34" charset="0"/>
            </a:endParaRPr>
          </a:p>
          <a:p>
            <a:pPr marL="800100" marR="0" lvl="2" indent="-342900" algn="l" defTabSz="914400" rtl="0" eaLnBrk="1" fontAlgn="auto" latinLnBrk="0" hangingPunct="1">
              <a:lnSpc>
                <a:spcPct val="90000"/>
              </a:lnSpc>
              <a:spcBef>
                <a:spcPts val="600"/>
              </a:spcBef>
              <a:spcAft>
                <a:spcPts val="0"/>
              </a:spcAft>
              <a:buClrTx/>
              <a:buSzTx/>
              <a:buFont typeface="Arial" panose="020B0604020202020204" pitchFamily="34" charset="0"/>
              <a:buChar char="•"/>
              <a:defRPr/>
            </a:pPr>
            <a:r>
              <a:rPr kumimoji="0" lang="en-US" sz="1800" i="0" u="none" strike="noStrike" kern="1200" cap="none" spc="0" normalizeH="0" baseline="0" noProof="0" dirty="0">
                <a:ln>
                  <a:noFill/>
                </a:ln>
                <a:solidFill>
                  <a:srgbClr val="24396B"/>
                </a:solidFill>
                <a:effectLst/>
                <a:uLnTx/>
                <a:uFillTx/>
                <a:latin typeface="Franklin Gothic Book" panose="020B0503020102020204" pitchFamily="34" charset="0"/>
              </a:rPr>
              <a:t>Developing countries should be more optimistic and aggressive about AI’s potential</a:t>
            </a:r>
            <a:endParaRPr kumimoji="0" lang="en-US" sz="1800" i="0" u="none" strike="noStrike" kern="1200" cap="none" spc="0" normalizeH="0" baseline="0" noProof="0" dirty="0">
              <a:ln>
                <a:noFill/>
              </a:ln>
              <a:solidFill>
                <a:srgbClr val="24396B"/>
              </a:solidFill>
              <a:effectLst/>
              <a:uLnTx/>
              <a:uFillTx/>
              <a:latin typeface="Franklin Gothic Book" panose="020B0503020102020204" pitchFamily="34" charset="0"/>
            </a:endParaRPr>
          </a:p>
          <a:p>
            <a:pPr marL="342900" marR="0" lvl="1" indent="-342900" algn="l" defTabSz="914400" rtl="0" eaLnBrk="1" fontAlgn="auto" latinLnBrk="0" hangingPunct="1">
              <a:lnSpc>
                <a:spcPct val="90000"/>
              </a:lnSpc>
              <a:spcBef>
                <a:spcPts val="1000"/>
              </a:spcBef>
              <a:spcAft>
                <a:spcPts val="0"/>
              </a:spcAft>
              <a:buClrTx/>
              <a:buSzTx/>
              <a:buFont typeface="+mj-lt"/>
              <a:buAutoNum type="arabicPeriod"/>
              <a:defRPr/>
            </a:pPr>
            <a:r>
              <a:rPr kumimoji="0" lang="en-US" i="0" u="none" strike="noStrike" kern="1200" cap="none" spc="0" normalizeH="0" baseline="0" noProof="0" dirty="0">
                <a:ln>
                  <a:noFill/>
                </a:ln>
                <a:effectLst/>
                <a:uLnTx/>
                <a:uFillTx/>
                <a:latin typeface="Franklin Gothic Book" panose="020B0503020102020204" pitchFamily="34" charset="0"/>
              </a:rPr>
              <a:t>AI technologies even more context-specific than earlier GPTs</a:t>
            </a:r>
            <a:endParaRPr kumimoji="0" lang="en-US" i="0" u="none" strike="noStrike" kern="1200" cap="none" spc="0" normalizeH="0" baseline="0" noProof="0" dirty="0">
              <a:ln>
                <a:noFill/>
              </a:ln>
              <a:effectLst/>
              <a:uLnTx/>
              <a:uFillTx/>
              <a:latin typeface="Franklin Gothic Book" panose="020B0503020102020204" pitchFamily="34" charset="0"/>
            </a:endParaRPr>
          </a:p>
          <a:p>
            <a:pPr marL="800100" marR="0" lvl="2" indent="-342900" algn="l" defTabSz="914400" rtl="0" eaLnBrk="1" fontAlgn="auto" latinLnBrk="0" hangingPunct="1">
              <a:lnSpc>
                <a:spcPct val="90000"/>
              </a:lnSpc>
              <a:spcBef>
                <a:spcPts val="600"/>
              </a:spcBef>
              <a:spcAft>
                <a:spcPts val="0"/>
              </a:spcAft>
              <a:buClrTx/>
              <a:buSzTx/>
              <a:buFont typeface="Arial" panose="020B0604020202020204" pitchFamily="34" charset="0"/>
              <a:buChar char="•"/>
              <a:defRPr/>
            </a:pPr>
            <a:r>
              <a:rPr kumimoji="0" lang="en-US" sz="1800" b="0" i="1" u="none" strike="noStrike" kern="1200" cap="none" spc="0" normalizeH="0" baseline="0" noProof="0" dirty="0">
                <a:ln>
                  <a:noFill/>
                </a:ln>
                <a:solidFill>
                  <a:srgbClr val="24396B"/>
                </a:solidFill>
                <a:effectLst/>
                <a:uLnTx/>
                <a:uFillTx/>
                <a:latin typeface="Franklin Gothic Book" panose="020B0503020102020204" pitchFamily="34" charset="0"/>
              </a:rPr>
              <a:t>‘Middle powers’ </a:t>
            </a:r>
            <a:r>
              <a:rPr lang="en-US" sz="1800" dirty="0">
                <a:solidFill>
                  <a:srgbClr val="24396B"/>
                </a:solidFill>
                <a:latin typeface="Franklin Gothic Book" panose="020B0503020102020204" pitchFamily="34" charset="0"/>
              </a:rPr>
              <a:t>should</a:t>
            </a:r>
            <a:r>
              <a:rPr kumimoji="0" lang="en-US" sz="1800" b="0" i="0" u="none" strike="noStrike" kern="1200" cap="none" spc="0" normalizeH="0" baseline="0" noProof="0" dirty="0">
                <a:ln>
                  <a:noFill/>
                </a:ln>
                <a:solidFill>
                  <a:srgbClr val="24396B"/>
                </a:solidFill>
                <a:effectLst/>
                <a:uLnTx/>
                <a:uFillTx/>
                <a:latin typeface="Franklin Gothic Book" panose="020B0503020102020204" pitchFamily="34" charset="0"/>
              </a:rPr>
              <a:t> adopt a sensible mix of adoption, adaptation, and advancement</a:t>
            </a:r>
            <a:endParaRPr kumimoji="0" lang="en-US" sz="1800" b="0" i="0" u="none" strike="noStrike" kern="1200" cap="none" spc="0" normalizeH="0" baseline="0" noProof="0" dirty="0">
              <a:ln>
                <a:noFill/>
              </a:ln>
              <a:solidFill>
                <a:srgbClr val="24396B"/>
              </a:solidFill>
              <a:effectLst/>
              <a:uLnTx/>
              <a:uFillTx/>
              <a:latin typeface="Franklin Gothic Book" panose="020B0503020102020204" pitchFamily="34" charset="0"/>
            </a:endParaRPr>
          </a:p>
          <a:p>
            <a:pPr marL="800100" marR="0" lvl="2" indent="-342900" algn="l" defTabSz="914400" rtl="0" eaLnBrk="1" fontAlgn="auto" latinLnBrk="0" hangingPunct="1">
              <a:lnSpc>
                <a:spcPct val="90000"/>
              </a:lnSpc>
              <a:spcBef>
                <a:spcPts val="600"/>
              </a:spcBef>
              <a:spcAft>
                <a:spcPts val="0"/>
              </a:spcAft>
              <a:buClrTx/>
              <a:buSzTx/>
              <a:buFont typeface="Arial" panose="020B0604020202020204" pitchFamily="34" charset="0"/>
              <a:buChar char="•"/>
              <a:defRPr/>
            </a:pPr>
            <a:r>
              <a:rPr kumimoji="0" lang="en-US" sz="1800" i="0" u="none" strike="noStrike" kern="1200" cap="none" spc="0" normalizeH="0" baseline="0" noProof="0" dirty="0">
                <a:ln>
                  <a:noFill/>
                </a:ln>
                <a:solidFill>
                  <a:srgbClr val="24396B"/>
                </a:solidFill>
                <a:effectLst/>
                <a:uLnTx/>
                <a:uFillTx/>
                <a:latin typeface="Franklin Gothic Book" panose="020B0503020102020204" pitchFamily="34" charset="0"/>
              </a:rPr>
              <a:t>Adaptation will have to be the main objective in developing countries</a:t>
            </a:r>
            <a:endParaRPr kumimoji="0" lang="en-US" sz="1800" i="0" u="none" strike="noStrike" kern="1200" cap="none" spc="0" normalizeH="0" baseline="0" noProof="0" dirty="0">
              <a:ln>
                <a:noFill/>
              </a:ln>
              <a:solidFill>
                <a:srgbClr val="24396B"/>
              </a:solidFill>
              <a:effectLst/>
              <a:uLnTx/>
              <a:uFillTx/>
              <a:latin typeface="Franklin Gothic Book" panose="020B0503020102020204" pitchFamily="34" charset="0"/>
            </a:endParaRPr>
          </a:p>
          <a:p>
            <a:pPr marL="342900" marR="0" lvl="1" indent="-342900" algn="l" defTabSz="914400" rtl="0" eaLnBrk="1" fontAlgn="auto" latinLnBrk="0" hangingPunct="1">
              <a:lnSpc>
                <a:spcPct val="90000"/>
              </a:lnSpc>
              <a:spcBef>
                <a:spcPts val="1000"/>
              </a:spcBef>
              <a:spcAft>
                <a:spcPts val="0"/>
              </a:spcAft>
              <a:buClrTx/>
              <a:buSzTx/>
              <a:buFont typeface="+mj-lt"/>
              <a:buAutoNum type="arabicPeriod"/>
              <a:defRPr/>
            </a:pPr>
            <a:r>
              <a:rPr kumimoji="0" lang="en-US" i="0" u="none" strike="noStrike" kern="1200" cap="none" spc="0" normalizeH="0" baseline="0" noProof="0" dirty="0">
                <a:ln>
                  <a:noFill/>
                </a:ln>
                <a:effectLst/>
                <a:uLnTx/>
                <a:uFillTx/>
                <a:latin typeface="Franklin Gothic Book" panose="020B0503020102020204" pitchFamily="34" charset="0"/>
              </a:rPr>
              <a:t>AI strategies in developing countries involve cost-conscious choices</a:t>
            </a:r>
            <a:endParaRPr kumimoji="0" lang="en-US" i="0" u="none" strike="noStrike" kern="1200" cap="none" spc="0" normalizeH="0" baseline="0" noProof="0" dirty="0">
              <a:ln>
                <a:noFill/>
              </a:ln>
              <a:effectLst/>
              <a:uLnTx/>
              <a:uFillTx/>
              <a:latin typeface="Franklin Gothic Book" panose="020B0503020102020204" pitchFamily="34" charset="0"/>
            </a:endParaRPr>
          </a:p>
          <a:p>
            <a:pPr marL="800100" marR="0" lvl="2" indent="-342900" algn="l" defTabSz="914400" rtl="0" eaLnBrk="1" fontAlgn="auto" latinLnBrk="0" hangingPunct="1">
              <a:lnSpc>
                <a:spcPct val="90000"/>
              </a:lnSpc>
              <a:spcBef>
                <a:spcPts val="600"/>
              </a:spcBef>
              <a:spcAft>
                <a:spcPts val="0"/>
              </a:spcAft>
              <a:buClrTx/>
              <a:buSzTx/>
              <a:buFont typeface="Arial" panose="020B0604020202020204" pitchFamily="34" charset="0"/>
              <a:buChar char="•"/>
              <a:defRPr/>
            </a:pPr>
            <a:r>
              <a:rPr lang="en-US" sz="1800" dirty="0">
                <a:solidFill>
                  <a:srgbClr val="24396B"/>
                </a:solidFill>
                <a:latin typeface="Franklin Gothic Book" panose="020B0503020102020204" pitchFamily="34" charset="0"/>
              </a:rPr>
              <a:t>Social</a:t>
            </a:r>
            <a:r>
              <a:rPr kumimoji="0" lang="en-US" sz="1800" b="0" i="0" u="none" strike="noStrike" kern="1200" cap="none" spc="0" normalizeH="0" baseline="0" noProof="0" dirty="0">
                <a:ln>
                  <a:noFill/>
                </a:ln>
                <a:solidFill>
                  <a:srgbClr val="24396B"/>
                </a:solidFill>
                <a:effectLst/>
                <a:uLnTx/>
                <a:uFillTx/>
                <a:latin typeface="Franklin Gothic Book" panose="020B0503020102020204" pitchFamily="34" charset="0"/>
              </a:rPr>
              <a:t> services: Generative AI front-line use or </a:t>
            </a:r>
            <a:r>
              <a:rPr kumimoji="0" lang="en-US" sz="1800" b="1" i="0" u="none" strike="noStrike" kern="1200" cap="none" spc="0" normalizeH="0" baseline="0" noProof="0" dirty="0">
                <a:ln>
                  <a:noFill/>
                </a:ln>
                <a:solidFill>
                  <a:srgbClr val="24396B"/>
                </a:solidFill>
                <a:effectLst/>
                <a:uLnTx/>
                <a:uFillTx/>
                <a:latin typeface="Franklin Gothic Book" panose="020B0503020102020204" pitchFamily="34" charset="0"/>
              </a:rPr>
              <a:t>predictive AI back-end use ?</a:t>
            </a:r>
            <a:endParaRPr kumimoji="0" lang="en-US" sz="1800" b="1" i="0" u="none" strike="noStrike" kern="1200" cap="none" spc="0" normalizeH="0" baseline="0" noProof="0" dirty="0">
              <a:ln>
                <a:noFill/>
              </a:ln>
              <a:solidFill>
                <a:srgbClr val="24396B"/>
              </a:solidFill>
              <a:effectLst/>
              <a:uLnTx/>
              <a:uFillTx/>
              <a:latin typeface="Franklin Gothic Book" panose="020B0503020102020204" pitchFamily="34" charset="0"/>
            </a:endParaRPr>
          </a:p>
          <a:p>
            <a:pPr marL="800100" marR="0" lvl="2" indent="-342900" algn="l" defTabSz="914400" rtl="0" eaLnBrk="1" fontAlgn="auto" latinLnBrk="0" hangingPunct="1">
              <a:lnSpc>
                <a:spcPct val="90000"/>
              </a:lnSpc>
              <a:spcBef>
                <a:spcPts val="600"/>
              </a:spcBef>
              <a:spcAft>
                <a:spcPts val="0"/>
              </a:spcAft>
              <a:buClrTx/>
              <a:buSzTx/>
              <a:buFont typeface="Arial" panose="020B0604020202020204" pitchFamily="34" charset="0"/>
              <a:buChar char="•"/>
              <a:defRPr/>
            </a:pPr>
            <a:r>
              <a:rPr kumimoji="0" lang="en-US" sz="1800" b="0" i="0" u="none" strike="noStrike" kern="1200" cap="none" spc="0" normalizeH="0" baseline="0" noProof="0" dirty="0">
                <a:ln>
                  <a:noFill/>
                </a:ln>
                <a:solidFill>
                  <a:srgbClr val="24396B"/>
                </a:solidFill>
                <a:effectLst/>
                <a:uLnTx/>
                <a:uFillTx/>
                <a:latin typeface="Franklin Gothic Book" panose="020B0503020102020204" pitchFamily="34" charset="0"/>
              </a:rPr>
              <a:t>Economic impact</a:t>
            </a:r>
            <a:r>
              <a:rPr kumimoji="0" lang="en-US" sz="1800" b="1" i="0" u="none" strike="noStrike" kern="1200" cap="none" spc="0" normalizeH="0" baseline="0" noProof="0" dirty="0">
                <a:ln>
                  <a:noFill/>
                </a:ln>
                <a:solidFill>
                  <a:srgbClr val="24396B"/>
                </a:solidFill>
                <a:effectLst/>
                <a:uLnTx/>
                <a:uFillTx/>
                <a:latin typeface="Franklin Gothic Book" panose="020B0503020102020204" pitchFamily="34" charset="0"/>
              </a:rPr>
              <a:t>: </a:t>
            </a:r>
            <a:r>
              <a:rPr kumimoji="0" lang="en-US" sz="1800" b="0" i="0" u="none" strike="noStrike" kern="1200" cap="none" spc="0" normalizeH="0" baseline="0" noProof="0" dirty="0">
                <a:ln>
                  <a:noFill/>
                </a:ln>
                <a:solidFill>
                  <a:srgbClr val="24396B"/>
                </a:solidFill>
                <a:effectLst/>
                <a:uLnTx/>
                <a:uFillTx/>
                <a:latin typeface="Franklin Gothic Book" panose="020B0503020102020204" pitchFamily="34" charset="0"/>
              </a:rPr>
              <a:t>Big concentrated investments or </a:t>
            </a:r>
            <a:r>
              <a:rPr kumimoji="0" lang="en-US" sz="1800" b="1" i="0" u="none" strike="noStrike" kern="1200" cap="none" spc="0" normalizeH="0" baseline="0" noProof="0" dirty="0">
                <a:ln>
                  <a:noFill/>
                </a:ln>
                <a:solidFill>
                  <a:srgbClr val="24396B"/>
                </a:solidFill>
                <a:effectLst/>
                <a:uLnTx/>
                <a:uFillTx/>
                <a:latin typeface="Franklin Gothic Book" panose="020B0503020102020204" pitchFamily="34" charset="0"/>
              </a:rPr>
              <a:t>small diffused investments </a:t>
            </a:r>
            <a:r>
              <a:rPr kumimoji="0" lang="en-US" sz="1800" b="0" i="0" u="none" strike="noStrike" kern="1200" cap="none" spc="0" normalizeH="0" baseline="0" noProof="0" dirty="0">
                <a:ln>
                  <a:noFill/>
                </a:ln>
                <a:solidFill>
                  <a:srgbClr val="24396B"/>
                </a:solidFill>
                <a:effectLst/>
                <a:uLnTx/>
                <a:uFillTx/>
                <a:latin typeface="Franklin Gothic Book" panose="020B0503020102020204" pitchFamily="34" charset="0"/>
              </a:rPr>
              <a:t>?</a:t>
            </a:r>
            <a:endParaRPr kumimoji="0" lang="en-US" sz="1800" b="0" i="0" u="none" strike="noStrike" kern="1200" cap="none" spc="0" normalizeH="0" baseline="0" noProof="0" dirty="0">
              <a:ln>
                <a:noFill/>
              </a:ln>
              <a:solidFill>
                <a:srgbClr val="24396B"/>
              </a:solidFill>
              <a:effectLst/>
              <a:uLnTx/>
              <a:uFillTx/>
              <a:latin typeface="Franklin Gothic Book" panose="020B0503020102020204" pitchFamily="34" charset="0"/>
            </a:endParaRPr>
          </a:p>
          <a:p>
            <a:pPr marL="800100" marR="0" lvl="2" indent="-342900" algn="l" defTabSz="914400" rtl="0" eaLnBrk="1" fontAlgn="auto" latinLnBrk="0" hangingPunct="1">
              <a:lnSpc>
                <a:spcPct val="90000"/>
              </a:lnSpc>
              <a:spcBef>
                <a:spcPts val="600"/>
              </a:spcBef>
              <a:spcAft>
                <a:spcPts val="0"/>
              </a:spcAft>
              <a:buClrTx/>
              <a:buSzTx/>
              <a:buFont typeface="Arial" panose="020B0604020202020204" pitchFamily="34" charset="0"/>
              <a:buChar char="•"/>
              <a:defRPr/>
            </a:pPr>
            <a:r>
              <a:rPr kumimoji="0" lang="en-US" sz="1800" b="0" i="0" u="none" strike="noStrike" kern="1200" cap="none" spc="0" normalizeH="0" baseline="0" noProof="0" dirty="0">
                <a:ln>
                  <a:noFill/>
                </a:ln>
                <a:solidFill>
                  <a:srgbClr val="24396B"/>
                </a:solidFill>
                <a:effectLst/>
                <a:uLnTx/>
                <a:uFillTx/>
                <a:latin typeface="Franklin Gothic Book" panose="020B0503020102020204" pitchFamily="34" charset="0"/>
              </a:rPr>
              <a:t>Political risks: Government-imposed mandatory regulations or </a:t>
            </a:r>
            <a:r>
              <a:rPr kumimoji="0" lang="en-US" sz="1800" b="1" i="0" u="none" strike="noStrike" kern="1200" cap="none" spc="0" normalizeH="0" baseline="0" noProof="0" dirty="0">
                <a:ln>
                  <a:noFill/>
                </a:ln>
                <a:solidFill>
                  <a:srgbClr val="24396B"/>
                </a:solidFill>
                <a:effectLst/>
                <a:uLnTx/>
                <a:uFillTx/>
                <a:latin typeface="Franklin Gothic Book" panose="020B0503020102020204" pitchFamily="34" charset="0"/>
              </a:rPr>
              <a:t>industry-led voluntary standards</a:t>
            </a:r>
            <a:r>
              <a:rPr kumimoji="0" lang="en-US" sz="1800" b="0" i="0" u="none" strike="noStrike" kern="1200" cap="none" spc="0" normalizeH="0" baseline="0" noProof="0" dirty="0">
                <a:ln>
                  <a:noFill/>
                </a:ln>
                <a:solidFill>
                  <a:srgbClr val="24396B"/>
                </a:solidFill>
                <a:effectLst/>
                <a:uLnTx/>
                <a:uFillTx/>
                <a:latin typeface="Franklin Gothic Book" panose="020B0503020102020204" pitchFamily="34" charset="0"/>
              </a:rPr>
              <a:t> ?</a:t>
            </a:r>
            <a:endParaRPr kumimoji="0" lang="en-US" sz="1800" b="0" i="0" u="none" strike="noStrike" kern="1200" cap="none" spc="0" normalizeH="0" baseline="0" noProof="0" dirty="0">
              <a:ln>
                <a:noFill/>
              </a:ln>
              <a:solidFill>
                <a:srgbClr val="24396B"/>
              </a:solidFill>
              <a:effectLst/>
              <a:uLnTx/>
              <a:uFillTx/>
              <a:latin typeface="Franklin Gothic Book" panose="020B05030201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11" name="Title 1"/>
          <p:cNvSpPr txBox="1"/>
          <p:nvPr/>
        </p:nvSpPr>
        <p:spPr>
          <a:xfrm>
            <a:off x="374551" y="365126"/>
            <a:ext cx="10175167" cy="52271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sz="2400" b="0" i="0" u="none" strike="noStrike" kern="1200" cap="none" spc="0" normalizeH="0" baseline="0" noProof="0" dirty="0">
                <a:ln>
                  <a:noFill/>
                </a:ln>
                <a:solidFill>
                  <a:srgbClr val="24396B"/>
                </a:solidFill>
                <a:effectLst/>
                <a:uLnTx/>
                <a:uFillTx/>
                <a:latin typeface="Franklin Gothic Demi" panose="020B0703020102020204" pitchFamily="34" charset="0"/>
                <a:ea typeface="+mj-ea"/>
                <a:cs typeface="+mj-cs"/>
              </a:rPr>
              <a:t>What makes AI the same as other GPTs─and what makes it special</a:t>
            </a:r>
            <a:endParaRPr kumimoji="0" lang="en-US" sz="2400" b="0" i="0" u="none" strike="noStrike" kern="1200" cap="none" spc="0" normalizeH="0" baseline="0" noProof="0" dirty="0">
              <a:ln>
                <a:noFill/>
              </a:ln>
              <a:solidFill>
                <a:srgbClr val="24396B"/>
              </a:solidFill>
              <a:effectLst/>
              <a:uLnTx/>
              <a:uFillTx/>
              <a:latin typeface="Franklin Gothic Demi" panose="020B0703020102020204" pitchFamily="34" charset="0"/>
              <a:ea typeface="+mj-ea"/>
              <a:cs typeface="+mj-cs"/>
            </a:endParaRPr>
          </a:p>
        </p:txBody>
      </p:sp>
      <p:sp>
        <p:nvSpPr>
          <p:cNvPr id="4" name="TextBox 3"/>
          <p:cNvSpPr txBox="1"/>
          <p:nvPr/>
        </p:nvSpPr>
        <p:spPr>
          <a:xfrm>
            <a:off x="422317" y="1386851"/>
            <a:ext cx="10011395" cy="4078039"/>
          </a:xfrm>
          <a:prstGeom prst="rect">
            <a:avLst/>
          </a:prstGeom>
          <a:noFill/>
        </p:spPr>
        <p:txBody>
          <a:bodyPr wrap="square">
            <a:spAutoFit/>
          </a:bodyPr>
          <a:lstStyle/>
          <a:p>
            <a:pPr marL="342900" indent="-342900">
              <a:spcAft>
                <a:spcPts val="600"/>
              </a:spcAft>
              <a:buFont typeface="Arial" panose="020B0604020202020204" pitchFamily="34" charset="0"/>
              <a:buChar char="•"/>
            </a:pPr>
            <a:r>
              <a:rPr lang="en-US" sz="2400" dirty="0">
                <a:solidFill>
                  <a:schemeClr val="tx1"/>
                </a:solidFill>
                <a:latin typeface="Franklin Gothic Book" panose="020B0503020102020204" pitchFamily="34" charset="0"/>
              </a:rPr>
              <a:t>AI is a general-purpose technology, </a:t>
            </a:r>
            <a:r>
              <a:rPr lang="en-US" sz="2400" dirty="0">
                <a:latin typeface="Franklin Gothic Book" panose="020B0503020102020204" pitchFamily="34" charset="0"/>
              </a:rPr>
              <a:t>like </a:t>
            </a:r>
            <a:r>
              <a:rPr lang="en-US" sz="2400" dirty="0">
                <a:solidFill>
                  <a:schemeClr val="tx1"/>
                </a:solidFill>
                <a:latin typeface="Franklin Gothic Book" panose="020B0503020102020204" pitchFamily="34" charset="0"/>
              </a:rPr>
              <a:t>the last </a:t>
            </a:r>
            <a:r>
              <a:rPr lang="en-US" sz="2400" i="1" dirty="0">
                <a:solidFill>
                  <a:schemeClr val="tx1"/>
                </a:solidFill>
                <a:latin typeface="Franklin Gothic Book" panose="020B0503020102020204" pitchFamily="34" charset="0"/>
              </a:rPr>
              <a:t>three GPTs</a:t>
            </a:r>
            <a:endParaRPr lang="en-US" sz="2400" i="1" dirty="0">
              <a:solidFill>
                <a:schemeClr val="tx1"/>
              </a:solidFill>
              <a:latin typeface="Franklin Gothic Book" panose="020B0503020102020204" pitchFamily="34" charset="0"/>
            </a:endParaRPr>
          </a:p>
          <a:p>
            <a:pPr marL="800100" lvl="1" indent="-342900">
              <a:buFont typeface="Arial" panose="020B0604020202020204" pitchFamily="34" charset="0"/>
              <a:buChar char="•"/>
            </a:pPr>
            <a:r>
              <a:rPr lang="en-US" dirty="0">
                <a:solidFill>
                  <a:srgbClr val="24396B"/>
                </a:solidFill>
                <a:latin typeface="Franklin Gothic Book" panose="020B0503020102020204" pitchFamily="34" charset="0"/>
              </a:rPr>
              <a:t>Artificial Intelligence is a transformative GPT, like </a:t>
            </a:r>
            <a:r>
              <a:rPr lang="en-US" b="1" dirty="0">
                <a:solidFill>
                  <a:srgbClr val="24396B"/>
                </a:solidFill>
                <a:latin typeface="Franklin Gothic Book" panose="020B0503020102020204" pitchFamily="34" charset="0"/>
              </a:rPr>
              <a:t>electricity, computers and the internet</a:t>
            </a:r>
            <a:endParaRPr lang="en-US" b="1" dirty="0">
              <a:solidFill>
                <a:srgbClr val="24396B"/>
              </a:solidFill>
              <a:latin typeface="Franklin Gothic Book" panose="020B0503020102020204" pitchFamily="34" charset="0"/>
            </a:endParaRPr>
          </a:p>
          <a:p>
            <a:pPr marL="800100" lvl="1" indent="-342900">
              <a:buFont typeface="Arial" panose="020B0604020202020204" pitchFamily="34" charset="0"/>
              <a:buChar char="•"/>
            </a:pPr>
            <a:r>
              <a:rPr lang="en-US" dirty="0">
                <a:solidFill>
                  <a:srgbClr val="24396B"/>
                </a:solidFill>
                <a:latin typeface="Franklin Gothic Book" panose="020B0503020102020204" pitchFamily="34" charset="0"/>
              </a:rPr>
              <a:t>Main differences relative to previous GPTs are </a:t>
            </a:r>
            <a:r>
              <a:rPr lang="en-US" b="1" dirty="0">
                <a:solidFill>
                  <a:srgbClr val="24396B"/>
                </a:solidFill>
                <a:latin typeface="Franklin Gothic Book" panose="020B0503020102020204" pitchFamily="34" charset="0"/>
              </a:rPr>
              <a:t>greater speed and context-specificity</a:t>
            </a:r>
            <a:endParaRPr lang="en-US" b="1" dirty="0">
              <a:solidFill>
                <a:srgbClr val="24396B"/>
              </a:solidFill>
              <a:latin typeface="Franklin Gothic Book" panose="020B0503020102020204" pitchFamily="34" charset="0"/>
            </a:endParaRPr>
          </a:p>
          <a:p>
            <a:pPr marL="800100" lvl="1" indent="-342900">
              <a:buFont typeface="Arial" panose="020B0604020202020204" pitchFamily="34" charset="0"/>
              <a:buChar char="•"/>
            </a:pPr>
            <a:r>
              <a:rPr lang="en-US" dirty="0">
                <a:solidFill>
                  <a:srgbClr val="24396B"/>
                </a:solidFill>
                <a:latin typeface="Franklin Gothic Book" panose="020B0503020102020204" pitchFamily="34" charset="0"/>
              </a:rPr>
              <a:t>Countries that gain most from GPTs invested early in </a:t>
            </a:r>
            <a:r>
              <a:rPr lang="en-US" b="1" dirty="0">
                <a:solidFill>
                  <a:srgbClr val="24396B"/>
                </a:solidFill>
                <a:latin typeface="Franklin Gothic Book" panose="020B0503020102020204" pitchFamily="34" charset="0"/>
              </a:rPr>
              <a:t>infrastructure, skills, and institutions</a:t>
            </a:r>
            <a:endParaRPr lang="en-US" b="1" dirty="0">
              <a:solidFill>
                <a:srgbClr val="24396B"/>
              </a:solidFill>
              <a:latin typeface="Franklin Gothic Book" panose="020B0503020102020204" pitchFamily="34" charset="0"/>
            </a:endParaRPr>
          </a:p>
          <a:p>
            <a:pPr marL="342900" indent="-342900">
              <a:spcBef>
                <a:spcPts val="600"/>
              </a:spcBef>
              <a:spcAft>
                <a:spcPts val="600"/>
              </a:spcAft>
              <a:buFont typeface="Arial" panose="020B0604020202020204" pitchFamily="34" charset="0"/>
              <a:buChar char="•"/>
            </a:pPr>
            <a:r>
              <a:rPr lang="en-US" sz="2400" dirty="0">
                <a:solidFill>
                  <a:schemeClr val="tx1"/>
                </a:solidFill>
                <a:latin typeface="Franklin Gothic Book" panose="020B0503020102020204" pitchFamily="34" charset="0"/>
              </a:rPr>
              <a:t>AI’s development impact </a:t>
            </a:r>
            <a:r>
              <a:rPr lang="en-US" sz="2400" dirty="0">
                <a:latin typeface="Franklin Gothic Book" panose="020B0503020102020204" pitchFamily="34" charset="0"/>
              </a:rPr>
              <a:t>d</a:t>
            </a:r>
            <a:r>
              <a:rPr lang="en-US" sz="2400" dirty="0">
                <a:solidFill>
                  <a:schemeClr val="tx1"/>
                </a:solidFill>
                <a:latin typeface="Franklin Gothic Book" panose="020B0503020102020204" pitchFamily="34" charset="0"/>
              </a:rPr>
              <a:t>epends on the </a:t>
            </a:r>
            <a:r>
              <a:rPr lang="en-US" sz="2400" i="1" dirty="0">
                <a:solidFill>
                  <a:schemeClr val="tx1"/>
                </a:solidFill>
                <a:latin typeface="Franklin Gothic Book" panose="020B0503020102020204" pitchFamily="34" charset="0"/>
              </a:rPr>
              <a:t>three Cs</a:t>
            </a:r>
            <a:endParaRPr lang="en-US" sz="2400" i="1" dirty="0">
              <a:solidFill>
                <a:schemeClr val="tx1"/>
              </a:solidFill>
              <a:latin typeface="Franklin Gothic Book" panose="020B0503020102020204" pitchFamily="34" charset="0"/>
            </a:endParaRPr>
          </a:p>
          <a:p>
            <a:pPr marL="800100" lvl="1" indent="-342900">
              <a:buFont typeface="Arial" panose="020B0604020202020204" pitchFamily="34" charset="0"/>
              <a:buChar char="•"/>
            </a:pPr>
            <a:r>
              <a:rPr lang="en-US" b="1" dirty="0">
                <a:solidFill>
                  <a:srgbClr val="24396B"/>
                </a:solidFill>
                <a:latin typeface="Franklin Gothic Book" panose="020B0503020102020204" pitchFamily="34" charset="0"/>
              </a:rPr>
              <a:t>Capabilities</a:t>
            </a:r>
            <a:r>
              <a:rPr lang="en-US" dirty="0">
                <a:solidFill>
                  <a:srgbClr val="24396B"/>
                </a:solidFill>
                <a:latin typeface="Franklin Gothic Book" panose="020B0503020102020204" pitchFamily="34" charset="0"/>
              </a:rPr>
              <a:t> central because AI both requires expertise and can fill expertise gaps</a:t>
            </a:r>
            <a:endParaRPr lang="en-US" dirty="0">
              <a:solidFill>
                <a:srgbClr val="24396B"/>
              </a:solidFill>
              <a:latin typeface="Franklin Gothic Book" panose="020B0503020102020204" pitchFamily="34" charset="0"/>
            </a:endParaRPr>
          </a:p>
          <a:p>
            <a:pPr marL="800100" lvl="1" indent="-342900">
              <a:buFont typeface="Arial" panose="020B0604020202020204" pitchFamily="34" charset="0"/>
              <a:buChar char="•"/>
            </a:pPr>
            <a:r>
              <a:rPr lang="en-US" b="1" dirty="0">
                <a:solidFill>
                  <a:srgbClr val="24396B"/>
                </a:solidFill>
                <a:latin typeface="Franklin Gothic Book" panose="020B0503020102020204" pitchFamily="34" charset="0"/>
              </a:rPr>
              <a:t>Concentration</a:t>
            </a:r>
            <a:r>
              <a:rPr lang="en-US" dirty="0">
                <a:solidFill>
                  <a:srgbClr val="24396B"/>
                </a:solidFill>
                <a:latin typeface="Franklin Gothic Book" panose="020B0503020102020204" pitchFamily="34" charset="0"/>
              </a:rPr>
              <a:t> since a few firms and countries control advanced systems and hardware</a:t>
            </a:r>
            <a:endParaRPr lang="en-US" dirty="0">
              <a:solidFill>
                <a:srgbClr val="24396B"/>
              </a:solidFill>
              <a:latin typeface="Franklin Gothic Book" panose="020B0503020102020204" pitchFamily="34" charset="0"/>
            </a:endParaRPr>
          </a:p>
          <a:p>
            <a:pPr marL="800100" lvl="1" indent="-342900">
              <a:buFont typeface="Arial" panose="020B0604020202020204" pitchFamily="34" charset="0"/>
              <a:buChar char="•"/>
            </a:pPr>
            <a:r>
              <a:rPr lang="en-US" b="1" dirty="0">
                <a:solidFill>
                  <a:srgbClr val="24396B"/>
                </a:solidFill>
                <a:latin typeface="Franklin Gothic Book" panose="020B0503020102020204" pitchFamily="34" charset="0"/>
              </a:rPr>
              <a:t>Complements</a:t>
            </a:r>
            <a:r>
              <a:rPr lang="en-US" dirty="0">
                <a:solidFill>
                  <a:srgbClr val="24396B"/>
                </a:solidFill>
                <a:latin typeface="Franklin Gothic Book" panose="020B0503020102020204" pitchFamily="34" charset="0"/>
              </a:rPr>
              <a:t> needed include analog foundations like electricity, ICT, and skills</a:t>
            </a:r>
            <a:endParaRPr lang="en-US" dirty="0">
              <a:solidFill>
                <a:srgbClr val="24396B"/>
              </a:solidFill>
              <a:latin typeface="Franklin Gothic Book" panose="020B0503020102020204" pitchFamily="34" charset="0"/>
            </a:endParaRPr>
          </a:p>
          <a:p>
            <a:pPr marL="342900" indent="-342900">
              <a:spcBef>
                <a:spcPts val="600"/>
              </a:spcBef>
              <a:spcAft>
                <a:spcPts val="600"/>
              </a:spcAft>
              <a:buFont typeface="Arial" panose="020B0604020202020204" pitchFamily="34" charset="0"/>
              <a:buChar char="•"/>
            </a:pPr>
            <a:r>
              <a:rPr lang="en-US" sz="2400" dirty="0">
                <a:solidFill>
                  <a:schemeClr val="tx1"/>
                </a:solidFill>
                <a:latin typeface="Franklin Gothic Book" panose="020B0503020102020204" pitchFamily="34" charset="0"/>
              </a:rPr>
              <a:t>AI’s benefits come from a balance among the </a:t>
            </a:r>
            <a:r>
              <a:rPr lang="en-US" sz="2400" i="1" dirty="0">
                <a:solidFill>
                  <a:schemeClr val="tx1"/>
                </a:solidFill>
                <a:latin typeface="Franklin Gothic Book" panose="020B0503020102020204" pitchFamily="34" charset="0"/>
              </a:rPr>
              <a:t>three A’s</a:t>
            </a:r>
            <a:endParaRPr lang="en-US" sz="2400" i="1" dirty="0">
              <a:solidFill>
                <a:schemeClr val="tx1"/>
              </a:solidFill>
              <a:latin typeface="Franklin Gothic Book" panose="020B0503020102020204" pitchFamily="34" charset="0"/>
            </a:endParaRPr>
          </a:p>
          <a:p>
            <a:pPr marL="800100" lvl="1" indent="-342900">
              <a:buFont typeface="Arial" panose="020B0604020202020204" pitchFamily="34" charset="0"/>
              <a:buChar char="•"/>
            </a:pPr>
            <a:r>
              <a:rPr lang="en-US" b="1" dirty="0">
                <a:solidFill>
                  <a:srgbClr val="24396B"/>
                </a:solidFill>
                <a:latin typeface="Franklin Gothic Book" panose="020B0503020102020204" pitchFamily="34" charset="0"/>
              </a:rPr>
              <a:t>Adopting</a:t>
            </a:r>
            <a:r>
              <a:rPr lang="en-US" dirty="0">
                <a:solidFill>
                  <a:srgbClr val="24396B"/>
                </a:solidFill>
                <a:latin typeface="Franklin Gothic Book" panose="020B0503020102020204" pitchFamily="34" charset="0"/>
              </a:rPr>
              <a:t> readily available AI solutions and integrating them into widespread local use</a:t>
            </a:r>
            <a:endParaRPr lang="en-US" dirty="0">
              <a:solidFill>
                <a:srgbClr val="24396B"/>
              </a:solidFill>
              <a:latin typeface="Franklin Gothic Book" panose="020B0503020102020204" pitchFamily="34" charset="0"/>
            </a:endParaRPr>
          </a:p>
          <a:p>
            <a:pPr marL="800100" lvl="1" indent="-342900">
              <a:buFont typeface="Arial" panose="020B0604020202020204" pitchFamily="34" charset="0"/>
              <a:buChar char="•"/>
            </a:pPr>
            <a:r>
              <a:rPr lang="en-US" b="1" dirty="0">
                <a:solidFill>
                  <a:srgbClr val="24396B"/>
                </a:solidFill>
                <a:latin typeface="Franklin Gothic Book" panose="020B0503020102020204" pitchFamily="34" charset="0"/>
              </a:rPr>
              <a:t>Adapting</a:t>
            </a:r>
            <a:r>
              <a:rPr lang="en-US" dirty="0">
                <a:solidFill>
                  <a:srgbClr val="24396B"/>
                </a:solidFill>
                <a:latin typeface="Franklin Gothic Book" panose="020B0503020102020204" pitchFamily="34" charset="0"/>
              </a:rPr>
              <a:t> and fine-tuning these AI tools to their context, e.g., training on local languages</a:t>
            </a:r>
            <a:endParaRPr lang="en-US" dirty="0">
              <a:solidFill>
                <a:srgbClr val="24396B"/>
              </a:solidFill>
              <a:latin typeface="Franklin Gothic Book" panose="020B0503020102020204" pitchFamily="34" charset="0"/>
            </a:endParaRPr>
          </a:p>
          <a:p>
            <a:pPr marL="800100" lvl="1" indent="-342900">
              <a:buFont typeface="Arial" panose="020B0604020202020204" pitchFamily="34" charset="0"/>
              <a:buChar char="•"/>
            </a:pPr>
            <a:r>
              <a:rPr lang="en-US" b="1" dirty="0">
                <a:solidFill>
                  <a:srgbClr val="24396B"/>
                </a:solidFill>
                <a:latin typeface="Franklin Gothic Book" panose="020B0503020102020204" pitchFamily="34" charset="0"/>
              </a:rPr>
              <a:t>Advancing </a:t>
            </a:r>
            <a:r>
              <a:rPr lang="en-US" dirty="0">
                <a:solidFill>
                  <a:srgbClr val="24396B"/>
                </a:solidFill>
                <a:latin typeface="Franklin Gothic Book" panose="020B0503020102020204" pitchFamily="34" charset="0"/>
              </a:rPr>
              <a:t>frontier AI technology is a resource-intensive endeavor feasible for only a few.</a:t>
            </a:r>
            <a:endParaRPr lang="en-US" dirty="0">
              <a:solidFill>
                <a:srgbClr val="24396B"/>
              </a:solidFill>
              <a:latin typeface="Franklin Gothic Book" panose="020B05030201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624" y="1452850"/>
            <a:ext cx="10515600" cy="1489019"/>
          </a:xfrm>
        </p:spPr>
        <p:txBody>
          <a:bodyPr>
            <a:normAutofit/>
          </a:bodyPr>
          <a:lstStyle/>
          <a:p>
            <a:r>
              <a:rPr lang="en-US" sz="4000" b="1" dirty="0">
                <a:latin typeface="Franklin Gothic Book" panose="020B0503020102020204" pitchFamily="34" charset="0"/>
              </a:rPr>
              <a:t>AI effects in developing economies</a:t>
            </a:r>
            <a:endParaRPr lang="en-US" sz="4000" b="1" dirty="0">
              <a:latin typeface="Franklin Gothic Book" panose="020B0503020102020204" pitchFamily="34" charset="0"/>
            </a:endParaRPr>
          </a:p>
        </p:txBody>
      </p:sp>
      <p:sp>
        <p:nvSpPr>
          <p:cNvPr id="3" name="Text Placeholder 2"/>
          <p:cNvSpPr>
            <a:spLocks noGrp="1"/>
          </p:cNvSpPr>
          <p:nvPr>
            <p:ph type="body" idx="1"/>
          </p:nvPr>
        </p:nvSpPr>
        <p:spPr>
          <a:xfrm>
            <a:off x="645624" y="3115784"/>
            <a:ext cx="10515600" cy="3066651"/>
          </a:xfrm>
        </p:spPr>
        <p:txBody>
          <a:bodyPr>
            <a:normAutofit lnSpcReduction="10000"/>
          </a:bodyPr>
          <a:lstStyle/>
          <a:p>
            <a:pPr marL="342900" indent="-342900">
              <a:buFont typeface="Arial" panose="020B0604020202020204" pitchFamily="34" charset="0"/>
              <a:buChar char="•"/>
            </a:pPr>
            <a:r>
              <a:rPr lang="en-US" sz="2000" b="1" dirty="0">
                <a:solidFill>
                  <a:schemeClr val="tx1"/>
                </a:solidFill>
              </a:rPr>
              <a:t>Widespread but misplaced pessimism</a:t>
            </a:r>
            <a:endParaRPr lang="en-US" sz="2000" b="1" dirty="0">
              <a:solidFill>
                <a:schemeClr val="tx1"/>
              </a:solidFill>
            </a:endParaRPr>
          </a:p>
          <a:p>
            <a:pPr marL="800100" lvl="1" indent="-342900">
              <a:buFont typeface="Arial" panose="020B0604020202020204" pitchFamily="34" charset="0"/>
              <a:buChar char="•"/>
            </a:pPr>
            <a:r>
              <a:rPr lang="en-US" sz="1900" dirty="0">
                <a:solidFill>
                  <a:srgbClr val="24396B"/>
                </a:solidFill>
              </a:rPr>
              <a:t>Europe and the Americas versus Asia and Africa</a:t>
            </a:r>
            <a:endParaRPr lang="en-US" sz="1900" dirty="0">
              <a:solidFill>
                <a:srgbClr val="24396B"/>
              </a:solidFill>
            </a:endParaRPr>
          </a:p>
          <a:p>
            <a:pPr marL="800100" lvl="1" indent="-342900">
              <a:buFont typeface="Arial" panose="020B0604020202020204" pitchFamily="34" charset="0"/>
              <a:buChar char="•"/>
            </a:pPr>
            <a:r>
              <a:rPr lang="en-US" sz="1900" dirty="0">
                <a:solidFill>
                  <a:srgbClr val="24396B"/>
                </a:solidFill>
              </a:rPr>
              <a:t>Comes at a time of declining investment, output and productivity growth</a:t>
            </a:r>
            <a:endParaRPr lang="en-US" sz="1900" dirty="0">
              <a:solidFill>
                <a:srgbClr val="24396B"/>
              </a:solidFill>
            </a:endParaRPr>
          </a:p>
          <a:p>
            <a:pPr marL="342900" indent="-342900">
              <a:buFont typeface="Arial" panose="020B0604020202020204" pitchFamily="34" charset="0"/>
              <a:buChar char="•"/>
            </a:pPr>
            <a:r>
              <a:rPr lang="en-US" sz="2000" b="1" dirty="0">
                <a:solidFill>
                  <a:schemeClr val="tx1"/>
                </a:solidFill>
              </a:rPr>
              <a:t>Benefits are bigger in developing economies</a:t>
            </a:r>
            <a:endParaRPr lang="en-US" sz="2000" b="1" dirty="0">
              <a:solidFill>
                <a:schemeClr val="tx1"/>
              </a:solidFill>
            </a:endParaRPr>
          </a:p>
          <a:p>
            <a:pPr marL="800100" lvl="1" indent="-342900">
              <a:buFont typeface="Arial" panose="020B0604020202020204" pitchFamily="34" charset="0"/>
              <a:buChar char="•"/>
            </a:pPr>
            <a:r>
              <a:rPr lang="en-US" sz="1900" dirty="0">
                <a:solidFill>
                  <a:schemeClr val="tx2"/>
                </a:solidFill>
              </a:rPr>
              <a:t>Lower displacement of labor in private sector</a:t>
            </a:r>
            <a:endParaRPr lang="en-US" sz="1900" dirty="0">
              <a:solidFill>
                <a:schemeClr val="tx2"/>
              </a:solidFill>
            </a:endParaRPr>
          </a:p>
          <a:p>
            <a:pPr marL="800100" lvl="1" indent="-342900">
              <a:buFont typeface="Arial" panose="020B0604020202020204" pitchFamily="34" charset="0"/>
              <a:buChar char="•"/>
            </a:pPr>
            <a:r>
              <a:rPr lang="en-US" sz="1900" dirty="0">
                <a:solidFill>
                  <a:schemeClr val="tx2"/>
                </a:solidFill>
              </a:rPr>
              <a:t>Great potential in the provision of public services</a:t>
            </a:r>
            <a:endParaRPr lang="en-US" sz="1900" dirty="0">
              <a:solidFill>
                <a:schemeClr val="tx2"/>
              </a:solidFill>
            </a:endParaRPr>
          </a:p>
          <a:p>
            <a:pPr marL="342900" indent="-342900">
              <a:buFont typeface="Arial" panose="020B0604020202020204" pitchFamily="34" charset="0"/>
              <a:buChar char="•"/>
            </a:pPr>
            <a:r>
              <a:rPr lang="en-US" sz="2000" b="1" dirty="0">
                <a:solidFill>
                  <a:schemeClr val="tx1"/>
                </a:solidFill>
              </a:rPr>
              <a:t>Different from earlier GPTs</a:t>
            </a:r>
            <a:endParaRPr lang="en-US" sz="1900" dirty="0">
              <a:solidFill>
                <a:srgbClr val="24396B"/>
              </a:solidFill>
            </a:endParaRPr>
          </a:p>
          <a:p>
            <a:pPr marL="800100" lvl="1" indent="-342900">
              <a:buFont typeface="Arial" panose="020B0604020202020204" pitchFamily="34" charset="0"/>
              <a:buChar char="•"/>
            </a:pPr>
            <a:r>
              <a:rPr lang="en-US" sz="1900" dirty="0">
                <a:solidFill>
                  <a:schemeClr val="tx2"/>
                </a:solidFill>
              </a:rPr>
              <a:t>Potential gains in productivity between ICT and Electricity</a:t>
            </a:r>
            <a:endParaRPr lang="en-US" sz="1900" dirty="0">
              <a:solidFill>
                <a:schemeClr val="tx2"/>
              </a:solidFill>
            </a:endParaRPr>
          </a:p>
          <a:p>
            <a:pPr marL="800100" lvl="1" indent="-342900">
              <a:buFont typeface="Arial" panose="020B0604020202020204" pitchFamily="34" charset="0"/>
              <a:buChar char="•"/>
            </a:pPr>
            <a:r>
              <a:rPr lang="en-US" sz="1900" dirty="0">
                <a:solidFill>
                  <a:schemeClr val="tx2"/>
                </a:solidFill>
              </a:rPr>
              <a:t>Quicker diffusion and greater context-specificity</a:t>
            </a:r>
            <a:endParaRPr lang="en-US" sz="1900" dirty="0">
              <a:solidFill>
                <a:schemeClr val="tx2"/>
              </a:solidFill>
            </a:endParaRPr>
          </a:p>
          <a:p>
            <a:pPr lvl="1"/>
            <a:endParaRPr lang="en-US" b="1" dirty="0">
              <a:solidFill>
                <a:schemeClr val="tx1"/>
              </a:solidFill>
            </a:endParaRPr>
          </a:p>
        </p:txBody>
      </p:sp>
      <p:sp>
        <p:nvSpPr>
          <p:cNvPr id="7" name="Slide Number Placeholder 6"/>
          <p:cNvSpPr>
            <a:spLocks noGrp="1"/>
          </p:cNvSpPr>
          <p:nvPr>
            <p:ph type="sldNum" sz="quarter" idx="12"/>
          </p:nvPr>
        </p:nvSpPr>
        <p:spPr/>
        <p:txBody>
          <a:bodyPr/>
          <a:lstStyle/>
          <a:p>
            <a:fld id="{7F02036E-C4B2-4018-841C-BC74FD688F1E}" type="slidenum">
              <a:rPr lang="en-US" smtClean="0"/>
            </a:fld>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552" y="365126"/>
            <a:ext cx="10537692" cy="522714"/>
          </a:xfrm>
        </p:spPr>
        <p:txBody>
          <a:bodyPr>
            <a:noAutofit/>
          </a:bodyPr>
          <a:lstStyle/>
          <a:p>
            <a:r>
              <a:rPr lang="en-US" sz="2400" dirty="0"/>
              <a:t>People in Europe and the Americas are worried, in Asia and Africa excited</a:t>
            </a:r>
            <a:endParaRPr lang="en-US" sz="2400" dirty="0"/>
          </a:p>
        </p:txBody>
      </p:sp>
      <p:sp>
        <p:nvSpPr>
          <p:cNvPr id="29" name="Text Placeholder 3"/>
          <p:cNvSpPr txBox="1"/>
          <p:nvPr/>
        </p:nvSpPr>
        <p:spPr>
          <a:xfrm>
            <a:off x="464556" y="6293364"/>
            <a:ext cx="3808526" cy="110800"/>
          </a:xfrm>
          <a:prstGeom prst="rect">
            <a:avLst/>
          </a:prstGeom>
        </p:spPr>
        <p:txBody>
          <a:bodyPr vert="horz" wrap="square" lIns="91440" tIns="0" rIns="9144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800" dirty="0">
                <a:latin typeface="Times New Roman" panose="02020603050405020304" pitchFamily="18" charset="0"/>
                <a:cs typeface="Times New Roman" panose="02020603050405020304" pitchFamily="18" charset="0"/>
              </a:rPr>
              <a:t>Source: Pew Research Center, Spring 2025 Global Attitudes Survey.</a:t>
            </a:r>
            <a:endParaRPr lang="en-US" sz="800" dirty="0">
              <a:latin typeface="Times New Roman" panose="02020603050405020304" pitchFamily="18" charset="0"/>
              <a:cs typeface="Times New Roman" panose="02020603050405020304" pitchFamily="18" charset="0"/>
            </a:endParaRPr>
          </a:p>
        </p:txBody>
      </p:sp>
      <p:sp>
        <p:nvSpPr>
          <p:cNvPr id="30" name="Text Placeholder 4"/>
          <p:cNvSpPr txBox="1"/>
          <p:nvPr/>
        </p:nvSpPr>
        <p:spPr>
          <a:xfrm>
            <a:off x="374552" y="1052721"/>
            <a:ext cx="4265688" cy="4289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t>Share who say AI makes them feel …</a:t>
            </a:r>
            <a:endParaRPr lang="en-US" sz="2000" b="1" dirty="0"/>
          </a:p>
        </p:txBody>
      </p:sp>
      <p:pic>
        <p:nvPicPr>
          <p:cNvPr id="3" name="Picture 2"/>
          <p:cNvPicPr>
            <a:picLocks noChangeAspect="1"/>
          </p:cNvPicPr>
          <p:nvPr/>
        </p:nvPicPr>
        <p:blipFill>
          <a:blip r:embed="rId1"/>
          <a:stretch>
            <a:fillRect/>
          </a:stretch>
        </p:blipFill>
        <p:spPr>
          <a:xfrm>
            <a:off x="464556" y="1665844"/>
            <a:ext cx="4175684" cy="4278655"/>
          </a:xfrm>
          <a:prstGeom prst="rect">
            <a:avLst/>
          </a:prstGeom>
        </p:spPr>
      </p:pic>
      <p:sp>
        <p:nvSpPr>
          <p:cNvPr id="4" name="Speech Bubble: Oval 3"/>
          <p:cNvSpPr/>
          <p:nvPr/>
        </p:nvSpPr>
        <p:spPr>
          <a:xfrm>
            <a:off x="6857522" y="1865467"/>
            <a:ext cx="3592940" cy="1846133"/>
          </a:xfrm>
          <a:prstGeom prst="wedgeEllipseCallout">
            <a:avLst>
              <a:gd name="adj1" fmla="val -94334"/>
              <a:gd name="adj2" fmla="val 5207"/>
            </a:avLst>
          </a:prstGeom>
          <a:solidFill>
            <a:srgbClr val="C5E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i="1" dirty="0">
                <a:solidFill>
                  <a:schemeClr val="tx2"/>
                </a:solidFill>
              </a:rPr>
              <a:t>People in Europe and the Americas are very worried about AI</a:t>
            </a:r>
            <a:endParaRPr lang="en-US" b="1" i="1" dirty="0">
              <a:solidFill>
                <a:schemeClr val="tx2"/>
              </a:solidFill>
            </a:endParaRPr>
          </a:p>
        </p:txBody>
      </p:sp>
      <p:sp>
        <p:nvSpPr>
          <p:cNvPr id="5" name="Speech Bubble: Oval 4"/>
          <p:cNvSpPr/>
          <p:nvPr/>
        </p:nvSpPr>
        <p:spPr>
          <a:xfrm>
            <a:off x="6941683" y="3959146"/>
            <a:ext cx="3592940" cy="1846133"/>
          </a:xfrm>
          <a:prstGeom prst="wedgeEllipseCallout">
            <a:avLst>
              <a:gd name="adj1" fmla="val -94334"/>
              <a:gd name="adj2" fmla="val 5207"/>
            </a:avLst>
          </a:prstGeom>
          <a:solidFill>
            <a:srgbClr val="C5E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i="1" dirty="0">
                <a:solidFill>
                  <a:schemeClr val="tx2"/>
                </a:solidFill>
              </a:rPr>
              <a:t>People in Asia and Africa seem to be more excited about AI</a:t>
            </a:r>
            <a:endParaRPr lang="en-US" b="1" i="1" dirty="0">
              <a:solidFill>
                <a:schemeClr val="tx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68300" y="534570"/>
            <a:ext cx="9994998" cy="415925"/>
          </a:xfrm>
        </p:spPr>
        <p:txBody>
          <a:bodyPr>
            <a:noAutofit/>
          </a:bodyPr>
          <a:lstStyle/>
          <a:p>
            <a:r>
              <a:rPr lang="en-US" sz="2400" dirty="0"/>
              <a:t>Immediate growth prospects are not good</a:t>
            </a:r>
            <a:endParaRPr lang="en-US" sz="2400" dirty="0"/>
          </a:p>
        </p:txBody>
      </p:sp>
      <p:pic>
        <p:nvPicPr>
          <p:cNvPr id="7" name="Picture 6"/>
          <p:cNvPicPr>
            <a:picLocks noChangeAspect="1"/>
          </p:cNvPicPr>
          <p:nvPr/>
        </p:nvPicPr>
        <p:blipFill>
          <a:blip r:embed="rId1"/>
          <a:srcRect l="24357" t="32039" r="23404" b="33135"/>
          <a:stretch>
            <a:fillRect/>
          </a:stretch>
        </p:blipFill>
        <p:spPr>
          <a:xfrm>
            <a:off x="511791" y="1412543"/>
            <a:ext cx="9875519" cy="4114799"/>
          </a:xfrm>
          <a:prstGeom prst="rect">
            <a:avLst/>
          </a:prstGeom>
        </p:spPr>
      </p:pic>
      <p:sp>
        <p:nvSpPr>
          <p:cNvPr id="8" name="Text Placeholder 3"/>
          <p:cNvSpPr txBox="1"/>
          <p:nvPr/>
        </p:nvSpPr>
        <p:spPr>
          <a:xfrm>
            <a:off x="607856" y="5761101"/>
            <a:ext cx="4626059" cy="193899"/>
          </a:xfrm>
          <a:prstGeom prst="rect">
            <a:avLst/>
          </a:prstGeom>
        </p:spPr>
        <p:txBody>
          <a:bodyPr vert="horz" wrap="square" lIns="91440" tIns="0" rIns="9144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400" dirty="0">
                <a:cs typeface="Times New Roman" panose="02020603050405020304" pitchFamily="18" charset="0"/>
                <a:hlinkClick r:id="rId2"/>
              </a:rPr>
              <a:t>Source: Global Economic Prospects, June 2026</a:t>
            </a:r>
            <a:endParaRPr lang="en-US" sz="1400" dirty="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3"/>
          <p:cNvSpPr txBox="1"/>
          <p:nvPr/>
        </p:nvSpPr>
        <p:spPr>
          <a:xfrm>
            <a:off x="894931" y="6109390"/>
            <a:ext cx="9132606" cy="405239"/>
          </a:xfrm>
          <a:prstGeom prst="rect">
            <a:avLst/>
          </a:prstGeom>
        </p:spPr>
        <p:txBody>
          <a:bodyPr vert="horz" lIns="91440" tIns="0" rIns="9144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en-US" sz="10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Source: </a:t>
            </a:r>
            <a:r>
              <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Kose and Ohnsorge (2023). </a:t>
            </a:r>
            <a:endPar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en-US" sz="10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Note: </a:t>
            </a:r>
            <a:r>
              <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Period averages. Potential growth is measured by production function. 2022-30 indicates forecasts.</a:t>
            </a:r>
            <a:endPar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0" name="Text Placeholder 4"/>
          <p:cNvSpPr txBox="1"/>
          <p:nvPr/>
        </p:nvSpPr>
        <p:spPr>
          <a:xfrm>
            <a:off x="368300" y="1189346"/>
            <a:ext cx="2089355" cy="6394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sz="1600" b="0" i="0" u="none" strike="noStrike" kern="1200" cap="none" spc="0" normalizeH="0" baseline="0" noProof="0" dirty="0">
                <a:ln>
                  <a:noFill/>
                </a:ln>
                <a:solidFill>
                  <a:srgbClr val="000000"/>
                </a:solidFill>
                <a:effectLst/>
                <a:uLnTx/>
                <a:uFillTx/>
                <a:latin typeface="Franklin Gothic Book" panose="020B0503020102020204" pitchFamily="34" charset="0"/>
                <a:ea typeface="+mn-ea"/>
                <a:cs typeface="+mn-cs"/>
              </a:rPr>
              <a:t>Potential GDP growth </a:t>
            </a:r>
            <a:endParaRPr kumimoji="0" lang="en-US" sz="1600" b="0" i="0" u="none" strike="noStrike" kern="1200" cap="none" spc="0" normalizeH="0" baseline="0" noProof="0" dirty="0">
              <a:ln>
                <a:noFill/>
              </a:ln>
              <a:solidFill>
                <a:srgbClr val="000000"/>
              </a:solidFill>
              <a:effectLst/>
              <a:uLnTx/>
              <a:uFillTx/>
              <a:latin typeface="Franklin Gothic Book" panose="020B0503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sz="1600" b="0" i="1" u="none" strike="noStrike" kern="1200" cap="none" spc="0" normalizeH="0" baseline="0" noProof="0" dirty="0">
                <a:ln>
                  <a:noFill/>
                </a:ln>
                <a:solidFill>
                  <a:srgbClr val="000000"/>
                </a:solidFill>
                <a:effectLst/>
                <a:uLnTx/>
                <a:uFillTx/>
                <a:latin typeface="Franklin Gothic Book" panose="020B0503020102020204" pitchFamily="34" charset="0"/>
                <a:ea typeface="+mn-ea"/>
                <a:cs typeface="+mn-cs"/>
              </a:rPr>
              <a:t>(annual percent)</a:t>
            </a:r>
            <a:endParaRPr kumimoji="0" lang="en-US" sz="1600" b="0" i="1" u="none" strike="noStrike" kern="1200" cap="none" spc="0" normalizeH="0" baseline="0" noProof="0" dirty="0">
              <a:ln>
                <a:noFill/>
              </a:ln>
              <a:solidFill>
                <a:srgbClr val="000000"/>
              </a:solidFill>
              <a:effectLst/>
              <a:uLnTx/>
              <a:uFillTx/>
              <a:latin typeface="Franklin Gothic Book" panose="020B0503020102020204" pitchFamily="34" charset="0"/>
              <a:ea typeface="+mn-ea"/>
              <a:cs typeface="+mn-cs"/>
            </a:endParaRPr>
          </a:p>
        </p:txBody>
      </p:sp>
      <p:graphicFrame>
        <p:nvGraphicFramePr>
          <p:cNvPr id="3" name="Chart 2"/>
          <p:cNvGraphicFramePr/>
          <p:nvPr/>
        </p:nvGraphicFramePr>
        <p:xfrm>
          <a:off x="457200" y="1828800"/>
          <a:ext cx="10801350" cy="3990975"/>
        </p:xfrm>
        <a:graphic>
          <a:graphicData uri="http://schemas.openxmlformats.org/drawingml/2006/chart">
            <c:chart xmlns:c="http://schemas.openxmlformats.org/drawingml/2006/chart" xmlns:r="http://schemas.openxmlformats.org/officeDocument/2006/relationships" r:id="rId1"/>
          </a:graphicData>
        </a:graphic>
      </p:graphicFrame>
      <p:sp>
        <p:nvSpPr>
          <p:cNvPr id="4" name="Title 2"/>
          <p:cNvSpPr txBox="1"/>
          <p:nvPr/>
        </p:nvSpPr>
        <p:spPr>
          <a:xfrm>
            <a:off x="368300" y="534570"/>
            <a:ext cx="9994998" cy="415925"/>
          </a:xfrm>
          <a:prstGeom prst="rect">
            <a:avLst/>
          </a:prstGeom>
        </p:spPr>
        <p:txBody>
          <a:bodyPr vert="horz" lIns="0" tIns="0" rIns="91440" bIns="180000" rtlCol="0" anchor="t">
            <a:noAutofit/>
          </a:bodyPr>
          <a:lstStyle>
            <a:lvl1pPr algn="l" defTabSz="914400" rtl="0" eaLnBrk="1" latinLnBrk="0" hangingPunct="1">
              <a:lnSpc>
                <a:spcPct val="90000"/>
              </a:lnSpc>
              <a:spcBef>
                <a:spcPct val="0"/>
              </a:spcBef>
              <a:buNone/>
              <a:defRPr sz="2800" b="0" kern="1200">
                <a:solidFill>
                  <a:srgbClr val="24396B"/>
                </a:solidFill>
                <a:latin typeface="Franklin Gothic Demi" panose="020B0703020102020204" pitchFamily="34" charset="0"/>
                <a:ea typeface="+mj-ea"/>
                <a:cs typeface="+mj-cs"/>
              </a:defRPr>
            </a:lvl1pPr>
          </a:lstStyle>
          <a:p>
            <a:r>
              <a:rPr lang="en-US" sz="2400" dirty="0"/>
              <a:t>Longer-term growth prospects are not good</a:t>
            </a:r>
            <a:endParaRPr lang="en-US" sz="2400" dirty="0"/>
          </a:p>
        </p:txBody>
      </p:sp>
      <p:sp>
        <p:nvSpPr>
          <p:cNvPr id="7" name="Slide Number Placeholder 2"/>
          <p:cNvSpPr txBox="1"/>
          <p:nvPr/>
        </p:nvSpPr>
        <p:spPr>
          <a:xfrm>
            <a:off x="11353800" y="6310312"/>
            <a:ext cx="471488"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A17CBFD0-7513-4950-BC25-BA03E9D63860}" type="slidenum">
              <a:rPr lang="en-US" sz="1000" smtClean="0">
                <a:solidFill>
                  <a:prstClr val="black">
                    <a:tint val="75000"/>
                  </a:prstClr>
                </a:solidFill>
              </a:rPr>
            </a:fld>
            <a:endParaRPr lang="en-US" sz="1000" dirty="0">
              <a:solidFill>
                <a:prstClr val="black">
                  <a:tint val="75000"/>
                </a:prst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3"/>
          <p:cNvSpPr txBox="1"/>
          <p:nvPr/>
        </p:nvSpPr>
        <p:spPr>
          <a:xfrm>
            <a:off x="894931" y="6109390"/>
            <a:ext cx="9132606" cy="405239"/>
          </a:xfrm>
          <a:prstGeom prst="rect">
            <a:avLst/>
          </a:prstGeom>
        </p:spPr>
        <p:txBody>
          <a:bodyPr vert="horz" lIns="91440" tIns="0" rIns="9144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en-US" sz="10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Source: </a:t>
            </a:r>
            <a:r>
              <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Kose and Ohnsorge (2023). </a:t>
            </a:r>
            <a:endPar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en-US" sz="10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Note: </a:t>
            </a:r>
            <a:r>
              <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Period averages. Potential growth is measured by production function. 2022-30 indicates forecasts.</a:t>
            </a:r>
            <a:endPar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0" name="Text Placeholder 4"/>
          <p:cNvSpPr txBox="1"/>
          <p:nvPr/>
        </p:nvSpPr>
        <p:spPr>
          <a:xfrm>
            <a:off x="368300" y="1189346"/>
            <a:ext cx="2089355" cy="6394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sz="1600" b="0" i="0" u="none" strike="noStrike" kern="1200" cap="none" spc="0" normalizeH="0" baseline="0" noProof="0" dirty="0">
                <a:ln>
                  <a:noFill/>
                </a:ln>
                <a:solidFill>
                  <a:srgbClr val="000000"/>
                </a:solidFill>
                <a:effectLst/>
                <a:uLnTx/>
                <a:uFillTx/>
                <a:latin typeface="Franklin Gothic Book" panose="020B0503020102020204" pitchFamily="34" charset="0"/>
                <a:ea typeface="+mn-ea"/>
                <a:cs typeface="+mn-cs"/>
              </a:rPr>
              <a:t>Potential GDP growth </a:t>
            </a:r>
            <a:endParaRPr kumimoji="0" lang="en-US" sz="1600" b="0" i="0" u="none" strike="noStrike" kern="1200" cap="none" spc="0" normalizeH="0" baseline="0" noProof="0" dirty="0">
              <a:ln>
                <a:noFill/>
              </a:ln>
              <a:solidFill>
                <a:srgbClr val="000000"/>
              </a:solidFill>
              <a:effectLst/>
              <a:uLnTx/>
              <a:uFillTx/>
              <a:latin typeface="Franklin Gothic Book" panose="020B0503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sz="1600" b="0" i="1" u="none" strike="noStrike" kern="1200" cap="none" spc="0" normalizeH="0" baseline="0" noProof="0" dirty="0">
                <a:ln>
                  <a:noFill/>
                </a:ln>
                <a:solidFill>
                  <a:srgbClr val="000000"/>
                </a:solidFill>
                <a:effectLst/>
                <a:uLnTx/>
                <a:uFillTx/>
                <a:latin typeface="Franklin Gothic Book" panose="020B0503020102020204" pitchFamily="34" charset="0"/>
                <a:ea typeface="+mn-ea"/>
                <a:cs typeface="+mn-cs"/>
              </a:rPr>
              <a:t>(annual percent)</a:t>
            </a:r>
            <a:endParaRPr kumimoji="0" lang="en-US" sz="1600" b="0" i="1" u="none" strike="noStrike" kern="1200" cap="none" spc="0" normalizeH="0" baseline="0" noProof="0" dirty="0">
              <a:ln>
                <a:noFill/>
              </a:ln>
              <a:solidFill>
                <a:srgbClr val="000000"/>
              </a:solidFill>
              <a:effectLst/>
              <a:uLnTx/>
              <a:uFillTx/>
              <a:latin typeface="Franklin Gothic Book" panose="020B0503020102020204" pitchFamily="34" charset="0"/>
              <a:ea typeface="+mn-ea"/>
              <a:cs typeface="+mn-cs"/>
            </a:endParaRPr>
          </a:p>
        </p:txBody>
      </p:sp>
      <p:sp>
        <p:nvSpPr>
          <p:cNvPr id="4" name="Title 2"/>
          <p:cNvSpPr txBox="1"/>
          <p:nvPr/>
        </p:nvSpPr>
        <p:spPr>
          <a:xfrm>
            <a:off x="368300" y="534570"/>
            <a:ext cx="9994998" cy="415925"/>
          </a:xfrm>
          <a:prstGeom prst="rect">
            <a:avLst/>
          </a:prstGeom>
        </p:spPr>
        <p:txBody>
          <a:bodyPr vert="horz" lIns="0" tIns="0" rIns="91440" bIns="180000" rtlCol="0" anchor="t">
            <a:noAutofit/>
          </a:bodyPr>
          <a:lstStyle>
            <a:lvl1pPr algn="l" defTabSz="914400" rtl="0" eaLnBrk="1" latinLnBrk="0" hangingPunct="1">
              <a:lnSpc>
                <a:spcPct val="90000"/>
              </a:lnSpc>
              <a:spcBef>
                <a:spcPct val="0"/>
              </a:spcBef>
              <a:buNone/>
              <a:defRPr sz="2800" b="0" kern="1200">
                <a:solidFill>
                  <a:srgbClr val="24396B"/>
                </a:solidFill>
                <a:latin typeface="Franklin Gothic Demi" panose="020B0703020102020204" pitchFamily="34" charset="0"/>
                <a:ea typeface="+mj-ea"/>
                <a:cs typeface="+mj-cs"/>
              </a:defRPr>
            </a:lvl1pPr>
          </a:lstStyle>
          <a:p>
            <a:r>
              <a:rPr lang="en-US" sz="2400" dirty="0"/>
              <a:t>Declining productivity growth in emerging market economies</a:t>
            </a:r>
            <a:endParaRPr lang="en-US" sz="2400" dirty="0"/>
          </a:p>
        </p:txBody>
      </p:sp>
      <p:sp>
        <p:nvSpPr>
          <p:cNvPr id="7" name="Slide Number Placeholder 2"/>
          <p:cNvSpPr txBox="1"/>
          <p:nvPr/>
        </p:nvSpPr>
        <p:spPr>
          <a:xfrm>
            <a:off x="11353800" y="6310312"/>
            <a:ext cx="471488"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A17CBFD0-7513-4950-BC25-BA03E9D63860}" type="slidenum">
              <a:rPr lang="en-US" sz="1000" smtClean="0">
                <a:solidFill>
                  <a:prstClr val="black">
                    <a:tint val="75000"/>
                  </a:prstClr>
                </a:solidFill>
              </a:rPr>
            </a:fld>
            <a:endParaRPr lang="en-US" sz="1000" dirty="0">
              <a:solidFill>
                <a:prstClr val="black">
                  <a:tint val="75000"/>
                </a:prstClr>
              </a:solidFill>
            </a:endParaRPr>
          </a:p>
        </p:txBody>
      </p:sp>
      <p:pic>
        <p:nvPicPr>
          <p:cNvPr id="3" name="Picture 2"/>
          <p:cNvPicPr>
            <a:picLocks noChangeAspect="1"/>
          </p:cNvPicPr>
          <p:nvPr/>
        </p:nvPicPr>
        <p:blipFill>
          <a:blip r:embed="rId1"/>
          <a:stretch>
            <a:fillRect/>
          </a:stretch>
        </p:blipFill>
        <p:spPr>
          <a:xfrm>
            <a:off x="639335" y="1955868"/>
            <a:ext cx="9723963" cy="3712786"/>
          </a:xfrm>
          <a:prstGeom prst="rect">
            <a:avLst/>
          </a:prstGeom>
        </p:spPr>
      </p:pic>
    </p:spTree>
  </p:cSld>
  <p:clrMapOvr>
    <a:masterClrMapping/>
  </p:clrMapOvr>
</p:sld>
</file>

<file path=ppt/theme/theme1.xml><?xml version="1.0" encoding="utf-8"?>
<a:theme xmlns:a="http://schemas.openxmlformats.org/drawingml/2006/main" name="1_Office Theme">
  <a:themeElements>
    <a:clrScheme name="World Bank">
      <a:dk1>
        <a:srgbClr val="000000"/>
      </a:dk1>
      <a:lt1>
        <a:srgbClr val="FFFFFF"/>
      </a:lt1>
      <a:dk2>
        <a:srgbClr val="576093"/>
      </a:dk2>
      <a:lt2>
        <a:srgbClr val="FFFFFF"/>
      </a:lt2>
      <a:accent1>
        <a:srgbClr val="576093"/>
      </a:accent1>
      <a:accent2>
        <a:srgbClr val="446A3B"/>
      </a:accent2>
      <a:accent3>
        <a:srgbClr val="AF3C1C"/>
      </a:accent3>
      <a:accent4>
        <a:srgbClr val="276F84"/>
      </a:accent4>
      <a:accent5>
        <a:srgbClr val="CD8412"/>
      </a:accent5>
      <a:accent6>
        <a:srgbClr val="FFFFFF"/>
      </a:accent6>
      <a:hlink>
        <a:srgbClr val="000000"/>
      </a:hlink>
      <a:folHlink>
        <a:srgbClr val="808080"/>
      </a:folHlink>
    </a:clrScheme>
    <a:fontScheme name="World Bank Group">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lIns="216000" tIns="216000" rIns="216000" bIns="216000" rtlCol="0" anchor="t"/>
      <a:lstStyle>
        <a:defPPr algn="l">
          <a:defRPr b="1" dirty="0">
            <a:solidFill>
              <a:schemeClr val="tx1"/>
            </a:solidFill>
            <a:latin typeface="Franklin Gothic Book" panose="020B0503020102020204" pitchFamily="34" charset="0"/>
          </a:defRPr>
        </a:defPPr>
      </a:lstStyle>
      <a:style>
        <a:lnRef idx="2">
          <a:schemeClr val="accent1">
            <a:shade val="15000"/>
          </a:schemeClr>
        </a:lnRef>
        <a:fillRef idx="1">
          <a:schemeClr val="accent1"/>
        </a:fillRef>
        <a:effectRef idx="0">
          <a:schemeClr val="accent1"/>
        </a:effectRef>
        <a:fontRef idx="minor">
          <a:schemeClr val="lt1"/>
        </a:fontRef>
      </a:style>
    </a:spDef>
    <a:lnDef>
      <a:spPr>
        <a:ln w="34925">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1400" dirty="0" err="1" smtClean="0">
            <a:solidFill>
              <a:srgbClr val="000000"/>
            </a:solidFill>
            <a:latin typeface="Franklin Gothic Book" panose="020B0503020102020204" pitchFamily="34" charset="0"/>
          </a:defRPr>
        </a:defPPr>
      </a:lstStyle>
    </a:txDef>
  </a:objectDefaults>
  <a:custClrLst>
    <a:custClr name="RS Blue">
      <a:srgbClr val="24396B"/>
    </a:custClr>
    <a:custClr name="RS Light Blue">
      <a:srgbClr val="4FADEC"/>
    </a:custClr>
  </a:custClr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0c57e33-a0af-435d-9fff-5c62ae998953">
      <Terms xmlns="http://schemas.microsoft.com/office/infopath/2007/PartnerControls"/>
    </lcf76f155ced4ddcb4097134ff3c332f>
    <SharedWithUsers xmlns="1a6d7067-9686-4e6a-bc25-5d2fa6c86160">
      <UserInfo>
        <DisplayName>Somik V. Lall</DisplayName>
        <AccountId>7</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C20A571F7654E4BAC269816F5E8A4D5" ma:contentTypeVersion="14" ma:contentTypeDescription="Create a new document." ma:contentTypeScope="" ma:versionID="20fd1b50a954eb84395f1243609cb7ac">
  <xsd:schema xmlns:xsd="http://www.w3.org/2001/XMLSchema" xmlns:xs="http://www.w3.org/2001/XMLSchema" xmlns:p="http://schemas.microsoft.com/office/2006/metadata/properties" xmlns:ns2="10c57e33-a0af-435d-9fff-5c62ae998953" xmlns:ns3="1a6d7067-9686-4e6a-bc25-5d2fa6c86160" targetNamespace="http://schemas.microsoft.com/office/2006/metadata/properties" ma:root="true" ma:fieldsID="ee41f942496c9c3485b292fa642b36bb" ns2:_="" ns3:_="">
    <xsd:import namespace="10c57e33-a0af-435d-9fff-5c62ae998953"/>
    <xsd:import namespace="1a6d7067-9686-4e6a-bc25-5d2fa6c8616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c57e33-a0af-435d-9fff-5c62ae9989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a6c10d7-b926-4fc0-945e-3cbf5049f6b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a6d7067-9686-4e6a-bc25-5d2fa6c8616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FFFE5E9-566B-4C91-9640-E010270FD632}">
  <ds:schemaRefs/>
</ds:datastoreItem>
</file>

<file path=customXml/itemProps2.xml><?xml version="1.0" encoding="utf-8"?>
<ds:datastoreItem xmlns:ds="http://schemas.openxmlformats.org/officeDocument/2006/customXml" ds:itemID="{D41196BA-C1DD-4E25-9508-2568CAC46908}">
  <ds:schemaRefs/>
</ds:datastoreItem>
</file>

<file path=customXml/itemProps3.xml><?xml version="1.0" encoding="utf-8"?>
<ds:datastoreItem xmlns:ds="http://schemas.openxmlformats.org/officeDocument/2006/customXml" ds:itemID="{FE615619-9893-4884-B484-69111A345479}">
  <ds:schemaRefs/>
</ds:datastoreItem>
</file>

<file path=docProps/app.xml><?xml version="1.0" encoding="utf-8"?>
<Properties xmlns="http://schemas.openxmlformats.org/officeDocument/2006/extended-properties" xmlns:vt="http://schemas.openxmlformats.org/officeDocument/2006/docPropsVTypes">
  <TotalTime>0</TotalTime>
  <Words>11482</Words>
  <Application>WPS Presentation</Application>
  <PresentationFormat>Widescreen</PresentationFormat>
  <Paragraphs>255</Paragraphs>
  <Slides>23</Slides>
  <Notes>10</Notes>
  <HiddenSlides>0</HiddenSlides>
  <MMClips>0</MMClips>
  <ScaleCrop>false</ScaleCrop>
  <HeadingPairs>
    <vt:vector size="6" baseType="variant">
      <vt:variant>
        <vt:lpstr>已用的字体</vt:lpstr>
      </vt:variant>
      <vt:variant>
        <vt:i4>15</vt:i4>
      </vt:variant>
      <vt:variant>
        <vt:lpstr>主题</vt:lpstr>
      </vt:variant>
      <vt:variant>
        <vt:i4>3</vt:i4>
      </vt:variant>
      <vt:variant>
        <vt:lpstr>幻灯片标题</vt:lpstr>
      </vt:variant>
      <vt:variant>
        <vt:i4>23</vt:i4>
      </vt:variant>
    </vt:vector>
  </HeadingPairs>
  <TitlesOfParts>
    <vt:vector size="41" baseType="lpstr">
      <vt:lpstr>Arial</vt:lpstr>
      <vt:lpstr>SimSun</vt:lpstr>
      <vt:lpstr>Wingdings</vt:lpstr>
      <vt:lpstr>Franklin Gothic Book</vt:lpstr>
      <vt:lpstr>Aptos</vt:lpstr>
      <vt:lpstr>Segoe UI</vt:lpstr>
      <vt:lpstr>Franklin Gothic Demi</vt:lpstr>
      <vt:lpstr>Yu Gothic UI Semibold</vt:lpstr>
      <vt:lpstr>Times New Roman</vt:lpstr>
      <vt:lpstr>Franklin Gothic Medium</vt:lpstr>
      <vt:lpstr>Arial</vt:lpstr>
      <vt:lpstr>Calibri Light</vt:lpstr>
      <vt:lpstr>Microsoft YaHei</vt:lpstr>
      <vt:lpstr>Arial Unicode MS</vt:lpstr>
      <vt:lpstr>Calibri</vt:lpstr>
      <vt:lpstr>1_Office Theme</vt:lpstr>
      <vt:lpstr>2_Office Theme</vt:lpstr>
      <vt:lpstr>3_Office Theme</vt:lpstr>
      <vt:lpstr>Artificial Intelligence  and Economic Development</vt:lpstr>
      <vt:lpstr>Outline</vt:lpstr>
      <vt:lpstr>PowerPoint 演示文稿</vt:lpstr>
      <vt:lpstr>PowerPoint 演示文稿</vt:lpstr>
      <vt:lpstr>AI effects in developing economies</vt:lpstr>
      <vt:lpstr>People in Europe and the Americas are worried, in Asia and Africa excited</vt:lpstr>
      <vt:lpstr>Immediate growth prospects are not good</vt:lpstr>
      <vt:lpstr>PowerPoint 演示文稿</vt:lpstr>
      <vt:lpstr>PowerPoint 演示文稿</vt:lpstr>
      <vt:lpstr>For developing economies, the risk of job disruption is less imminent but the potential for small businesses is big and immediate</vt:lpstr>
      <vt:lpstr>PowerPoint 演示文稿</vt:lpstr>
      <vt:lpstr>AI could do in a decade what might otherwise have taken a century </vt:lpstr>
      <vt:lpstr>AI strategies in developing economies</vt:lpstr>
      <vt:lpstr>WDR 2026 Framework</vt:lpstr>
      <vt:lpstr>1. Adaptation is the mainstay of an effective AI strategy in EMDEs</vt:lpstr>
      <vt:lpstr>2. The hype is about generative AI for front-line service delivery, but the big gains are from predictive AI at the back-end of public administration</vt:lpstr>
      <vt:lpstr>3. Like previous GPTs, the digital infrastructure matters but the analog complements matter even more</vt:lpstr>
      <vt:lpstr>4. Little reliable information exists on what works in poor countries;  EMDEs need frameworks to procure, pilot and scale AI technologies</vt:lpstr>
      <vt:lpstr>5. EMDEs should deal with dependency risks with interoperable models, rather than aiming for AI sovereignty</vt:lpstr>
      <vt:lpstr>6. EMDEs should not obsess with mandatory standards for AI;  instead enable industry to adopt voluntary standards</vt:lpstr>
      <vt:lpstr>World Bank Group AI strategy: Small AI in a suitcase </vt:lpstr>
      <vt:lpstr>AI use in World Bank Group operations</vt:lpstr>
      <vt:lpstr>Summary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CREATIVE DESTRUCTION AND THE MIDDLE INCOME TRAP</dc:title>
  <dc:creator>James Cannell</dc:creator>
  <cp:lastModifiedBy>WPS_1775056150</cp:lastModifiedBy>
  <cp:revision>103</cp:revision>
  <cp:lastPrinted>2026-04-06T14:05:00Z</cp:lastPrinted>
  <dcterms:created xsi:type="dcterms:W3CDTF">2024-02-06T11:47:00Z</dcterms:created>
  <dcterms:modified xsi:type="dcterms:W3CDTF">2026-07-24T22:56:27Z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0x0101009C20A571F7654E4BAC269816F5E8A4D5</vt:lpwstr>
  </property>
  <property fmtid="{D5CDD505-2E9C-101B-9397-08002B2CF9AE}" pid="3" name="MediaServiceImageTags">
    <vt:lpwstr/>
  </property>
  <property fmtid="{D5CDD505-2E9C-101B-9397-08002B2CF9AE}" pid="4" name="MSIP_Label_f1bf45b6-5649-4236-82a3-f45024cd282e_Enabled">
    <vt:lpwstr>true</vt:lpwstr>
  </property>
  <property fmtid="{D5CDD505-2E9C-101B-9397-08002B2CF9AE}" pid="5" name="MSIP_Label_f1bf45b6-5649-4236-82a3-f45024cd282e_SetDate">
    <vt:lpwstr>2026-07-13T02:45:02Z</vt:lpwstr>
  </property>
  <property fmtid="{D5CDD505-2E9C-101B-9397-08002B2CF9AE}" pid="6" name="MSIP_Label_f1bf45b6-5649-4236-82a3-f45024cd282e_Method">
    <vt:lpwstr>Standard</vt:lpwstr>
  </property>
  <property fmtid="{D5CDD505-2E9C-101B-9397-08002B2CF9AE}" pid="7" name="MSIP_Label_f1bf45b6-5649-4236-82a3-f45024cd282e_Name">
    <vt:lpwstr>Official Use Only</vt:lpwstr>
  </property>
  <property fmtid="{D5CDD505-2E9C-101B-9397-08002B2CF9AE}" pid="8" name="MSIP_Label_f1bf45b6-5649-4236-82a3-f45024cd282e_SiteId">
    <vt:lpwstr>31a2fec0-266b-4c67-b56e-2796d8f59c36</vt:lpwstr>
  </property>
  <property fmtid="{D5CDD505-2E9C-101B-9397-08002B2CF9AE}" pid="9" name="MSIP_Label_f1bf45b6-5649-4236-82a3-f45024cd282e_ActionId">
    <vt:lpwstr>ac88e526-1513-48be-b2f7-7199ca37e3dd</vt:lpwstr>
  </property>
  <property fmtid="{D5CDD505-2E9C-101B-9397-08002B2CF9AE}" pid="10" name="MSIP_Label_f1bf45b6-5649-4236-82a3-f45024cd282e_ContentBits">
    <vt:lpwstr>2</vt:lpwstr>
  </property>
  <property fmtid="{D5CDD505-2E9C-101B-9397-08002B2CF9AE}" pid="11" name="MSIP_Label_f1bf45b6-5649-4236-82a3-f45024cd282e_Tag">
    <vt:lpwstr>10, 3, 0, 1</vt:lpwstr>
  </property>
  <property fmtid="{D5CDD505-2E9C-101B-9397-08002B2CF9AE}" pid="12" name="ClassificationContentMarkingFooterLocations">
    <vt:lpwstr>1_Office Theme:6\2_Office Theme:9\3_Office Theme:10</vt:lpwstr>
  </property>
  <property fmtid="{D5CDD505-2E9C-101B-9397-08002B2CF9AE}" pid="13" name="ClassificationContentMarkingFooterText">
    <vt:lpwstr>Official Use Only</vt:lpwstr>
  </property>
  <property fmtid="{D5CDD505-2E9C-101B-9397-08002B2CF9AE}" pid="14" name="ICV">
    <vt:lpwstr>F7975B982847489B9E804D21F0E7AE07_13</vt:lpwstr>
  </property>
  <property fmtid="{D5CDD505-2E9C-101B-9397-08002B2CF9AE}" pid="15" name="KSOProductBuildVer">
    <vt:lpwstr>1036-12.1.0.27458</vt:lpwstr>
  </property>
</Properties>
</file>