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2"/>
  </p:notesMasterIdLst>
  <p:sldIdLst>
    <p:sldId id="256" r:id="rId2"/>
    <p:sldId id="365" r:id="rId3"/>
    <p:sldId id="387" r:id="rId4"/>
    <p:sldId id="368" r:id="rId5"/>
    <p:sldId id="366" r:id="rId6"/>
    <p:sldId id="384" r:id="rId7"/>
    <p:sldId id="369" r:id="rId8"/>
    <p:sldId id="375" r:id="rId9"/>
    <p:sldId id="374" r:id="rId10"/>
    <p:sldId id="370" r:id="rId11"/>
    <p:sldId id="371" r:id="rId12"/>
    <p:sldId id="379" r:id="rId13"/>
    <p:sldId id="383" r:id="rId14"/>
    <p:sldId id="382" r:id="rId15"/>
    <p:sldId id="386" r:id="rId16"/>
    <p:sldId id="380" r:id="rId17"/>
    <p:sldId id="376" r:id="rId18"/>
    <p:sldId id="385" r:id="rId19"/>
    <p:sldId id="377" r:id="rId20"/>
    <p:sldId id="36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81CF"/>
    <a:srgbClr val="77A5DD"/>
    <a:srgbClr val="27774B"/>
    <a:srgbClr val="339B62"/>
    <a:srgbClr val="2D8987"/>
    <a:srgbClr val="339999"/>
    <a:srgbClr val="6EA0DC"/>
    <a:srgbClr val="80ABE0"/>
    <a:srgbClr val="BCE0EA"/>
    <a:srgbClr val="007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13" autoAdjust="0"/>
    <p:restoredTop sz="90972" autoAdjust="0"/>
  </p:normalViewPr>
  <p:slideViewPr>
    <p:cSldViewPr snapToGrid="0">
      <p:cViewPr>
        <p:scale>
          <a:sx n="94" d="100"/>
          <a:sy n="94" d="100"/>
        </p:scale>
        <p:origin x="26" y="-1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CF692C-BC6D-4D7E-B1A0-BF58AB753C31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B07E68-DFF4-4A5C-80C1-B55551A683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870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07E68-DFF4-4A5C-80C1-B55551A6830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4580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963F2-EEA1-7EFA-BB16-F3C159F4F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375BE4-7E08-5304-A8CF-D854239CFD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EBFB9E-C9CE-34EE-8D7D-CDAF1BB5C1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267DB0-C822-C1DC-3393-8498D2AB93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07E68-DFF4-4A5C-80C1-B55551A6830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15563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AD013-C81E-5C3D-B639-DE6DC3B14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FE7648-FFF1-5FA1-D142-AB236C155B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216D9A-3652-6657-6806-3908C4F755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9457D7-8DA7-DCD1-F3EE-82336E48B0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07E68-DFF4-4A5C-80C1-B55551A6830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73793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9203B-596B-61E9-335B-931312719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391D54-3C44-275F-DF70-28A899D1B3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62DD6E-47F0-4C45-6A05-4EEC6132C2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E764AA-7D65-C947-61F6-FA214A0E30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07E68-DFF4-4A5C-80C1-B55551A6830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743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99A38-BC7A-0E9E-7B5A-67433375D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9E7023-540B-F9B5-AF87-3DE6E5915D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828F87-5A5C-9AEE-4280-9063FE428B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5E32EF-50BC-ADEE-EBC3-CECB26A6FF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07E68-DFF4-4A5C-80C1-B55551A68303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8626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376B1E-BED6-1CB5-D7E6-FDF700015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6C6667-6A74-DAFE-7434-FD07B8FF97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6FF156-336B-F2A5-1D5B-3D4D2C632C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C0E6FB-C6BF-73A1-F1BC-20BCC5377F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07E68-DFF4-4A5C-80C1-B55551A6830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31709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5BE071-CA6D-8E61-194A-854B5E0B8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AB26A5-F343-7B74-2518-634A173804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0BD295-7DF6-BFAB-C1A2-F9C3AB72A0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B3E1D3-F18D-6105-E869-3F51D612FF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07E68-DFF4-4A5C-80C1-B55551A68303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46439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13B56-F607-6A0B-57F6-9624FDEF6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E12B56-49DC-B2EB-CFAD-409B5389ED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3001FF-A918-03EE-1164-F9435D441E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D7AA36-004F-6047-CCEE-33D47843B2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07E68-DFF4-4A5C-80C1-B55551A68303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7191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1CCB1-D2D5-5FD8-9CB6-336970E27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108895-2C8E-628E-8FE0-1DF87A790C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0120CC-AC94-EC59-8BE8-73ACAB6C8B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5F8DCA-17C3-F099-915F-574EE40641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07E68-DFF4-4A5C-80C1-B55551A68303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35603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6B0227-41D3-4187-A358-CBA5FA5096C9}" type="slidenum">
              <a:rPr kumimoji="0" lang="en-N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N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8333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07E68-DFF4-4A5C-80C1-B55551A6830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9925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07E68-DFF4-4A5C-80C1-B55551A6830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82076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5ADB1-5F93-5672-B505-9946096BB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28880D-6B5B-EAE3-DEB4-646B0436D2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6DCD90-DC14-8E08-1685-1AB6B24D9D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759E24-9128-9B79-D40D-63F9ACE7B3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07E68-DFF4-4A5C-80C1-B55551A6830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18316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E5A4F-96F5-0B08-BE73-D99026A4B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5A4185-6F0D-6AB4-EC7B-78BBF7C839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BEFC2F-E51A-914C-9FBC-EE34299607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C6DC22-1548-0814-6AF1-7ADD8B6AA8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07E68-DFF4-4A5C-80C1-B55551A6830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7873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C6F22-00B5-D98F-4F70-147A4E7C8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9E3A12-ED29-6B8B-858B-B84C9B6BCB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F0424F-18B5-8DBF-6142-B2DD596947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F81CBB-CDE5-F541-1FA5-8A14E16FD2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07E68-DFF4-4A5C-80C1-B55551A6830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93408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228039-B3E7-6394-B5A1-E22D6115A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1E31C2-B927-7CE8-C495-9F9B9309EC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D545B9-00D3-3541-E0B5-EFE80F2B59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5BDF9D-4777-035F-AC10-15C134D14F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07E68-DFF4-4A5C-80C1-B55551A6830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0393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47994F-3B9C-C5FC-EB2F-0D4678CDC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780449-D0D0-EA06-1897-79E895AE82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62AC3A-2358-4232-9BC4-9B92907AAC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7A1A42-D58C-505D-B8A1-6A4BE14842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07E68-DFF4-4A5C-80C1-B55551A6830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6525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F6E1C-5C11-F1D3-9C15-078BD34B3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CD0774-026E-A76D-5901-F1D31265B8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FDB639-9BEB-BCD3-A678-226E99890A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2A31EC-5915-F67E-2F5B-22BE295BBC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07E68-DFF4-4A5C-80C1-B55551A6830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8858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800FA-35EC-4C1C-ABD7-5CDE95DB0616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343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7DA5-81A3-4447-AD3F-F4546CC92B5D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509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43C67-5034-471E-859E-5173A2478F36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500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BE04B-587B-447D-82E7-F62EECB8F1C6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911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21271-17B4-4312-B47F-372B4DED9B15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334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C07D-7D75-4E69-AA19-0E5E97E08610}" type="datetime1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241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8404A-E8E1-4473-A4FC-642E87584465}" type="datetime1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13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4A09-90E4-4F36-99A7-7C89A7DED3B8}" type="datetime1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147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BA920-1440-42F3-9628-2F4DC859BCB9}" type="datetime1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146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38967-FB79-4C70-9573-5162316BD607}" type="datetime1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329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82AE3-F0BB-461C-BC4F-31C392BC0AA1}" type="datetime1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304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35F95-B8FA-470C-B952-5DAD408702CB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490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sv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9.sv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9.svg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5" Type="http://schemas.openxmlformats.org/officeDocument/2006/relationships/image" Target="../media/image22.svg"/><Relationship Id="rId4" Type="http://schemas.openxmlformats.org/officeDocument/2006/relationships/image" Target="../media/image10.png"/><Relationship Id="rId9" Type="http://schemas.openxmlformats.org/officeDocument/2006/relationships/image" Target="../media/image2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microsoft.com/office/2007/relationships/hdphoto" Target="../media/hdphoto1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D479C566-95E0-890F-3266-4B0F7626FF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892" y="-759759"/>
            <a:ext cx="5850689" cy="5055657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1167672" y="-1032703"/>
            <a:ext cx="6168486" cy="4816721"/>
            <a:chOff x="0" y="0"/>
            <a:chExt cx="812800" cy="634683"/>
          </a:xfrm>
        </p:grpSpPr>
        <p:sp>
          <p:nvSpPr>
            <p:cNvPr id="3" name="Freeform 3"/>
            <p:cNvSpPr/>
            <p:nvPr/>
          </p:nvSpPr>
          <p:spPr>
            <a:xfrm>
              <a:off x="18189" y="0"/>
              <a:ext cx="776422" cy="612709"/>
            </a:xfrm>
            <a:custGeom>
              <a:avLst/>
              <a:gdLst/>
              <a:ahLst/>
              <a:cxnLst/>
              <a:rect l="l" t="t" r="r" b="b"/>
              <a:pathLst>
                <a:path w="776422" h="612709">
                  <a:moveTo>
                    <a:pt x="409868" y="600860"/>
                  </a:moveTo>
                  <a:lnTo>
                    <a:pt x="772954" y="33823"/>
                  </a:lnTo>
                  <a:cubicBezTo>
                    <a:pt x="777284" y="27059"/>
                    <a:pt x="777580" y="18472"/>
                    <a:pt x="773726" y="11427"/>
                  </a:cubicBezTo>
                  <a:cubicBezTo>
                    <a:pt x="769871" y="4381"/>
                    <a:pt x="762480" y="0"/>
                    <a:pt x="754449" y="0"/>
                  </a:cubicBezTo>
                  <a:lnTo>
                    <a:pt x="21973" y="0"/>
                  </a:lnTo>
                  <a:cubicBezTo>
                    <a:pt x="13942" y="0"/>
                    <a:pt x="6551" y="4381"/>
                    <a:pt x="2696" y="11427"/>
                  </a:cubicBezTo>
                  <a:cubicBezTo>
                    <a:pt x="-1158" y="18472"/>
                    <a:pt x="-862" y="27059"/>
                    <a:pt x="3468" y="33823"/>
                  </a:cubicBezTo>
                  <a:lnTo>
                    <a:pt x="366554" y="600860"/>
                  </a:lnTo>
                  <a:cubicBezTo>
                    <a:pt x="371281" y="608243"/>
                    <a:pt x="379444" y="612709"/>
                    <a:pt x="388211" y="612709"/>
                  </a:cubicBezTo>
                  <a:cubicBezTo>
                    <a:pt x="396978" y="612709"/>
                    <a:pt x="405141" y="608243"/>
                    <a:pt x="409868" y="600860"/>
                  </a:cubicBezTo>
                  <a:close/>
                </a:path>
              </a:pathLst>
            </a:custGeom>
            <a:gradFill rotWithShape="1">
              <a:gsLst>
                <a:gs pos="0">
                  <a:srgbClr val="070137">
                    <a:alpha val="2640"/>
                  </a:srgbClr>
                </a:gs>
                <a:gs pos="50000">
                  <a:srgbClr val="1747A4">
                    <a:alpha val="3000"/>
                  </a:srgbClr>
                </a:gs>
                <a:gs pos="100000">
                  <a:srgbClr val="076695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pPr defTabSz="609630"/>
              <a:endParaRPr lang="en-GB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27000" y="7234"/>
              <a:ext cx="558800" cy="33277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11588530" y="1772378"/>
            <a:ext cx="399942" cy="171475"/>
          </a:xfrm>
          <a:custGeom>
            <a:avLst/>
            <a:gdLst/>
            <a:ahLst/>
            <a:cxnLst/>
            <a:rect l="l" t="t" r="r" b="b"/>
            <a:pathLst>
              <a:path w="599913" h="257213">
                <a:moveTo>
                  <a:pt x="0" y="0"/>
                </a:moveTo>
                <a:lnTo>
                  <a:pt x="599913" y="0"/>
                </a:lnTo>
                <a:lnTo>
                  <a:pt x="599913" y="257213"/>
                </a:lnTo>
                <a:lnTo>
                  <a:pt x="0" y="2572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GB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7696135" y="-266380"/>
            <a:ext cx="8586307" cy="7248093"/>
            <a:chOff x="0" y="0"/>
            <a:chExt cx="4064000" cy="3430608"/>
          </a:xfrm>
        </p:grpSpPr>
        <p:sp>
          <p:nvSpPr>
            <p:cNvPr id="10" name="Freeform 10"/>
            <p:cNvSpPr/>
            <p:nvPr/>
          </p:nvSpPr>
          <p:spPr>
            <a:xfrm>
              <a:off x="167955" y="105214"/>
              <a:ext cx="3728090" cy="3325394"/>
            </a:xfrm>
            <a:custGeom>
              <a:avLst/>
              <a:gdLst/>
              <a:ahLst/>
              <a:cxnLst/>
              <a:rect l="l" t="t" r="r" b="b"/>
              <a:pathLst>
                <a:path w="3728090" h="3325394">
                  <a:moveTo>
                    <a:pt x="1775307" y="51774"/>
                  </a:moveTo>
                  <a:lnTo>
                    <a:pt x="13620" y="3168406"/>
                  </a:lnTo>
                  <a:cubicBezTo>
                    <a:pt x="-4793" y="3200980"/>
                    <a:pt x="-4520" y="3240883"/>
                    <a:pt x="14337" y="3273201"/>
                  </a:cubicBezTo>
                  <a:cubicBezTo>
                    <a:pt x="33193" y="3305521"/>
                    <a:pt x="67796" y="3325394"/>
                    <a:pt x="105214" y="3325394"/>
                  </a:cubicBezTo>
                  <a:lnTo>
                    <a:pt x="3622876" y="3325394"/>
                  </a:lnTo>
                  <a:cubicBezTo>
                    <a:pt x="3660294" y="3325394"/>
                    <a:pt x="3694897" y="3305521"/>
                    <a:pt x="3713753" y="3273201"/>
                  </a:cubicBezTo>
                  <a:cubicBezTo>
                    <a:pt x="3732610" y="3240883"/>
                    <a:pt x="3732883" y="3200980"/>
                    <a:pt x="3714470" y="3168406"/>
                  </a:cubicBezTo>
                  <a:lnTo>
                    <a:pt x="1952783" y="51774"/>
                  </a:lnTo>
                  <a:cubicBezTo>
                    <a:pt x="1934699" y="19781"/>
                    <a:pt x="1900795" y="0"/>
                    <a:pt x="1864045" y="0"/>
                  </a:cubicBezTo>
                  <a:cubicBezTo>
                    <a:pt x="1827295" y="0"/>
                    <a:pt x="1793391" y="19781"/>
                    <a:pt x="1775307" y="51774"/>
                  </a:cubicBezTo>
                  <a:close/>
                </a:path>
              </a:pathLst>
            </a:custGeom>
            <a:blipFill>
              <a:blip r:embed="rId5"/>
              <a:stretch>
                <a:fillRect l="-19058" t="-3163" r="-19058"/>
              </a:stretch>
            </a:blipFill>
          </p:spPr>
          <p:txBody>
            <a:bodyPr/>
            <a:lstStyle/>
            <a:p>
              <a:pPr defTabSz="609630"/>
              <a:endParaRPr lang="en-GB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 rot="1803082">
            <a:off x="9457805" y="-930972"/>
            <a:ext cx="717913" cy="8673719"/>
            <a:chOff x="0" y="0"/>
            <a:chExt cx="283620" cy="342665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83620" cy="3426654"/>
            </a:xfrm>
            <a:custGeom>
              <a:avLst/>
              <a:gdLst/>
              <a:ahLst/>
              <a:cxnLst/>
              <a:rect l="l" t="t" r="r" b="b"/>
              <a:pathLst>
                <a:path w="283620" h="3426654">
                  <a:moveTo>
                    <a:pt x="0" y="0"/>
                  </a:moveTo>
                  <a:lnTo>
                    <a:pt x="283620" y="0"/>
                  </a:lnTo>
                  <a:lnTo>
                    <a:pt x="283620" y="3426654"/>
                  </a:lnTo>
                  <a:lnTo>
                    <a:pt x="0" y="3426654"/>
                  </a:lnTo>
                  <a:close/>
                </a:path>
              </a:pathLst>
            </a:custGeom>
            <a:gradFill rotWithShape="1">
              <a:gsLst>
                <a:gs pos="0">
                  <a:srgbClr val="070137">
                    <a:alpha val="88000"/>
                  </a:srgbClr>
                </a:gs>
                <a:gs pos="50000">
                  <a:srgbClr val="0F841B">
                    <a:alpha val="100000"/>
                  </a:srgbClr>
                </a:gs>
                <a:gs pos="100000">
                  <a:srgbClr val="076695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pPr defTabSz="609630"/>
              <a:endParaRPr lang="en-GB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283620" cy="346475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633952" y="2208587"/>
            <a:ext cx="6655666" cy="29238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5700"/>
              </a:lnSpc>
            </a:pPr>
            <a:r>
              <a:rPr lang="en-US" sz="5400" b="1" spc="-180" dirty="0">
                <a:solidFill>
                  <a:srgbClr val="019547"/>
                </a:solidFill>
                <a:latin typeface="Avenir Next LT Pro" panose="020B0504020202020204" pitchFamily="34" charset="0"/>
                <a:ea typeface="Avenir Ultra-Bold"/>
                <a:cs typeface="Avenir Ultra-Bold"/>
                <a:sym typeface="Avenir Ultra-Bold"/>
              </a:rPr>
              <a:t>Navigating Global Shocks: </a:t>
            </a:r>
            <a:r>
              <a:rPr lang="en-US" sz="5400" b="1" spc="-180" dirty="0">
                <a:solidFill>
                  <a:srgbClr val="000000"/>
                </a:solidFill>
                <a:latin typeface="Avenir Next LT Pro" panose="020B0504020202020204" pitchFamily="34" charset="0"/>
                <a:ea typeface="Avenir Ultra-Bold"/>
                <a:cs typeface="Avenir Ultra-Bold"/>
                <a:sym typeface="Avenir Ultra-Bold"/>
              </a:rPr>
              <a:t>Monetary Policy Challenges for African Central Banks</a:t>
            </a:r>
          </a:p>
        </p:txBody>
      </p:sp>
      <p:sp>
        <p:nvSpPr>
          <p:cNvPr id="15" name="Freeform 15"/>
          <p:cNvSpPr/>
          <p:nvPr/>
        </p:nvSpPr>
        <p:spPr>
          <a:xfrm>
            <a:off x="627294" y="278540"/>
            <a:ext cx="470266" cy="624050"/>
          </a:xfrm>
          <a:custGeom>
            <a:avLst/>
            <a:gdLst/>
            <a:ahLst/>
            <a:cxnLst/>
            <a:rect l="l" t="t" r="r" b="b"/>
            <a:pathLst>
              <a:path w="705399" h="936075">
                <a:moveTo>
                  <a:pt x="0" y="0"/>
                </a:moveTo>
                <a:lnTo>
                  <a:pt x="705399" y="0"/>
                </a:lnTo>
                <a:lnTo>
                  <a:pt x="705399" y="936075"/>
                </a:lnTo>
                <a:lnTo>
                  <a:pt x="0" y="9360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defTabSz="609630"/>
            <a:endParaRPr lang="en-GB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6" name="Group 16"/>
          <p:cNvGrpSpPr/>
          <p:nvPr/>
        </p:nvGrpSpPr>
        <p:grpSpPr>
          <a:xfrm>
            <a:off x="0" y="-23113"/>
            <a:ext cx="163961" cy="6858000"/>
            <a:chOff x="0" y="0"/>
            <a:chExt cx="64774" cy="2709333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4774" cy="2709333"/>
            </a:xfrm>
            <a:custGeom>
              <a:avLst/>
              <a:gdLst/>
              <a:ahLst/>
              <a:cxnLst/>
              <a:rect l="l" t="t" r="r" b="b"/>
              <a:pathLst>
                <a:path w="64774" h="2709333">
                  <a:moveTo>
                    <a:pt x="0" y="0"/>
                  </a:moveTo>
                  <a:lnTo>
                    <a:pt x="64774" y="0"/>
                  </a:lnTo>
                  <a:lnTo>
                    <a:pt x="6477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17622"/>
            </a:solidFill>
          </p:spPr>
          <p:txBody>
            <a:bodyPr/>
            <a:lstStyle/>
            <a:p>
              <a:pPr defTabSz="609630"/>
              <a:endParaRPr lang="en-GB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64774" cy="274743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2" name="Freeform 22"/>
          <p:cNvSpPr/>
          <p:nvPr/>
        </p:nvSpPr>
        <p:spPr>
          <a:xfrm>
            <a:off x="1" y="5478109"/>
            <a:ext cx="1790943" cy="1379891"/>
          </a:xfrm>
          <a:custGeom>
            <a:avLst/>
            <a:gdLst/>
            <a:ahLst/>
            <a:cxnLst/>
            <a:rect l="l" t="t" r="r" b="b"/>
            <a:pathLst>
              <a:path w="2686415" h="2069837">
                <a:moveTo>
                  <a:pt x="0" y="0"/>
                </a:moveTo>
                <a:lnTo>
                  <a:pt x="2686415" y="0"/>
                </a:lnTo>
                <a:lnTo>
                  <a:pt x="2686415" y="2069837"/>
                </a:lnTo>
                <a:lnTo>
                  <a:pt x="0" y="206983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0090" r="-10090" b="-24004"/>
            </a:stretch>
          </a:blipFill>
        </p:spPr>
        <p:txBody>
          <a:bodyPr/>
          <a:lstStyle/>
          <a:p>
            <a:pPr defTabSz="609630"/>
            <a:endParaRPr lang="en-GB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Freeform 25"/>
          <p:cNvSpPr/>
          <p:nvPr/>
        </p:nvSpPr>
        <p:spPr>
          <a:xfrm>
            <a:off x="9240230" y="3928316"/>
            <a:ext cx="2974328" cy="2974328"/>
          </a:xfrm>
          <a:custGeom>
            <a:avLst/>
            <a:gdLst/>
            <a:ahLst/>
            <a:cxnLst/>
            <a:rect l="l" t="t" r="r" b="b"/>
            <a:pathLst>
              <a:path w="4461492" h="4461492">
                <a:moveTo>
                  <a:pt x="0" y="0"/>
                </a:moveTo>
                <a:lnTo>
                  <a:pt x="4461492" y="0"/>
                </a:lnTo>
                <a:lnTo>
                  <a:pt x="4461492" y="4461492"/>
                </a:lnTo>
                <a:lnTo>
                  <a:pt x="0" y="446149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GB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4587FE6-E2B9-31CF-F742-FFEAF08950ED}"/>
              </a:ext>
            </a:extLst>
          </p:cNvPr>
          <p:cNvGrpSpPr/>
          <p:nvPr/>
        </p:nvGrpSpPr>
        <p:grpSpPr>
          <a:xfrm>
            <a:off x="533010" y="5295096"/>
            <a:ext cx="2193713" cy="510072"/>
            <a:chOff x="602513" y="5354624"/>
            <a:chExt cx="1694498" cy="538610"/>
          </a:xfrm>
        </p:grpSpPr>
        <p:grpSp>
          <p:nvGrpSpPr>
            <p:cNvPr id="19" name="Group 19"/>
            <p:cNvGrpSpPr/>
            <p:nvPr/>
          </p:nvGrpSpPr>
          <p:grpSpPr>
            <a:xfrm>
              <a:off x="673716" y="5354624"/>
              <a:ext cx="1623295" cy="538610"/>
              <a:chOff x="-4774" y="-38363"/>
              <a:chExt cx="641302" cy="212784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-4774" y="-38363"/>
                <a:ext cx="599365" cy="212784"/>
              </a:xfrm>
              <a:custGeom>
                <a:avLst/>
                <a:gdLst/>
                <a:ahLst/>
                <a:cxnLst/>
                <a:rect l="l" t="t" r="r" b="b"/>
                <a:pathLst>
                  <a:path w="636528" h="174421">
                    <a:moveTo>
                      <a:pt x="87211" y="0"/>
                    </a:moveTo>
                    <a:lnTo>
                      <a:pt x="549317" y="0"/>
                    </a:lnTo>
                    <a:cubicBezTo>
                      <a:pt x="597482" y="0"/>
                      <a:pt x="636528" y="39045"/>
                      <a:pt x="636528" y="87211"/>
                    </a:cubicBezTo>
                    <a:lnTo>
                      <a:pt x="636528" y="87211"/>
                    </a:lnTo>
                    <a:cubicBezTo>
                      <a:pt x="636528" y="135376"/>
                      <a:pt x="597482" y="174421"/>
                      <a:pt x="549317" y="174421"/>
                    </a:cubicBezTo>
                    <a:lnTo>
                      <a:pt x="87211" y="174421"/>
                    </a:lnTo>
                    <a:cubicBezTo>
                      <a:pt x="39045" y="174421"/>
                      <a:pt x="0" y="135376"/>
                      <a:pt x="0" y="87211"/>
                    </a:cubicBezTo>
                    <a:lnTo>
                      <a:pt x="0" y="87211"/>
                    </a:lnTo>
                    <a:cubicBezTo>
                      <a:pt x="0" y="39045"/>
                      <a:pt x="39045" y="0"/>
                      <a:pt x="87211" y="0"/>
                    </a:cubicBezTo>
                    <a:close/>
                  </a:path>
                </a:pathLst>
              </a:custGeom>
              <a:solidFill>
                <a:srgbClr val="D9B337"/>
              </a:solid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pPr defTabSz="609630"/>
                <a:endParaRPr lang="en-GB" sz="12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-38100"/>
                <a:ext cx="636528" cy="212521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>
                  <a:lnSpc>
                    <a:spcPts val="1773"/>
                  </a:lnSpc>
                  <a:spcBef>
                    <a:spcPct val="0"/>
                  </a:spcBef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29" name="TextBox 29"/>
            <p:cNvSpPr txBox="1"/>
            <p:nvPr/>
          </p:nvSpPr>
          <p:spPr>
            <a:xfrm>
              <a:off x="602513" y="5481743"/>
              <a:ext cx="1634367" cy="28437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09630">
                <a:lnSpc>
                  <a:spcPts val="2109"/>
                </a:lnSpc>
              </a:pPr>
              <a:r>
                <a:rPr lang="en-US" sz="1917" b="1" dirty="0">
                  <a:solidFill>
                    <a:srgbClr val="FFFFFF"/>
                  </a:solidFill>
                  <a:latin typeface="Avenir Next LT Pro" panose="020B0504020202020204" pitchFamily="34" charset="0"/>
                  <a:ea typeface="Avenir Bold"/>
                  <a:cs typeface="Avenir Bold"/>
                  <a:sym typeface="Avenir Bold"/>
                </a:rPr>
                <a:t>July 29, 2026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E66C82C-BB5F-04E5-A47A-2C581CDCE807}"/>
              </a:ext>
            </a:extLst>
          </p:cNvPr>
          <p:cNvGrpSpPr/>
          <p:nvPr/>
        </p:nvGrpSpPr>
        <p:grpSpPr>
          <a:xfrm>
            <a:off x="627293" y="1367928"/>
            <a:ext cx="4777664" cy="490187"/>
            <a:chOff x="627293" y="1367928"/>
            <a:chExt cx="4777664" cy="490187"/>
          </a:xfrm>
        </p:grpSpPr>
        <p:grpSp>
          <p:nvGrpSpPr>
            <p:cNvPr id="6" name="Group 6"/>
            <p:cNvGrpSpPr/>
            <p:nvPr/>
          </p:nvGrpSpPr>
          <p:grpSpPr>
            <a:xfrm>
              <a:off x="627293" y="1367928"/>
              <a:ext cx="4777664" cy="490187"/>
              <a:chOff x="0" y="0"/>
              <a:chExt cx="1887472" cy="193654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887472" cy="193654"/>
              </a:xfrm>
              <a:custGeom>
                <a:avLst/>
                <a:gdLst/>
                <a:ahLst/>
                <a:cxnLst/>
                <a:rect l="l" t="t" r="r" b="b"/>
                <a:pathLst>
                  <a:path w="1887472" h="193654">
                    <a:moveTo>
                      <a:pt x="96827" y="0"/>
                    </a:moveTo>
                    <a:lnTo>
                      <a:pt x="1790645" y="0"/>
                    </a:lnTo>
                    <a:cubicBezTo>
                      <a:pt x="1844121" y="0"/>
                      <a:pt x="1887472" y="43351"/>
                      <a:pt x="1887472" y="96827"/>
                    </a:cubicBezTo>
                    <a:lnTo>
                      <a:pt x="1887472" y="96827"/>
                    </a:lnTo>
                    <a:cubicBezTo>
                      <a:pt x="1887472" y="122507"/>
                      <a:pt x="1877271" y="147135"/>
                      <a:pt x="1859112" y="165294"/>
                    </a:cubicBezTo>
                    <a:cubicBezTo>
                      <a:pt x="1840954" y="183453"/>
                      <a:pt x="1816325" y="193654"/>
                      <a:pt x="1790645" y="193654"/>
                    </a:cubicBezTo>
                    <a:lnTo>
                      <a:pt x="96827" y="193654"/>
                    </a:lnTo>
                    <a:cubicBezTo>
                      <a:pt x="43351" y="193654"/>
                      <a:pt x="0" y="150303"/>
                      <a:pt x="0" y="96827"/>
                    </a:cubicBezTo>
                    <a:lnTo>
                      <a:pt x="0" y="96827"/>
                    </a:lnTo>
                    <a:cubicBezTo>
                      <a:pt x="0" y="43351"/>
                      <a:pt x="43351" y="0"/>
                      <a:pt x="9682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pPr defTabSz="609630"/>
                <a:endParaRPr lang="en-GB" sz="12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1887472" cy="231754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>
                  <a:lnSpc>
                    <a:spcPts val="1773"/>
                  </a:lnSpc>
                  <a:spcBef>
                    <a:spcPct val="0"/>
                  </a:spcBef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30" name="TextBox 30"/>
            <p:cNvSpPr txBox="1"/>
            <p:nvPr/>
          </p:nvSpPr>
          <p:spPr>
            <a:xfrm>
              <a:off x="868395" y="1484543"/>
              <a:ext cx="4431439" cy="2693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 defTabSz="609630">
                <a:lnSpc>
                  <a:spcPts val="2149"/>
                </a:lnSpc>
              </a:pPr>
              <a:r>
                <a:rPr lang="en-US" sz="1954" b="1" dirty="0">
                  <a:solidFill>
                    <a:srgbClr val="D9B337"/>
                  </a:solidFill>
                  <a:latin typeface="Avenir Next LT Pro" panose="020B0504020202020204" pitchFamily="34" charset="0"/>
                  <a:ea typeface="Avenir Bold"/>
                  <a:cs typeface="Avenir Bold"/>
                  <a:sym typeface="Avenir Bold"/>
                </a:rPr>
                <a:t>7th</a:t>
              </a:r>
              <a:r>
                <a:rPr lang="en-US" sz="1954" b="1" dirty="0">
                  <a:solidFill>
                    <a:srgbClr val="FFFFFF"/>
                  </a:solidFill>
                  <a:latin typeface="Avenir Next LT Pro" panose="020B0504020202020204" pitchFamily="34" charset="0"/>
                  <a:ea typeface="Avenir Bold"/>
                  <a:cs typeface="Avenir Bold"/>
                  <a:sym typeface="Avenir Bold"/>
                </a:rPr>
                <a:t> Africa Emerging Markets Forum</a:t>
              </a:r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1230151" y="501573"/>
            <a:ext cx="2751046" cy="218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1743"/>
              </a:lnSpc>
            </a:pPr>
            <a:r>
              <a:rPr lang="en-US" sz="1584" b="1" dirty="0">
                <a:solidFill>
                  <a:srgbClr val="000000"/>
                </a:solidFill>
                <a:latin typeface="Avenir Next LT Pro" panose="020B0504020202020204" pitchFamily="34" charset="0"/>
                <a:ea typeface="Avenir Medium"/>
                <a:cs typeface="Avenir Medium"/>
                <a:sym typeface="Avenir Medium"/>
              </a:rPr>
              <a:t>Central Bank of Nigeria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14B56D9B-C8B5-6B02-69A4-718DCC5D4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C34585-25B7-46A1-3D50-1589B5744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>
            <a:extLst>
              <a:ext uri="{FF2B5EF4-FFF2-40B4-BE49-F238E27FC236}">
                <a16:creationId xmlns:a16="http://schemas.microsoft.com/office/drawing/2014/main" id="{C38BA22C-F82F-BD2E-01A0-DE98F42E2F4C}"/>
              </a:ext>
            </a:extLst>
          </p:cNvPr>
          <p:cNvSpPr/>
          <p:nvPr/>
        </p:nvSpPr>
        <p:spPr>
          <a:xfrm>
            <a:off x="0" y="1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3222905" h="1820941">
                <a:moveTo>
                  <a:pt x="0" y="0"/>
                </a:moveTo>
                <a:lnTo>
                  <a:pt x="3222905" y="0"/>
                </a:lnTo>
                <a:lnTo>
                  <a:pt x="3222905" y="1820941"/>
                </a:lnTo>
                <a:lnTo>
                  <a:pt x="0" y="18209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85CB9FBB-226D-899A-4331-CF897D1976DE}"/>
              </a:ext>
            </a:extLst>
          </p:cNvPr>
          <p:cNvSpPr/>
          <p:nvPr/>
        </p:nvSpPr>
        <p:spPr>
          <a:xfrm>
            <a:off x="11462659" y="152401"/>
            <a:ext cx="457199" cy="609600"/>
          </a:xfrm>
          <a:custGeom>
            <a:avLst/>
            <a:gdLst/>
            <a:ahLst/>
            <a:cxnLst/>
            <a:rect l="l" t="t" r="r" b="b"/>
            <a:pathLst>
              <a:path w="2559975" h="3534826">
                <a:moveTo>
                  <a:pt x="0" y="0"/>
                </a:moveTo>
                <a:lnTo>
                  <a:pt x="2559976" y="0"/>
                </a:lnTo>
                <a:lnTo>
                  <a:pt x="2559976" y="3534826"/>
                </a:lnTo>
                <a:lnTo>
                  <a:pt x="0" y="35348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694487"/>
            <a:endParaRPr lang="en-GB" sz="136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20ACDA-EBA4-F4FC-5656-B13E5F4F3568}"/>
              </a:ext>
            </a:extLst>
          </p:cNvPr>
          <p:cNvSpPr txBox="1"/>
          <p:nvPr/>
        </p:nvSpPr>
        <p:spPr>
          <a:xfrm flipH="1">
            <a:off x="185058" y="238781"/>
            <a:ext cx="9546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Avenir Next LT Pro" panose="020B0504020202020204" pitchFamily="34" charset="0"/>
              </a:rPr>
              <a:t>3.0</a:t>
            </a:r>
            <a:r>
              <a:rPr lang="en-GB" sz="28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  </a:t>
            </a:r>
            <a:r>
              <a:rPr lang="en-GB" sz="2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|  </a:t>
            </a:r>
            <a:r>
              <a:rPr lang="en-GB" sz="28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Methodology – GVAR Framework </a:t>
            </a:r>
          </a:p>
        </p:txBody>
      </p:sp>
      <p:sp>
        <p:nvSpPr>
          <p:cNvPr id="44" name="Slide Number Placeholder 43">
            <a:extLst>
              <a:ext uri="{FF2B5EF4-FFF2-40B4-BE49-F238E27FC236}">
                <a16:creationId xmlns:a16="http://schemas.microsoft.com/office/drawing/2014/main" id="{2F6EE8FB-806A-2F3C-9CB2-980FE5167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1258" y="6610670"/>
            <a:ext cx="499625" cy="256512"/>
          </a:xfrm>
          <a:solidFill>
            <a:srgbClr val="000000"/>
          </a:solidFill>
        </p:spPr>
        <p:txBody>
          <a:bodyPr/>
          <a:lstStyle/>
          <a:p>
            <a:fld id="{B6F15528-21DE-4FAA-801E-634DDDAF4B2B}" type="slidenum">
              <a:rPr lang="en-US" sz="1050" b="1" smtClean="0">
                <a:solidFill>
                  <a:schemeClr val="bg1"/>
                </a:solidFill>
              </a:rPr>
              <a:pPr/>
              <a:t>10</a:t>
            </a:fld>
            <a:endParaRPr lang="en-US" sz="1050" b="1" dirty="0">
              <a:solidFill>
                <a:schemeClr val="bg1"/>
              </a:solidFill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00630DD3-858D-5CF1-72CC-495301416268}"/>
              </a:ext>
            </a:extLst>
          </p:cNvPr>
          <p:cNvGrpSpPr/>
          <p:nvPr/>
        </p:nvGrpSpPr>
        <p:grpSpPr>
          <a:xfrm>
            <a:off x="489856" y="1328057"/>
            <a:ext cx="11430001" cy="5004771"/>
            <a:chOff x="293914" y="1567543"/>
            <a:chExt cx="11863210" cy="5015936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965BFB1-10C4-0D59-ABE9-C2642F1A9D3E}"/>
                </a:ext>
              </a:extLst>
            </p:cNvPr>
            <p:cNvSpPr/>
            <p:nvPr/>
          </p:nvSpPr>
          <p:spPr>
            <a:xfrm>
              <a:off x="293914" y="1567543"/>
              <a:ext cx="11625944" cy="48907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56F2D709-9169-74AD-D723-DFCDBAD5D2A4}"/>
                </a:ext>
              </a:extLst>
            </p:cNvPr>
            <p:cNvGrpSpPr/>
            <p:nvPr/>
          </p:nvGrpSpPr>
          <p:grpSpPr>
            <a:xfrm>
              <a:off x="305215" y="1787214"/>
              <a:ext cx="11851909" cy="4796265"/>
              <a:chOff x="347416" y="1250954"/>
              <a:chExt cx="8635032" cy="3203568"/>
            </a:xfrm>
          </p:grpSpPr>
          <p:sp>
            <p:nvSpPr>
              <p:cNvPr id="34" name="Text 1">
                <a:extLst>
                  <a:ext uri="{FF2B5EF4-FFF2-40B4-BE49-F238E27FC236}">
                    <a16:creationId xmlns:a16="http://schemas.microsoft.com/office/drawing/2014/main" id="{AEF03947-63AA-D73F-C4B0-6B343CBCBE80}"/>
                  </a:ext>
                </a:extLst>
              </p:cNvPr>
              <p:cNvSpPr/>
              <p:nvPr/>
            </p:nvSpPr>
            <p:spPr>
              <a:xfrm>
                <a:off x="559318" y="1250954"/>
                <a:ext cx="3926979" cy="190723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10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823B"/>
                    </a:solidFill>
                    <a:effectLst/>
                    <a:uLnTx/>
                    <a:uFillTx/>
                    <a:latin typeface="Avenir Next LT Pro" panose="020B0504020202020204" pitchFamily="34" charset="0"/>
                    <a:ea typeface="Unbounded Bold" pitchFamily="34" charset="-122"/>
                    <a:cs typeface="Unbounded Bold" pitchFamily="34" charset="-120"/>
                  </a:rPr>
                  <a:t>Country-Specific VARX* Models</a:t>
                </a:r>
                <a:endPara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00823B"/>
                  </a:solidFill>
                  <a:effectLst/>
                  <a:uLnTx/>
                  <a:uFillTx/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35" name="Text 2">
                <a:extLst>
                  <a:ext uri="{FF2B5EF4-FFF2-40B4-BE49-F238E27FC236}">
                    <a16:creationId xmlns:a16="http://schemas.microsoft.com/office/drawing/2014/main" id="{D7E6A45B-6FA7-44D2-88F5-1B580A292058}"/>
                  </a:ext>
                </a:extLst>
              </p:cNvPr>
              <p:cNvSpPr/>
              <p:nvPr/>
            </p:nvSpPr>
            <p:spPr>
              <a:xfrm>
                <a:off x="559318" y="1535274"/>
                <a:ext cx="3926979" cy="116309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32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ea typeface="Open Sans" pitchFamily="34" charset="-122"/>
                    <a:cs typeface="Open Sans" pitchFamily="34" charset="-120"/>
                  </a:rPr>
                  <a:t>For each economy, a country-specific VAR is estimated with domestic endogenous variables: </a:t>
                </a:r>
                <a:r>
                  <a:rPr kumimoji="0" lang="en-US" sz="14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ea typeface="Open Sans Bold" pitchFamily="34" charset="-122"/>
                    <a:cs typeface="Open Sans Bold" pitchFamily="34" charset="-120"/>
                  </a:rPr>
                  <a:t>CPI inflation (π), log change in bilateral exchange rate (Δe), central bank policy rate (r), and log change in international reserves (Δres)</a:t>
                </a: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ea typeface="Open Sans" pitchFamily="34" charset="-122"/>
                    <a:cs typeface="Open Sans" pitchFamily="34" charset="-120"/>
                  </a:rPr>
                  <a:t>. Global exogenous variables include Brent oil price, FAO Food Price Index, VIX, and advanced-economy shadow rates.</a:t>
                </a:r>
                <a:endParaRPr kumimoji="0" lang="en-US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36" name="Text 3">
                <a:extLst>
                  <a:ext uri="{FF2B5EF4-FFF2-40B4-BE49-F238E27FC236}">
                    <a16:creationId xmlns:a16="http://schemas.microsoft.com/office/drawing/2014/main" id="{ED64EDF9-F8E8-931E-639E-09DDEB1F122C}"/>
                  </a:ext>
                </a:extLst>
              </p:cNvPr>
              <p:cNvSpPr/>
              <p:nvPr/>
            </p:nvSpPr>
            <p:spPr>
              <a:xfrm>
                <a:off x="559318" y="2858508"/>
                <a:ext cx="3926979" cy="190723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10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823B"/>
                    </a:solidFill>
                    <a:effectLst/>
                    <a:uLnTx/>
                    <a:uFillTx/>
                    <a:latin typeface="Avenir Next LT Pro" panose="020B0504020202020204" pitchFamily="34" charset="0"/>
                    <a:ea typeface="Unbounded Bold" pitchFamily="34" charset="-122"/>
                    <a:cs typeface="Unbounded Bold" pitchFamily="34" charset="-120"/>
                  </a:rPr>
                  <a:t>Trade Weights</a:t>
                </a:r>
                <a:endPara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00823B"/>
                  </a:solidFill>
                  <a:effectLst/>
                  <a:uLnTx/>
                  <a:uFillTx/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37" name="Text 4">
                <a:extLst>
                  <a:ext uri="{FF2B5EF4-FFF2-40B4-BE49-F238E27FC236}">
                    <a16:creationId xmlns:a16="http://schemas.microsoft.com/office/drawing/2014/main" id="{C9C23B31-1389-CB50-9F67-8372552C4445}"/>
                  </a:ext>
                </a:extLst>
              </p:cNvPr>
              <p:cNvSpPr/>
              <p:nvPr/>
            </p:nvSpPr>
            <p:spPr>
              <a:xfrm>
                <a:off x="568934" y="3076572"/>
                <a:ext cx="3926979" cy="58154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32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ea typeface="Open Sans" pitchFamily="34" charset="-122"/>
                    <a:cs typeface="Open Sans" pitchFamily="34" charset="-120"/>
                  </a:rPr>
                  <a:t>Computed from average bilateral merchandise trade flows over a rolling three-year window using IMF DOTS data, capturing China's growing importance for both economies over the 26-year sample.</a:t>
                </a:r>
                <a:endParaRPr kumimoji="0" lang="en-US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38" name="Text 5">
                <a:extLst>
                  <a:ext uri="{FF2B5EF4-FFF2-40B4-BE49-F238E27FC236}">
                    <a16:creationId xmlns:a16="http://schemas.microsoft.com/office/drawing/2014/main" id="{2C9074DD-30C3-A21A-814A-29CA5CBBA0E6}"/>
                  </a:ext>
                </a:extLst>
              </p:cNvPr>
              <p:cNvSpPr/>
              <p:nvPr/>
            </p:nvSpPr>
            <p:spPr>
              <a:xfrm>
                <a:off x="4725664" y="1276326"/>
                <a:ext cx="4256784" cy="38144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823B"/>
                    </a:solidFill>
                    <a:effectLst/>
                    <a:uLnTx/>
                    <a:uFillTx/>
                    <a:latin typeface="Avenir Next LT Pro" panose="020B0504020202020204" pitchFamily="34" charset="0"/>
                    <a:ea typeface="Unbounded Bold" pitchFamily="34" charset="-122"/>
                    <a:cs typeface="Unbounded Bold" pitchFamily="34" charset="-120"/>
                  </a:rPr>
                  <a:t>Impulse Responses &amp; Variance Decompositions</a:t>
                </a:r>
                <a:endPara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00823B"/>
                  </a:solidFill>
                  <a:effectLst/>
                  <a:uLnTx/>
                  <a:uFillTx/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39" name="Text 6">
                <a:extLst>
                  <a:ext uri="{FF2B5EF4-FFF2-40B4-BE49-F238E27FC236}">
                    <a16:creationId xmlns:a16="http://schemas.microsoft.com/office/drawing/2014/main" id="{998AC9BE-90F6-6E72-7F51-54168051861E}"/>
                  </a:ext>
                </a:extLst>
              </p:cNvPr>
              <p:cNvSpPr/>
              <p:nvPr/>
            </p:nvSpPr>
            <p:spPr>
              <a:xfrm>
                <a:off x="4725664" y="1556524"/>
                <a:ext cx="3926979" cy="77539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32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ea typeface="Open Sans" pitchFamily="34" charset="-122"/>
                    <a:cs typeface="Open Sans" pitchFamily="34" charset="-120"/>
                  </a:rPr>
                  <a:t>Dynamic responses are computed as </a:t>
                </a:r>
                <a:r>
                  <a:rPr kumimoji="0" lang="en-US" sz="14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ea typeface="Open Sans Bold" pitchFamily="34" charset="-122"/>
                    <a:cs typeface="Open Sans Bold" pitchFamily="34" charset="-120"/>
                  </a:rPr>
                  <a:t>Generalised Impulse Response Functions (GIRFs)</a:t>
                </a: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ea typeface="Open Sans" pitchFamily="34" charset="-122"/>
                    <a:cs typeface="Open Sans" pitchFamily="34" charset="-120"/>
                  </a:rPr>
                  <a:t> following Pesaran and Shin (1998) — order-independent by construction. Bootstrap confidence intervals use 2,000 residual resampling draws at 68% and 90% levels.</a:t>
                </a:r>
                <a:endParaRPr kumimoji="0" lang="en-US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40" name="Text 7">
                <a:extLst>
                  <a:ext uri="{FF2B5EF4-FFF2-40B4-BE49-F238E27FC236}">
                    <a16:creationId xmlns:a16="http://schemas.microsoft.com/office/drawing/2014/main" id="{338F8AD5-B028-1D0B-BC41-50535236FB42}"/>
                  </a:ext>
                </a:extLst>
              </p:cNvPr>
              <p:cNvSpPr/>
              <p:nvPr/>
            </p:nvSpPr>
            <p:spPr>
              <a:xfrm>
                <a:off x="4706433" y="2867601"/>
                <a:ext cx="3926979" cy="190723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10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823B"/>
                    </a:solidFill>
                    <a:effectLst/>
                    <a:uLnTx/>
                    <a:uFillTx/>
                    <a:latin typeface="Avenir Next LT Pro" panose="020B0504020202020204" pitchFamily="34" charset="0"/>
                    <a:ea typeface="Unbounded Bold" pitchFamily="34" charset="-122"/>
                    <a:cs typeface="Unbounded Bold" pitchFamily="34" charset="-120"/>
                  </a:rPr>
                  <a:t>System Stability</a:t>
                </a:r>
                <a:endPara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00823B"/>
                  </a:solidFill>
                  <a:effectLst/>
                  <a:uLnTx/>
                  <a:uFillTx/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41" name="Text 8">
                <a:extLst>
                  <a:ext uri="{FF2B5EF4-FFF2-40B4-BE49-F238E27FC236}">
                    <a16:creationId xmlns:a16="http://schemas.microsoft.com/office/drawing/2014/main" id="{146E0B91-641C-E2C2-FA4D-C4CAB64F1794}"/>
                  </a:ext>
                </a:extLst>
              </p:cNvPr>
              <p:cNvSpPr/>
              <p:nvPr/>
            </p:nvSpPr>
            <p:spPr>
              <a:xfrm>
                <a:off x="4716050" y="3076572"/>
                <a:ext cx="3926979" cy="58154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32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ea typeface="Open Sans" pitchFamily="34" charset="-122"/>
                    <a:cs typeface="Open Sans" pitchFamily="34" charset="-120"/>
                  </a:rPr>
                  <a:t>Verified by confirming all eigenvalues of the global companion matrix lie strictly inside the unit circle. </a:t>
                </a:r>
                <a:r>
                  <a:rPr kumimoji="0" lang="en-US" sz="14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ea typeface="Open Sans" pitchFamily="34" charset="-122"/>
                    <a:cs typeface="Open Sans" pitchFamily="34" charset="-120"/>
                  </a:rPr>
                  <a:t>Maximum modulus eigenvalue </a:t>
                </a: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ea typeface="Open Sans" pitchFamily="34" charset="-122"/>
                    <a:cs typeface="Open Sans" pitchFamily="34" charset="-120"/>
                  </a:rPr>
                  <a:t>= </a:t>
                </a:r>
                <a:r>
                  <a:rPr kumimoji="0" lang="en-US" sz="14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ea typeface="Open Sans Bold" pitchFamily="34" charset="-122"/>
                    <a:cs typeface="Open Sans Bold" pitchFamily="34" charset="-120"/>
                  </a:rPr>
                  <a:t>0.950</a:t>
                </a: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ea typeface="Open Sans" pitchFamily="34" charset="-122"/>
                    <a:cs typeface="Open Sans" pitchFamily="34" charset="-120"/>
                  </a:rPr>
                  <a:t> under latest trade weights — the system is dynamically stable.</a:t>
                </a:r>
                <a:endParaRPr kumimoji="0" lang="en-US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42" name="Shape 9">
                <a:extLst>
                  <a:ext uri="{FF2B5EF4-FFF2-40B4-BE49-F238E27FC236}">
                    <a16:creationId xmlns:a16="http://schemas.microsoft.com/office/drawing/2014/main" id="{66029B61-75F1-9303-1079-A59041C7E028}"/>
                  </a:ext>
                </a:extLst>
              </p:cNvPr>
              <p:cNvSpPr/>
              <p:nvPr/>
            </p:nvSpPr>
            <p:spPr>
              <a:xfrm>
                <a:off x="347416" y="3981703"/>
                <a:ext cx="8470400" cy="472819"/>
              </a:xfrm>
              <a:prstGeom prst="roundRect">
                <a:avLst>
                  <a:gd name="adj" fmla="val 4872"/>
                </a:avLst>
              </a:prstGeom>
              <a:solidFill>
                <a:schemeClr val="accent3">
                  <a:lumMod val="40000"/>
                  <a:lumOff val="60000"/>
                </a:schemeClr>
              </a:solidFill>
              <a:ln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venir Next LT Pro" panose="020B0504020202020204" pitchFamily="34" charset="0"/>
                </a:endParaRPr>
              </a:p>
            </p:txBody>
          </p:sp>
          <p:pic>
            <p:nvPicPr>
              <p:cNvPr id="43" name="Image 0" descr="preencoded.png">
                <a:extLst>
                  <a:ext uri="{FF2B5EF4-FFF2-40B4-BE49-F238E27FC236}">
                    <a16:creationId xmlns:a16="http://schemas.microsoft.com/office/drawing/2014/main" id="{2C3726FB-BB08-4866-6590-DEEDC2B5D7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20991" y="4109701"/>
                <a:ext cx="184336" cy="183864"/>
              </a:xfrm>
              <a:prstGeom prst="rect">
                <a:avLst/>
              </a:prstGeom>
            </p:spPr>
          </p:pic>
          <p:sp>
            <p:nvSpPr>
              <p:cNvPr id="45" name="Text 10">
                <a:extLst>
                  <a:ext uri="{FF2B5EF4-FFF2-40B4-BE49-F238E27FC236}">
                    <a16:creationId xmlns:a16="http://schemas.microsoft.com/office/drawing/2014/main" id="{632D8BCE-C22A-E24E-BBB9-A01524F3EF6D}"/>
                  </a:ext>
                </a:extLst>
              </p:cNvPr>
              <p:cNvSpPr/>
              <p:nvPr/>
            </p:nvSpPr>
            <p:spPr>
              <a:xfrm>
                <a:off x="796904" y="4062301"/>
                <a:ext cx="7746936" cy="373027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rmAutofit/>
              </a:bodyPr>
              <a:lstStyle/>
              <a:p>
                <a:pPr marL="0" marR="0" lvl="0" indent="0" defTabSz="91440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venir Next LT Pro" panose="020B0504020202020204" pitchFamily="34" charset="0"/>
                    <a:ea typeface="Open Sans" pitchFamily="34" charset="-122"/>
                    <a:cs typeface="Open Sans" pitchFamily="34" charset="-120"/>
                  </a:rPr>
                  <a:t>Weak exogeneity is not uniformly satisfied, especially for South Africa's global financial variables. GVAR responses are interpreted as conditional dynamic patterns, not fully structural causal estimates.</a:t>
                </a:r>
                <a:endPara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venir Next LT Pro" panose="020B05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94454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2D525-F2EB-FEDC-9396-60F33D21B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>
            <a:extLst>
              <a:ext uri="{FF2B5EF4-FFF2-40B4-BE49-F238E27FC236}">
                <a16:creationId xmlns:a16="http://schemas.microsoft.com/office/drawing/2014/main" id="{4818AB3A-ACF9-6124-A62C-E65FED675772}"/>
              </a:ext>
            </a:extLst>
          </p:cNvPr>
          <p:cNvSpPr/>
          <p:nvPr/>
        </p:nvSpPr>
        <p:spPr>
          <a:xfrm>
            <a:off x="0" y="1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3222905" h="1820941">
                <a:moveTo>
                  <a:pt x="0" y="0"/>
                </a:moveTo>
                <a:lnTo>
                  <a:pt x="3222905" y="0"/>
                </a:lnTo>
                <a:lnTo>
                  <a:pt x="3222905" y="1820941"/>
                </a:lnTo>
                <a:lnTo>
                  <a:pt x="0" y="18209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0044B29C-00BA-7B86-E378-2BEEC7EA26BD}"/>
              </a:ext>
            </a:extLst>
          </p:cNvPr>
          <p:cNvSpPr/>
          <p:nvPr/>
        </p:nvSpPr>
        <p:spPr>
          <a:xfrm>
            <a:off x="11462659" y="152401"/>
            <a:ext cx="457199" cy="609600"/>
          </a:xfrm>
          <a:custGeom>
            <a:avLst/>
            <a:gdLst/>
            <a:ahLst/>
            <a:cxnLst/>
            <a:rect l="l" t="t" r="r" b="b"/>
            <a:pathLst>
              <a:path w="2559975" h="3534826">
                <a:moveTo>
                  <a:pt x="0" y="0"/>
                </a:moveTo>
                <a:lnTo>
                  <a:pt x="2559976" y="0"/>
                </a:lnTo>
                <a:lnTo>
                  <a:pt x="2559976" y="3534826"/>
                </a:lnTo>
                <a:lnTo>
                  <a:pt x="0" y="35348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694487"/>
            <a:endParaRPr lang="en-GB" sz="136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F174CE-209F-8490-7143-06B3051D1600}"/>
              </a:ext>
            </a:extLst>
          </p:cNvPr>
          <p:cNvSpPr txBox="1"/>
          <p:nvPr/>
        </p:nvSpPr>
        <p:spPr>
          <a:xfrm flipH="1">
            <a:off x="185058" y="238781"/>
            <a:ext cx="9546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Avenir Next LT Pro" panose="020B0504020202020204" pitchFamily="34" charset="0"/>
              </a:rPr>
              <a:t>3.0</a:t>
            </a:r>
            <a:r>
              <a:rPr lang="en-GB" sz="28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  </a:t>
            </a:r>
            <a:r>
              <a:rPr lang="en-GB" sz="2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|  </a:t>
            </a:r>
            <a:r>
              <a:rPr lang="en-GB" sz="28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Methodology – Local Projection (LP) Techniques  </a:t>
            </a:r>
          </a:p>
        </p:txBody>
      </p:sp>
      <p:sp>
        <p:nvSpPr>
          <p:cNvPr id="44" name="Slide Number Placeholder 43">
            <a:extLst>
              <a:ext uri="{FF2B5EF4-FFF2-40B4-BE49-F238E27FC236}">
                <a16:creationId xmlns:a16="http://schemas.microsoft.com/office/drawing/2014/main" id="{EC14DA2A-058F-1350-EA3A-953775CC6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1258" y="6610670"/>
            <a:ext cx="499625" cy="256512"/>
          </a:xfrm>
          <a:solidFill>
            <a:srgbClr val="000000"/>
          </a:solidFill>
        </p:spPr>
        <p:txBody>
          <a:bodyPr/>
          <a:lstStyle/>
          <a:p>
            <a:fld id="{B6F15528-21DE-4FAA-801E-634DDDAF4B2B}" type="slidenum">
              <a:rPr lang="en-US" sz="1050" b="1" smtClean="0">
                <a:solidFill>
                  <a:schemeClr val="bg1"/>
                </a:solidFill>
              </a:rPr>
              <a:pPr/>
              <a:t>11</a:t>
            </a:fld>
            <a:endParaRPr lang="en-US" sz="1050" b="1" dirty="0">
              <a:solidFill>
                <a:schemeClr val="bg1"/>
              </a:solidFill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585E72BF-7DBB-7255-1134-32E5DCA92B65}"/>
              </a:ext>
            </a:extLst>
          </p:cNvPr>
          <p:cNvGrpSpPr/>
          <p:nvPr/>
        </p:nvGrpSpPr>
        <p:grpSpPr>
          <a:xfrm>
            <a:off x="446313" y="1491343"/>
            <a:ext cx="5223191" cy="4779436"/>
            <a:chOff x="446311" y="1415143"/>
            <a:chExt cx="5223191" cy="4779436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0854381C-DE9D-478F-9326-FCE12D7A7449}"/>
                </a:ext>
              </a:extLst>
            </p:cNvPr>
            <p:cNvGrpSpPr/>
            <p:nvPr/>
          </p:nvGrpSpPr>
          <p:grpSpPr>
            <a:xfrm>
              <a:off x="446313" y="1415143"/>
              <a:ext cx="5170715" cy="1314456"/>
              <a:chOff x="468085" y="1556657"/>
              <a:chExt cx="5519057" cy="1200329"/>
            </a:xfrm>
          </p:grpSpPr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B51F186F-FD71-2C51-903F-F1DF333A858D}"/>
                  </a:ext>
                </a:extLst>
              </p:cNvPr>
              <p:cNvSpPr/>
              <p:nvPr/>
            </p:nvSpPr>
            <p:spPr>
              <a:xfrm>
                <a:off x="468085" y="1556657"/>
                <a:ext cx="5519057" cy="120032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D6325B09-1AD0-7064-875D-915B7312BA17}"/>
                  </a:ext>
                </a:extLst>
              </p:cNvPr>
              <p:cNvSpPr txBox="1"/>
              <p:nvPr/>
            </p:nvSpPr>
            <p:spPr>
              <a:xfrm>
                <a:off x="685797" y="1660875"/>
                <a:ext cx="5159829" cy="10961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dirty="0">
                    <a:latin typeface="Avenir Next LT Pro" panose="020B0504020202020204" pitchFamily="34" charset="0"/>
                  </a:rPr>
                  <a:t>The </a:t>
                </a:r>
                <a:r>
                  <a:rPr lang="en-US" b="1" dirty="0">
                    <a:latin typeface="Avenir Next LT Pro" panose="020B0504020202020204" pitchFamily="34" charset="0"/>
                  </a:rPr>
                  <a:t>LP panel uses country fixed effects only. </a:t>
                </a:r>
                <a:r>
                  <a:rPr lang="en-US" dirty="0">
                    <a:latin typeface="Avenir Next LT Pro" panose="020B0504020202020204" pitchFamily="34" charset="0"/>
                  </a:rPr>
                  <a:t>Full time fixed effects are excluded to avoid collinearity with common global shock series. </a:t>
                </a:r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FA4BAC00-D0DF-3A4B-6DDA-6454EC2258AA}"/>
                  </a:ext>
                </a:extLst>
              </p:cNvPr>
              <p:cNvSpPr/>
              <p:nvPr/>
            </p:nvSpPr>
            <p:spPr>
              <a:xfrm>
                <a:off x="468085" y="1556657"/>
                <a:ext cx="76202" cy="1200329"/>
              </a:xfrm>
              <a:prstGeom prst="rect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B2E9BEA6-ACD4-6500-DEC0-059EC68D9D2B}"/>
                </a:ext>
              </a:extLst>
            </p:cNvPr>
            <p:cNvGrpSpPr/>
            <p:nvPr/>
          </p:nvGrpSpPr>
          <p:grpSpPr>
            <a:xfrm>
              <a:off x="446312" y="2886962"/>
              <a:ext cx="5170715" cy="876564"/>
              <a:chOff x="468085" y="1556657"/>
              <a:chExt cx="5519057" cy="1200329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68D2B5AD-E45F-926A-F318-3441AE6FECED}"/>
                  </a:ext>
                </a:extLst>
              </p:cNvPr>
              <p:cNvSpPr/>
              <p:nvPr/>
            </p:nvSpPr>
            <p:spPr>
              <a:xfrm>
                <a:off x="468085" y="1556657"/>
                <a:ext cx="5519057" cy="120032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0FE46D4F-825B-A2D1-9AE2-5AAB3A4332D3}"/>
                  </a:ext>
                </a:extLst>
              </p:cNvPr>
              <p:cNvSpPr txBox="1"/>
              <p:nvPr/>
            </p:nvSpPr>
            <p:spPr>
              <a:xfrm>
                <a:off x="685800" y="1698170"/>
                <a:ext cx="5159829" cy="8850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dirty="0">
                    <a:latin typeface="Avenir Next LT Pro" panose="020B0504020202020204" pitchFamily="34" charset="0"/>
                  </a:rPr>
                  <a:t>Driscoll-Kraay standard errors are used for </a:t>
                </a:r>
                <a:r>
                  <a:rPr lang="en-US" b="1" dirty="0">
                    <a:latin typeface="Avenir Next LT Pro" panose="020B0504020202020204" pitchFamily="34" charset="0"/>
                  </a:rPr>
                  <a:t>pooled two-country estimates.</a:t>
                </a:r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2EB2F197-6BA7-D0C7-76F0-55DADE30A211}"/>
                  </a:ext>
                </a:extLst>
              </p:cNvPr>
              <p:cNvSpPr/>
              <p:nvPr/>
            </p:nvSpPr>
            <p:spPr>
              <a:xfrm>
                <a:off x="468085" y="1556657"/>
                <a:ext cx="76202" cy="1200329"/>
              </a:xfrm>
              <a:prstGeom prst="rect">
                <a:avLst/>
              </a:prstGeom>
              <a:solidFill>
                <a:srgbClr val="008080"/>
              </a:solidFill>
              <a:ln>
                <a:solidFill>
                  <a:srgbClr val="00808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C7C36B06-5D31-580A-2756-60FDBD253E83}"/>
                </a:ext>
              </a:extLst>
            </p:cNvPr>
            <p:cNvGrpSpPr/>
            <p:nvPr/>
          </p:nvGrpSpPr>
          <p:grpSpPr>
            <a:xfrm>
              <a:off x="446311" y="3920889"/>
              <a:ext cx="5223191" cy="617485"/>
              <a:chOff x="468085" y="1556657"/>
              <a:chExt cx="5575068" cy="1200329"/>
            </a:xfrm>
          </p:grpSpPr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02BFC797-CA42-836C-3D98-99E7C723CF29}"/>
                  </a:ext>
                </a:extLst>
              </p:cNvPr>
              <p:cNvSpPr/>
              <p:nvPr/>
            </p:nvSpPr>
            <p:spPr>
              <a:xfrm>
                <a:off x="468085" y="1556657"/>
                <a:ext cx="5519057" cy="120032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700EB952-631E-8598-9159-E81768CE7A00}"/>
                  </a:ext>
                </a:extLst>
              </p:cNvPr>
              <p:cNvSpPr txBox="1"/>
              <p:nvPr/>
            </p:nvSpPr>
            <p:spPr>
              <a:xfrm>
                <a:off x="648857" y="1771936"/>
                <a:ext cx="5394296" cy="7179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Avenir Next LT Pro" panose="020B0504020202020204" pitchFamily="34" charset="0"/>
                  </a:rPr>
                  <a:t>Newey-West for </a:t>
                </a:r>
                <a:r>
                  <a:rPr lang="en-US" b="1" dirty="0">
                    <a:latin typeface="Avenir Next LT Pro" panose="020B0504020202020204" pitchFamily="34" charset="0"/>
                  </a:rPr>
                  <a:t>country-specific regressions</a:t>
                </a:r>
                <a:r>
                  <a:rPr lang="en-US" dirty="0">
                    <a:latin typeface="Avenir Next LT Pro" panose="020B0504020202020204" pitchFamily="34" charset="0"/>
                  </a:rPr>
                  <a:t>. </a:t>
                </a:r>
                <a:endParaRPr lang="en-US" b="1" dirty="0"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CEEA4846-527A-3ABE-CE06-47F4E01BFBA1}"/>
                  </a:ext>
                </a:extLst>
              </p:cNvPr>
              <p:cNvSpPr/>
              <p:nvPr/>
            </p:nvSpPr>
            <p:spPr>
              <a:xfrm>
                <a:off x="468085" y="1556657"/>
                <a:ext cx="76202" cy="1200329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2E4CC919-B153-6E48-4972-4CD067203A94}"/>
                </a:ext>
              </a:extLst>
            </p:cNvPr>
            <p:cNvGrpSpPr/>
            <p:nvPr/>
          </p:nvGrpSpPr>
          <p:grpSpPr>
            <a:xfrm>
              <a:off x="446311" y="4702160"/>
              <a:ext cx="5170715" cy="1492419"/>
              <a:chOff x="468085" y="1556657"/>
              <a:chExt cx="5519057" cy="1200329"/>
            </a:xfrm>
          </p:grpSpPr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49308674-CD88-0EAE-58B9-558967F53569}"/>
                  </a:ext>
                </a:extLst>
              </p:cNvPr>
              <p:cNvSpPr/>
              <p:nvPr/>
            </p:nvSpPr>
            <p:spPr>
              <a:xfrm>
                <a:off x="468085" y="1556657"/>
                <a:ext cx="5519057" cy="120032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29E5B344-701C-41E7-B6DB-8465714CAAFD}"/>
                  </a:ext>
                </a:extLst>
              </p:cNvPr>
              <p:cNvSpPr txBox="1"/>
              <p:nvPr/>
            </p:nvSpPr>
            <p:spPr>
              <a:xfrm>
                <a:off x="685799" y="1657464"/>
                <a:ext cx="5159829" cy="9654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dirty="0">
                    <a:latin typeface="Avenir Next LT Pro" panose="020B0504020202020204" pitchFamily="34" charset="0"/>
                  </a:rPr>
                  <a:t>A </a:t>
                </a:r>
                <a:r>
                  <a:rPr lang="en-US" b="1" dirty="0">
                    <a:latin typeface="Avenir Next LT Pro" panose="020B0504020202020204" pitchFamily="34" charset="0"/>
                  </a:rPr>
                  <a:t>quarterly robustness specification incorporates real GDP growth and net portfolio capital flows</a:t>
                </a:r>
                <a:r>
                  <a:rPr lang="en-US" dirty="0">
                    <a:latin typeface="Avenir Next LT Pro" panose="020B0504020202020204" pitchFamily="34" charset="0"/>
                  </a:rPr>
                  <a:t> as additional controls and outcomes.</a:t>
                </a:r>
                <a:endParaRPr lang="en-US" b="1" dirty="0"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C66FC058-2F16-05A9-EDFC-D013AAC89782}"/>
                  </a:ext>
                </a:extLst>
              </p:cNvPr>
              <p:cNvSpPr/>
              <p:nvPr/>
            </p:nvSpPr>
            <p:spPr>
              <a:xfrm>
                <a:off x="468085" y="1556657"/>
                <a:ext cx="76202" cy="1200329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169B3661-C4E9-F83F-C25D-646F394F37E9}"/>
              </a:ext>
            </a:extLst>
          </p:cNvPr>
          <p:cNvGrpSpPr/>
          <p:nvPr/>
        </p:nvGrpSpPr>
        <p:grpSpPr>
          <a:xfrm>
            <a:off x="6324600" y="1762914"/>
            <a:ext cx="5138059" cy="4306024"/>
            <a:chOff x="6324600" y="1762914"/>
            <a:chExt cx="5138059" cy="4306024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DAC8D303-6D6D-9E37-373F-73F73719FCFF}"/>
                </a:ext>
              </a:extLst>
            </p:cNvPr>
            <p:cNvGrpSpPr/>
            <p:nvPr/>
          </p:nvGrpSpPr>
          <p:grpSpPr>
            <a:xfrm>
              <a:off x="6324600" y="1762914"/>
              <a:ext cx="5138059" cy="4306024"/>
              <a:chOff x="5976257" y="1415143"/>
              <a:chExt cx="5138059" cy="4306024"/>
            </a:xfrm>
          </p:grpSpPr>
          <p:sp>
            <p:nvSpPr>
              <p:cNvPr id="65" name="Rectangle: Rounded Corners 64">
                <a:extLst>
                  <a:ext uri="{FF2B5EF4-FFF2-40B4-BE49-F238E27FC236}">
                    <a16:creationId xmlns:a16="http://schemas.microsoft.com/office/drawing/2014/main" id="{6D1AE4AC-A90A-28DB-80BA-44181DAE4917}"/>
                  </a:ext>
                </a:extLst>
              </p:cNvPr>
              <p:cNvSpPr/>
              <p:nvPr/>
            </p:nvSpPr>
            <p:spPr>
              <a:xfrm>
                <a:off x="5976257" y="1415143"/>
                <a:ext cx="2764972" cy="1314455"/>
              </a:xfrm>
              <a:prstGeom prst="roundRect">
                <a:avLst>
                  <a:gd name="adj" fmla="val 9214"/>
                </a:avLst>
              </a:prstGeom>
              <a:solidFill>
                <a:srgbClr val="008080">
                  <a:alpha val="8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b="1" dirty="0">
                    <a:latin typeface="Avenir Next LT Pro" panose="020B0504020202020204" pitchFamily="34" charset="0"/>
                  </a:rPr>
                  <a:t>Baseline </a:t>
                </a:r>
              </a:p>
              <a:p>
                <a:pPr algn="ctr"/>
                <a:r>
                  <a:rPr lang="en-GB" b="1" dirty="0">
                    <a:latin typeface="Avenir Next LT Pro" panose="020B0504020202020204" pitchFamily="34" charset="0"/>
                  </a:rPr>
                  <a:t>Local Projections</a:t>
                </a:r>
              </a:p>
            </p:txBody>
          </p:sp>
          <p:sp>
            <p:nvSpPr>
              <p:cNvPr id="66" name="Rectangle: Rounded Corners 65">
                <a:extLst>
                  <a:ext uri="{FF2B5EF4-FFF2-40B4-BE49-F238E27FC236}">
                    <a16:creationId xmlns:a16="http://schemas.microsoft.com/office/drawing/2014/main" id="{09244820-B359-A988-A630-D5ECC090A562}"/>
                  </a:ext>
                </a:extLst>
              </p:cNvPr>
              <p:cNvSpPr/>
              <p:nvPr/>
            </p:nvSpPr>
            <p:spPr>
              <a:xfrm>
                <a:off x="6966858" y="2886962"/>
                <a:ext cx="2764972" cy="1314455"/>
              </a:xfrm>
              <a:prstGeom prst="roundRect">
                <a:avLst>
                  <a:gd name="adj" fmla="val 9214"/>
                </a:avLst>
              </a:prstGeom>
              <a:solidFill>
                <a:srgbClr val="00823B">
                  <a:alpha val="8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b="1" dirty="0">
                    <a:latin typeface="Avenir Next LT Pro" panose="020B0504020202020204" pitchFamily="34" charset="0"/>
                  </a:rPr>
                  <a:t>Interaction </a:t>
                </a:r>
              </a:p>
              <a:p>
                <a:pPr algn="ctr"/>
                <a:r>
                  <a:rPr lang="en-GB" b="1" dirty="0">
                    <a:latin typeface="Avenir Next LT Pro" panose="020B0504020202020204" pitchFamily="34" charset="0"/>
                  </a:rPr>
                  <a:t>Local Projections</a:t>
                </a:r>
              </a:p>
            </p:txBody>
          </p:sp>
          <p:sp>
            <p:nvSpPr>
              <p:cNvPr id="67" name="Rectangle: Rounded Corners 66">
                <a:extLst>
                  <a:ext uri="{FF2B5EF4-FFF2-40B4-BE49-F238E27FC236}">
                    <a16:creationId xmlns:a16="http://schemas.microsoft.com/office/drawing/2014/main" id="{D37C8F78-DC1A-74BF-8048-934B2C682F85}"/>
                  </a:ext>
                </a:extLst>
              </p:cNvPr>
              <p:cNvSpPr/>
              <p:nvPr/>
            </p:nvSpPr>
            <p:spPr>
              <a:xfrm>
                <a:off x="8349344" y="4406712"/>
                <a:ext cx="2764972" cy="1314455"/>
              </a:xfrm>
              <a:prstGeom prst="roundRect">
                <a:avLst>
                  <a:gd name="adj" fmla="val 9214"/>
                </a:avLst>
              </a:prstGeom>
              <a:solidFill>
                <a:schemeClr val="tx2">
                  <a:lumMod val="60000"/>
                  <a:lumOff val="40000"/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b="1" dirty="0">
                    <a:latin typeface="Avenir Next LT Pro" panose="020B0504020202020204" pitchFamily="34" charset="0"/>
                  </a:rPr>
                  <a:t>Taylor </a:t>
                </a:r>
              </a:p>
              <a:p>
                <a:pPr algn="ctr"/>
                <a:r>
                  <a:rPr lang="en-GB" b="1" dirty="0">
                    <a:latin typeface="Avenir Next LT Pro" panose="020B0504020202020204" pitchFamily="34" charset="0"/>
                  </a:rPr>
                  <a:t>Residuals</a:t>
                </a:r>
              </a:p>
            </p:txBody>
          </p:sp>
        </p:grpSp>
        <p:sp>
          <p:nvSpPr>
            <p:cNvPr id="69" name="Arrow: Bent-Up 68">
              <a:extLst>
                <a:ext uri="{FF2B5EF4-FFF2-40B4-BE49-F238E27FC236}">
                  <a16:creationId xmlns:a16="http://schemas.microsoft.com/office/drawing/2014/main" id="{047A0C00-8AFC-56E9-D534-FF487A8CE1B5}"/>
                </a:ext>
              </a:extLst>
            </p:cNvPr>
            <p:cNvSpPr/>
            <p:nvPr/>
          </p:nvSpPr>
          <p:spPr>
            <a:xfrm rot="5400000">
              <a:off x="6311956" y="3405933"/>
              <a:ext cx="787288" cy="762000"/>
            </a:xfrm>
            <a:prstGeom prst="bentUpArrow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0" name="Arrow: Bent-Up 69">
              <a:extLst>
                <a:ext uri="{FF2B5EF4-FFF2-40B4-BE49-F238E27FC236}">
                  <a16:creationId xmlns:a16="http://schemas.microsoft.com/office/drawing/2014/main" id="{A7BA2FAF-9412-EA12-511D-1B58D5002668}"/>
                </a:ext>
              </a:extLst>
            </p:cNvPr>
            <p:cNvSpPr/>
            <p:nvPr/>
          </p:nvSpPr>
          <p:spPr>
            <a:xfrm rot="5400000">
              <a:off x="7694442" y="4939724"/>
              <a:ext cx="787288" cy="762000"/>
            </a:xfrm>
            <a:prstGeom prst="bentUpArrow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3" name="Flowchart: Connector 72">
              <a:extLst>
                <a:ext uri="{FF2B5EF4-FFF2-40B4-BE49-F238E27FC236}">
                  <a16:creationId xmlns:a16="http://schemas.microsoft.com/office/drawing/2014/main" id="{A08414FB-ED98-8D2E-79E7-3B17C5056E00}"/>
                </a:ext>
              </a:extLst>
            </p:cNvPr>
            <p:cNvSpPr/>
            <p:nvPr/>
          </p:nvSpPr>
          <p:spPr>
            <a:xfrm>
              <a:off x="6476999" y="1937659"/>
              <a:ext cx="195943" cy="206828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4" name="Flowchart: Connector 73">
              <a:extLst>
                <a:ext uri="{FF2B5EF4-FFF2-40B4-BE49-F238E27FC236}">
                  <a16:creationId xmlns:a16="http://schemas.microsoft.com/office/drawing/2014/main" id="{BEC1B173-E776-98C0-E632-EBAA4B0933DD}"/>
                </a:ext>
              </a:extLst>
            </p:cNvPr>
            <p:cNvSpPr/>
            <p:nvPr/>
          </p:nvSpPr>
          <p:spPr>
            <a:xfrm>
              <a:off x="7511143" y="3393289"/>
              <a:ext cx="195943" cy="206828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5" name="Flowchart: Connector 74">
              <a:extLst>
                <a:ext uri="{FF2B5EF4-FFF2-40B4-BE49-F238E27FC236}">
                  <a16:creationId xmlns:a16="http://schemas.microsoft.com/office/drawing/2014/main" id="{4482AC50-B205-5111-0D3A-5C7AC623F6BA}"/>
                </a:ext>
              </a:extLst>
            </p:cNvPr>
            <p:cNvSpPr/>
            <p:nvPr/>
          </p:nvSpPr>
          <p:spPr>
            <a:xfrm>
              <a:off x="8882744" y="4927080"/>
              <a:ext cx="195943" cy="206828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1801456-CD85-95D5-9AC8-3E3599A30011}"/>
              </a:ext>
            </a:extLst>
          </p:cNvPr>
          <p:cNvCxnSpPr/>
          <p:nvPr/>
        </p:nvCxnSpPr>
        <p:spPr>
          <a:xfrm>
            <a:off x="6911163" y="3066505"/>
            <a:ext cx="1557923" cy="0"/>
          </a:xfrm>
          <a:prstGeom prst="line">
            <a:avLst/>
          </a:prstGeom>
          <a:ln w="9525">
            <a:solidFill>
              <a:srgbClr val="2D89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0256D4-72EC-1F8F-D2A7-9C6F44BB5D6A}"/>
              </a:ext>
            </a:extLst>
          </p:cNvPr>
          <p:cNvCxnSpPr/>
          <p:nvPr/>
        </p:nvCxnSpPr>
        <p:spPr>
          <a:xfrm>
            <a:off x="7950623" y="4535796"/>
            <a:ext cx="1557923" cy="0"/>
          </a:xfrm>
          <a:prstGeom prst="line">
            <a:avLst/>
          </a:prstGeom>
          <a:ln w="9525">
            <a:solidFill>
              <a:srgbClr val="2777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9BF417-2258-23C4-2601-C2F6598A3359}"/>
              </a:ext>
            </a:extLst>
          </p:cNvPr>
          <p:cNvCxnSpPr/>
          <p:nvPr/>
        </p:nvCxnSpPr>
        <p:spPr>
          <a:xfrm>
            <a:off x="9378930" y="6057543"/>
            <a:ext cx="1557923" cy="0"/>
          </a:xfrm>
          <a:prstGeom prst="line">
            <a:avLst/>
          </a:prstGeom>
          <a:ln w="9525">
            <a:solidFill>
              <a:srgbClr val="4181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5639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D7A67-FD24-947F-3CA7-72DBF320F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>
            <a:extLst>
              <a:ext uri="{FF2B5EF4-FFF2-40B4-BE49-F238E27FC236}">
                <a16:creationId xmlns:a16="http://schemas.microsoft.com/office/drawing/2014/main" id="{F0C54A3E-08F4-AA75-A448-6C6F49D1CBE2}"/>
              </a:ext>
            </a:extLst>
          </p:cNvPr>
          <p:cNvSpPr/>
          <p:nvPr/>
        </p:nvSpPr>
        <p:spPr>
          <a:xfrm>
            <a:off x="0" y="1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3222905" h="1820941">
                <a:moveTo>
                  <a:pt x="0" y="0"/>
                </a:moveTo>
                <a:lnTo>
                  <a:pt x="3222905" y="0"/>
                </a:lnTo>
                <a:lnTo>
                  <a:pt x="3222905" y="1820941"/>
                </a:lnTo>
                <a:lnTo>
                  <a:pt x="0" y="18209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580ABA0B-3CA7-92B9-0137-931B78413DA1}"/>
              </a:ext>
            </a:extLst>
          </p:cNvPr>
          <p:cNvSpPr/>
          <p:nvPr/>
        </p:nvSpPr>
        <p:spPr>
          <a:xfrm>
            <a:off x="11462659" y="152401"/>
            <a:ext cx="457199" cy="609600"/>
          </a:xfrm>
          <a:custGeom>
            <a:avLst/>
            <a:gdLst/>
            <a:ahLst/>
            <a:cxnLst/>
            <a:rect l="l" t="t" r="r" b="b"/>
            <a:pathLst>
              <a:path w="2559975" h="3534826">
                <a:moveTo>
                  <a:pt x="0" y="0"/>
                </a:moveTo>
                <a:lnTo>
                  <a:pt x="2559976" y="0"/>
                </a:lnTo>
                <a:lnTo>
                  <a:pt x="2559976" y="3534826"/>
                </a:lnTo>
                <a:lnTo>
                  <a:pt x="0" y="35348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694487"/>
            <a:endParaRPr lang="en-GB" sz="136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60A710-958A-4DA1-A1CB-8B8B3D311A4D}"/>
              </a:ext>
            </a:extLst>
          </p:cNvPr>
          <p:cNvSpPr txBox="1"/>
          <p:nvPr/>
        </p:nvSpPr>
        <p:spPr>
          <a:xfrm flipH="1">
            <a:off x="185058" y="238781"/>
            <a:ext cx="9546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Avenir Next LT Pro" panose="020B0504020202020204" pitchFamily="34" charset="0"/>
              </a:rPr>
              <a:t>3.0</a:t>
            </a:r>
            <a:r>
              <a:rPr lang="en-GB" sz="28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  </a:t>
            </a:r>
            <a:r>
              <a:rPr lang="en-GB" sz="2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|  </a:t>
            </a:r>
            <a:r>
              <a:rPr lang="en-GB" sz="28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Methodology – Empirical Model</a:t>
            </a:r>
          </a:p>
        </p:txBody>
      </p:sp>
      <p:sp>
        <p:nvSpPr>
          <p:cNvPr id="44" name="Slide Number Placeholder 43">
            <a:extLst>
              <a:ext uri="{FF2B5EF4-FFF2-40B4-BE49-F238E27FC236}">
                <a16:creationId xmlns:a16="http://schemas.microsoft.com/office/drawing/2014/main" id="{7249AC0E-87AD-348F-7F27-21EEF1E1D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1258" y="6610670"/>
            <a:ext cx="499625" cy="256512"/>
          </a:xfrm>
          <a:solidFill>
            <a:srgbClr val="000000"/>
          </a:solidFill>
        </p:spPr>
        <p:txBody>
          <a:bodyPr/>
          <a:lstStyle/>
          <a:p>
            <a:fld id="{B6F15528-21DE-4FAA-801E-634DDDAF4B2B}" type="slidenum">
              <a:rPr lang="en-US" sz="1050" b="1" smtClean="0">
                <a:solidFill>
                  <a:schemeClr val="bg1"/>
                </a:solidFill>
              </a:rPr>
              <a:pPr/>
              <a:t>12</a:t>
            </a:fld>
            <a:endParaRPr lang="en-US" sz="1050" b="1" dirty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71E1927-C3CF-1114-AE7E-54AFA5F5A08D}"/>
              </a:ext>
            </a:extLst>
          </p:cNvPr>
          <p:cNvGrpSpPr/>
          <p:nvPr/>
        </p:nvGrpSpPr>
        <p:grpSpPr>
          <a:xfrm>
            <a:off x="642257" y="1330120"/>
            <a:ext cx="10711543" cy="4864830"/>
            <a:chOff x="371392" y="981012"/>
            <a:chExt cx="8361128" cy="393846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2874440-E05E-9775-9E41-A125AD000E92}"/>
                </a:ext>
              </a:extLst>
            </p:cNvPr>
            <p:cNvGrpSpPr/>
            <p:nvPr/>
          </p:nvGrpSpPr>
          <p:grpSpPr>
            <a:xfrm>
              <a:off x="371392" y="981012"/>
              <a:ext cx="8361128" cy="3524221"/>
              <a:chOff x="371392" y="1243584"/>
              <a:chExt cx="8361128" cy="3273552"/>
            </a:xfrm>
          </p:grpSpPr>
          <p:sp>
            <p:nvSpPr>
              <p:cNvPr id="9" name="Shape 5">
                <a:extLst>
                  <a:ext uri="{FF2B5EF4-FFF2-40B4-BE49-F238E27FC236}">
                    <a16:creationId xmlns:a16="http://schemas.microsoft.com/office/drawing/2014/main" id="{852FCCBA-A8F9-C9FF-70DA-E40AA4EEF162}"/>
                  </a:ext>
                </a:extLst>
              </p:cNvPr>
              <p:cNvSpPr/>
              <p:nvPr/>
            </p:nvSpPr>
            <p:spPr>
              <a:xfrm>
                <a:off x="371392" y="1243584"/>
                <a:ext cx="4114800" cy="3273552"/>
              </a:xfrm>
              <a:prstGeom prst="roundRect">
                <a:avLst>
                  <a:gd name="adj" fmla="val 3352"/>
                </a:avLst>
              </a:prstGeom>
              <a:solidFill>
                <a:srgbClr val="0A2342"/>
              </a:solidFill>
              <a:ln/>
              <a:effectLst>
                <a:outerShdw blurRad="76200" dist="25400" dir="2700000" algn="bl" rotWithShape="0">
                  <a:srgbClr val="000000">
                    <a:alpha val="13000"/>
                  </a:srgbClr>
                </a:outerShdw>
              </a:effectLst>
            </p:spPr>
            <p:txBody>
              <a:bodyPr/>
              <a:lstStyle/>
              <a:p>
                <a:endParaRPr lang="en-GB" sz="2000">
                  <a:solidFill>
                    <a:prstClr val="black"/>
                  </a:solidFill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10" name="Text 6">
                <a:extLst>
                  <a:ext uri="{FF2B5EF4-FFF2-40B4-BE49-F238E27FC236}">
                    <a16:creationId xmlns:a16="http://schemas.microsoft.com/office/drawing/2014/main" id="{86F379AB-E6E5-465A-DFA9-D9CDAAD56A9E}"/>
                  </a:ext>
                </a:extLst>
              </p:cNvPr>
              <p:cNvSpPr/>
              <p:nvPr/>
            </p:nvSpPr>
            <p:spPr>
              <a:xfrm>
                <a:off x="502920" y="1307592"/>
                <a:ext cx="3931920" cy="402336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algn="ctr"/>
                <a:r>
                  <a:rPr lang="en-US" sz="2400" b="1" dirty="0">
                    <a:solidFill>
                      <a:srgbClr val="C9A84C"/>
                    </a:solidFill>
                    <a:latin typeface="Avenir Next LT Pro" panose="020B0504020202020204" pitchFamily="34" charset="0"/>
                    <a:ea typeface="Cambria" pitchFamily="34" charset="-122"/>
                    <a:cs typeface="Cambria" pitchFamily="34" charset="-120"/>
                  </a:rPr>
                  <a:t>GVAR / VARX*</a:t>
                </a:r>
                <a:endParaRPr lang="en-US" sz="2400" dirty="0">
                  <a:solidFill>
                    <a:prstClr val="black"/>
                  </a:solidFill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11" name="Text 7">
                <a:extLst>
                  <a:ext uri="{FF2B5EF4-FFF2-40B4-BE49-F238E27FC236}">
                    <a16:creationId xmlns:a16="http://schemas.microsoft.com/office/drawing/2014/main" id="{75C1C807-1D24-DA43-2DD3-8EDFE58EF9F3}"/>
                  </a:ext>
                </a:extLst>
              </p:cNvPr>
              <p:cNvSpPr/>
              <p:nvPr/>
            </p:nvSpPr>
            <p:spPr>
              <a:xfrm>
                <a:off x="502920" y="1691640"/>
                <a:ext cx="3931920" cy="256032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algn="ctr"/>
                <a:r>
                  <a:rPr lang="en-US" sz="1400" i="1" dirty="0">
                    <a:solidFill>
                      <a:srgbClr val="E4EAE4"/>
                    </a:solidFill>
                    <a:latin typeface="Avenir Next LT Pro" panose="020B0504020202020204" pitchFamily="34" charset="0"/>
                    <a:ea typeface="Calibri" pitchFamily="34" charset="-122"/>
                    <a:cs typeface="Calibri" pitchFamily="34" charset="-120"/>
                  </a:rPr>
                  <a:t>Transmission of global shocks</a:t>
                </a:r>
                <a:endParaRPr lang="en-US" sz="1400" dirty="0">
                  <a:solidFill>
                    <a:prstClr val="black"/>
                  </a:solidFill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12" name="Shape 8">
                <a:extLst>
                  <a:ext uri="{FF2B5EF4-FFF2-40B4-BE49-F238E27FC236}">
                    <a16:creationId xmlns:a16="http://schemas.microsoft.com/office/drawing/2014/main" id="{DE8067FD-8439-22F5-DDB2-89176F1F47E2}"/>
                  </a:ext>
                </a:extLst>
              </p:cNvPr>
              <p:cNvSpPr/>
              <p:nvPr/>
            </p:nvSpPr>
            <p:spPr>
              <a:xfrm>
                <a:off x="566928" y="1993392"/>
                <a:ext cx="3803904" cy="658368"/>
              </a:xfrm>
              <a:prstGeom prst="roundRect">
                <a:avLst>
                  <a:gd name="adj" fmla="val 11111"/>
                </a:avLst>
              </a:prstGeom>
              <a:solidFill>
                <a:srgbClr val="DAE3F3">
                  <a:alpha val="40000"/>
                </a:srgbClr>
              </a:solidFill>
              <a:ln/>
            </p:spPr>
            <p:txBody>
              <a:bodyPr/>
              <a:lstStyle/>
              <a:p>
                <a:endParaRPr lang="en-GB" sz="2000">
                  <a:solidFill>
                    <a:prstClr val="black"/>
                  </a:solidFill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13" name="Text 9">
                <a:extLst>
                  <a:ext uri="{FF2B5EF4-FFF2-40B4-BE49-F238E27FC236}">
                    <a16:creationId xmlns:a16="http://schemas.microsoft.com/office/drawing/2014/main" id="{EFAE3963-C34C-8B0E-1A06-AC50301077A5}"/>
                  </a:ext>
                </a:extLst>
              </p:cNvPr>
              <p:cNvSpPr/>
              <p:nvPr/>
            </p:nvSpPr>
            <p:spPr>
              <a:xfrm>
                <a:off x="621792" y="2029968"/>
                <a:ext cx="3694176" cy="548640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algn="ctr"/>
                <a:r>
                  <a:rPr lang="en-US" b="1" dirty="0">
                    <a:solidFill>
                      <a:srgbClr val="C9A84C"/>
                    </a:solidFill>
                    <a:latin typeface="Avenir Next LT Pro" panose="020B0504020202020204" pitchFamily="34" charset="0"/>
                    <a:ea typeface="Courier New" pitchFamily="34" charset="-122"/>
                    <a:cs typeface="Courier New" pitchFamily="34" charset="-120"/>
                  </a:rPr>
                  <a:t>xᵢ,ₜ = aᵢ + ΣΦᵢ xᵢ,ₜ₋ₗ + ΣΛᵢ x*ᵢ,ₜ₋ₗ + Γᵢ gₜ + εᵢ,ₜ</a:t>
                </a:r>
                <a:endParaRPr lang="en-US" dirty="0">
                  <a:solidFill>
                    <a:prstClr val="black"/>
                  </a:solidFill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14" name="Text 10">
                <a:extLst>
                  <a:ext uri="{FF2B5EF4-FFF2-40B4-BE49-F238E27FC236}">
                    <a16:creationId xmlns:a16="http://schemas.microsoft.com/office/drawing/2014/main" id="{154F39A9-C05A-415B-280E-C61ECC0E03E7}"/>
                  </a:ext>
                </a:extLst>
              </p:cNvPr>
              <p:cNvSpPr/>
              <p:nvPr/>
            </p:nvSpPr>
            <p:spPr>
              <a:xfrm>
                <a:off x="566928" y="2761488"/>
                <a:ext cx="822960" cy="493776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r>
                  <a:rPr lang="en-US" sz="1600" b="1" dirty="0">
                    <a:solidFill>
                      <a:srgbClr val="C9A84C"/>
                    </a:solidFill>
                    <a:latin typeface="Avenir Next LT Pro" panose="020B0504020202020204" pitchFamily="34" charset="0"/>
                    <a:ea typeface="Courier New" pitchFamily="34" charset="-122"/>
                    <a:cs typeface="Courier New" pitchFamily="34" charset="-120"/>
                  </a:rPr>
                  <a:t>xᵢ,ₜ</a:t>
                </a:r>
                <a:endParaRPr lang="en-US" sz="1600" dirty="0">
                  <a:solidFill>
                    <a:prstClr val="black"/>
                  </a:solidFill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15" name="Text 11">
                <a:extLst>
                  <a:ext uri="{FF2B5EF4-FFF2-40B4-BE49-F238E27FC236}">
                    <a16:creationId xmlns:a16="http://schemas.microsoft.com/office/drawing/2014/main" id="{41676F2A-F2B3-3777-B35F-2C7F69DE0087}"/>
                  </a:ext>
                </a:extLst>
              </p:cNvPr>
              <p:cNvSpPr/>
              <p:nvPr/>
            </p:nvSpPr>
            <p:spPr>
              <a:xfrm>
                <a:off x="1114236" y="2794182"/>
                <a:ext cx="3256596" cy="493776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r>
                  <a:rPr lang="en-US" sz="1400" b="1" dirty="0">
                    <a:solidFill>
                      <a:srgbClr val="E4EAE4"/>
                    </a:solidFill>
                    <a:latin typeface="Avenir Next LT Pro" panose="020B0504020202020204" pitchFamily="34" charset="0"/>
                    <a:ea typeface="Calibri" pitchFamily="34" charset="-122"/>
                    <a:cs typeface="Calibri" pitchFamily="34" charset="-120"/>
                  </a:rPr>
                  <a:t>Inflation · Exchange Rate · Policy Rate · Reserves</a:t>
                </a:r>
                <a:endParaRPr lang="en-US" sz="1400" b="1" dirty="0">
                  <a:solidFill>
                    <a:prstClr val="black"/>
                  </a:solidFill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16" name="Text 12">
                <a:extLst>
                  <a:ext uri="{FF2B5EF4-FFF2-40B4-BE49-F238E27FC236}">
                    <a16:creationId xmlns:a16="http://schemas.microsoft.com/office/drawing/2014/main" id="{B5C9D4DC-FE6F-E7A7-EF02-8E2955659EC3}"/>
                  </a:ext>
                </a:extLst>
              </p:cNvPr>
              <p:cNvSpPr/>
              <p:nvPr/>
            </p:nvSpPr>
            <p:spPr>
              <a:xfrm>
                <a:off x="566928" y="3328416"/>
                <a:ext cx="822960" cy="493776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r>
                  <a:rPr lang="en-US" sz="1600" b="1" dirty="0">
                    <a:solidFill>
                      <a:srgbClr val="C9A84C"/>
                    </a:solidFill>
                    <a:latin typeface="Avenir Next LT Pro" panose="020B0504020202020204" pitchFamily="34" charset="0"/>
                    <a:ea typeface="Courier New" pitchFamily="34" charset="-122"/>
                    <a:cs typeface="Courier New" pitchFamily="34" charset="-120"/>
                  </a:rPr>
                  <a:t>x*ᵢ,ₜ</a:t>
                </a:r>
                <a:endParaRPr lang="en-US" sz="1600" dirty="0">
                  <a:solidFill>
                    <a:prstClr val="black"/>
                  </a:solidFill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17" name="Text 13">
                <a:extLst>
                  <a:ext uri="{FF2B5EF4-FFF2-40B4-BE49-F238E27FC236}">
                    <a16:creationId xmlns:a16="http://schemas.microsoft.com/office/drawing/2014/main" id="{00B6E9C8-55C4-623A-6C4B-7E6DFE370686}"/>
                  </a:ext>
                </a:extLst>
              </p:cNvPr>
              <p:cNvSpPr/>
              <p:nvPr/>
            </p:nvSpPr>
            <p:spPr>
              <a:xfrm>
                <a:off x="1114236" y="3328416"/>
                <a:ext cx="3256596" cy="493776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r>
                  <a:rPr lang="en-US" sz="1400" b="1" dirty="0">
                    <a:solidFill>
                      <a:srgbClr val="E4EAE4"/>
                    </a:solidFill>
                    <a:latin typeface="Avenir Next LT Pro" panose="020B0504020202020204" pitchFamily="34" charset="0"/>
                    <a:ea typeface="Calibri" pitchFamily="34" charset="-122"/>
                    <a:cs typeface="Calibri" pitchFamily="34" charset="-120"/>
                  </a:rPr>
                  <a:t>Trade-Weighted Foreign Variables</a:t>
                </a:r>
                <a:endParaRPr lang="en-US" sz="1400" b="1" dirty="0">
                  <a:solidFill>
                    <a:prstClr val="black"/>
                  </a:solidFill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18" name="Text 14">
                <a:extLst>
                  <a:ext uri="{FF2B5EF4-FFF2-40B4-BE49-F238E27FC236}">
                    <a16:creationId xmlns:a16="http://schemas.microsoft.com/office/drawing/2014/main" id="{07D00E7A-99F1-B359-9342-8067F577946A}"/>
                  </a:ext>
                </a:extLst>
              </p:cNvPr>
              <p:cNvSpPr/>
              <p:nvPr/>
            </p:nvSpPr>
            <p:spPr>
              <a:xfrm>
                <a:off x="566928" y="3895344"/>
                <a:ext cx="822960" cy="493776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r>
                  <a:rPr lang="en-US" sz="1600" b="1" dirty="0">
                    <a:solidFill>
                      <a:srgbClr val="C9A84C"/>
                    </a:solidFill>
                    <a:latin typeface="Avenir Next LT Pro" panose="020B0504020202020204" pitchFamily="34" charset="0"/>
                    <a:ea typeface="Courier New" pitchFamily="34" charset="-122"/>
                    <a:cs typeface="Courier New" pitchFamily="34" charset="-120"/>
                  </a:rPr>
                  <a:t>gₜ</a:t>
                </a:r>
                <a:endParaRPr lang="en-US" sz="1600" dirty="0">
                  <a:solidFill>
                    <a:prstClr val="black"/>
                  </a:solidFill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19" name="Text 15">
                <a:extLst>
                  <a:ext uri="{FF2B5EF4-FFF2-40B4-BE49-F238E27FC236}">
                    <a16:creationId xmlns:a16="http://schemas.microsoft.com/office/drawing/2014/main" id="{2674E74A-06DE-C57C-0850-2C923BBEC815}"/>
                  </a:ext>
                </a:extLst>
              </p:cNvPr>
              <p:cNvSpPr/>
              <p:nvPr/>
            </p:nvSpPr>
            <p:spPr>
              <a:xfrm>
                <a:off x="1114236" y="3895344"/>
                <a:ext cx="3256596" cy="493776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r>
                  <a:rPr lang="en-US" sz="1400" b="1" dirty="0">
                    <a:solidFill>
                      <a:srgbClr val="E4EAE4"/>
                    </a:solidFill>
                    <a:latin typeface="Avenir Next LT Pro" panose="020B0504020202020204" pitchFamily="34" charset="0"/>
                    <a:ea typeface="Calibri" pitchFamily="34" charset="-122"/>
                    <a:cs typeface="Calibri" pitchFamily="34" charset="-120"/>
                  </a:rPr>
                  <a:t>US Monetary Policy · Oil · Food Prices · VIX</a:t>
                </a:r>
                <a:endParaRPr lang="en-US" sz="1400" b="1" dirty="0">
                  <a:solidFill>
                    <a:prstClr val="black"/>
                  </a:solidFill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20" name="Shape 16">
                <a:extLst>
                  <a:ext uri="{FF2B5EF4-FFF2-40B4-BE49-F238E27FC236}">
                    <a16:creationId xmlns:a16="http://schemas.microsoft.com/office/drawing/2014/main" id="{53B09700-4C65-5D07-F4F8-C7D1F8451C5D}"/>
                  </a:ext>
                </a:extLst>
              </p:cNvPr>
              <p:cNvSpPr/>
              <p:nvPr/>
            </p:nvSpPr>
            <p:spPr>
              <a:xfrm>
                <a:off x="4617720" y="1243584"/>
                <a:ext cx="4114800" cy="3273552"/>
              </a:xfrm>
              <a:prstGeom prst="roundRect">
                <a:avLst>
                  <a:gd name="adj" fmla="val 3352"/>
                </a:avLst>
              </a:prstGeom>
              <a:solidFill>
                <a:srgbClr val="1B5E35"/>
              </a:solidFill>
              <a:ln/>
              <a:effectLst>
                <a:outerShdw blurRad="76200" dist="25400" dir="2700000" algn="bl" rotWithShape="0">
                  <a:srgbClr val="000000">
                    <a:alpha val="13000"/>
                  </a:srgbClr>
                </a:outerShdw>
              </a:effectLst>
            </p:spPr>
            <p:txBody>
              <a:bodyPr/>
              <a:lstStyle/>
              <a:p>
                <a:endParaRPr lang="en-GB">
                  <a:solidFill>
                    <a:prstClr val="black"/>
                  </a:solidFill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21" name="Text 17">
                <a:extLst>
                  <a:ext uri="{FF2B5EF4-FFF2-40B4-BE49-F238E27FC236}">
                    <a16:creationId xmlns:a16="http://schemas.microsoft.com/office/drawing/2014/main" id="{C1F602E5-B8F3-1BB2-DC9D-16FC68AE9799}"/>
                  </a:ext>
                </a:extLst>
              </p:cNvPr>
              <p:cNvSpPr/>
              <p:nvPr/>
            </p:nvSpPr>
            <p:spPr>
              <a:xfrm>
                <a:off x="4709160" y="1307592"/>
                <a:ext cx="3931920" cy="402336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algn="ctr"/>
                <a:r>
                  <a:rPr lang="en-US" sz="2400" b="1" dirty="0">
                    <a:solidFill>
                      <a:srgbClr val="C9A84C"/>
                    </a:solidFill>
                    <a:latin typeface="Avenir Next LT Pro" panose="020B0504020202020204" pitchFamily="34" charset="0"/>
                    <a:ea typeface="Cambria" pitchFamily="34" charset="-122"/>
                    <a:cs typeface="Cambria" pitchFamily="34" charset="-120"/>
                  </a:rPr>
                  <a:t>Local Projections</a:t>
                </a:r>
                <a:endParaRPr lang="en-US" sz="2400" dirty="0">
                  <a:solidFill>
                    <a:prstClr val="black"/>
                  </a:solidFill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22" name="Text 18">
                <a:extLst>
                  <a:ext uri="{FF2B5EF4-FFF2-40B4-BE49-F238E27FC236}">
                    <a16:creationId xmlns:a16="http://schemas.microsoft.com/office/drawing/2014/main" id="{DC8B61DF-8EBD-FFD5-6C03-043B1354142A}"/>
                  </a:ext>
                </a:extLst>
              </p:cNvPr>
              <p:cNvSpPr/>
              <p:nvPr/>
            </p:nvSpPr>
            <p:spPr>
              <a:xfrm>
                <a:off x="4709160" y="1691640"/>
                <a:ext cx="3931920" cy="256032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algn="ctr"/>
                <a:r>
                  <a:rPr lang="en-US" sz="1400" i="1" dirty="0">
                    <a:solidFill>
                      <a:srgbClr val="E4EAE4"/>
                    </a:solidFill>
                    <a:latin typeface="Avenir Next LT Pro" panose="020B0504020202020204" pitchFamily="34" charset="0"/>
                    <a:ea typeface="Calibri" pitchFamily="34" charset="-122"/>
                    <a:cs typeface="Calibri" pitchFamily="34" charset="-120"/>
                  </a:rPr>
                  <a:t>Policy effectiveness at each horizon</a:t>
                </a:r>
                <a:endParaRPr lang="en-US" sz="1400" dirty="0">
                  <a:solidFill>
                    <a:prstClr val="black"/>
                  </a:solidFill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23" name="Shape 19">
                <a:extLst>
                  <a:ext uri="{FF2B5EF4-FFF2-40B4-BE49-F238E27FC236}">
                    <a16:creationId xmlns:a16="http://schemas.microsoft.com/office/drawing/2014/main" id="{152BCB4B-6F22-9AC7-B8A7-361B39FA283E}"/>
                  </a:ext>
                </a:extLst>
              </p:cNvPr>
              <p:cNvSpPr/>
              <p:nvPr/>
            </p:nvSpPr>
            <p:spPr>
              <a:xfrm>
                <a:off x="4773168" y="1993392"/>
                <a:ext cx="3803904" cy="658368"/>
              </a:xfrm>
              <a:prstGeom prst="roundRect">
                <a:avLst>
                  <a:gd name="adj" fmla="val 11111"/>
                </a:avLst>
              </a:prstGeom>
              <a:solidFill>
                <a:srgbClr val="0D3D24">
                  <a:alpha val="69804"/>
                </a:srgbClr>
              </a:solidFill>
              <a:ln/>
            </p:spPr>
            <p:txBody>
              <a:bodyPr/>
              <a:lstStyle/>
              <a:p>
                <a:endParaRPr lang="en-GB" sz="2000">
                  <a:solidFill>
                    <a:prstClr val="black"/>
                  </a:solidFill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24" name="Text 20">
                <a:extLst>
                  <a:ext uri="{FF2B5EF4-FFF2-40B4-BE49-F238E27FC236}">
                    <a16:creationId xmlns:a16="http://schemas.microsoft.com/office/drawing/2014/main" id="{15ED664B-AB41-A39C-A06D-33DE36E9BE9C}"/>
                  </a:ext>
                </a:extLst>
              </p:cNvPr>
              <p:cNvSpPr/>
              <p:nvPr/>
            </p:nvSpPr>
            <p:spPr>
              <a:xfrm>
                <a:off x="4828032" y="2029968"/>
                <a:ext cx="3694176" cy="548640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algn="ctr"/>
                <a:r>
                  <a:rPr lang="en-US" sz="1600" b="1" dirty="0">
                    <a:solidFill>
                      <a:srgbClr val="C9A84C"/>
                    </a:solidFill>
                    <a:latin typeface="Avenir Next LT Pro" panose="020B0504020202020204" pitchFamily="34" charset="0"/>
                    <a:ea typeface="Courier New" pitchFamily="34" charset="-122"/>
                    <a:cs typeface="Courier New" pitchFamily="34" charset="-120"/>
                  </a:rPr>
                  <a:t>yᵢ,ₜ₊ₕ = αʰ + βʰShockₜ + δʰ(Shockₜ × Policyᵢ,ₜ) + ΩʰXᵢ,ₜ + uᵢ,ₜ₊ₕ</a:t>
                </a:r>
                <a:endParaRPr lang="en-US" sz="1600" dirty="0">
                  <a:solidFill>
                    <a:prstClr val="black"/>
                  </a:solidFill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25" name="Text 21">
                <a:extLst>
                  <a:ext uri="{FF2B5EF4-FFF2-40B4-BE49-F238E27FC236}">
                    <a16:creationId xmlns:a16="http://schemas.microsoft.com/office/drawing/2014/main" id="{3FC67545-35DD-8FAC-744E-893CA9B559A1}"/>
                  </a:ext>
                </a:extLst>
              </p:cNvPr>
              <p:cNvSpPr/>
              <p:nvPr/>
            </p:nvSpPr>
            <p:spPr>
              <a:xfrm>
                <a:off x="4773168" y="2673950"/>
                <a:ext cx="932688" cy="438912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r>
                  <a:rPr lang="en-US" sz="1600" b="1" dirty="0">
                    <a:solidFill>
                      <a:srgbClr val="C9A84C"/>
                    </a:solidFill>
                    <a:latin typeface="Avenir Next LT Pro" panose="020B0504020202020204" pitchFamily="34" charset="0"/>
                    <a:ea typeface="Courier New" pitchFamily="34" charset="-122"/>
                    <a:cs typeface="Courier New" pitchFamily="34" charset="-120"/>
                  </a:rPr>
                  <a:t>βʰ</a:t>
                </a:r>
                <a:endParaRPr lang="en-US" sz="1600" dirty="0">
                  <a:solidFill>
                    <a:prstClr val="black"/>
                  </a:solidFill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26" name="Text 22">
                <a:extLst>
                  <a:ext uri="{FF2B5EF4-FFF2-40B4-BE49-F238E27FC236}">
                    <a16:creationId xmlns:a16="http://schemas.microsoft.com/office/drawing/2014/main" id="{1DEDD0DD-59A4-78CE-2970-400130E7437A}"/>
                  </a:ext>
                </a:extLst>
              </p:cNvPr>
              <p:cNvSpPr/>
              <p:nvPr/>
            </p:nvSpPr>
            <p:spPr>
              <a:xfrm>
                <a:off x="5347121" y="2651760"/>
                <a:ext cx="3330535" cy="438912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r>
                  <a:rPr lang="en-US" sz="1400" b="1" dirty="0">
                    <a:solidFill>
                      <a:srgbClr val="E4EAE4"/>
                    </a:solidFill>
                    <a:latin typeface="Avenir Next LT Pro" panose="020B0504020202020204" pitchFamily="34" charset="0"/>
                    <a:ea typeface="Calibri" pitchFamily="34" charset="-122"/>
                    <a:cs typeface="Calibri" pitchFamily="34" charset="-120"/>
                  </a:rPr>
                  <a:t>Direct shock effect at horizon h</a:t>
                </a:r>
                <a:endParaRPr lang="en-US" sz="1400" b="1" dirty="0">
                  <a:solidFill>
                    <a:prstClr val="black"/>
                  </a:solidFill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27" name="Text 23">
                <a:extLst>
                  <a:ext uri="{FF2B5EF4-FFF2-40B4-BE49-F238E27FC236}">
                    <a16:creationId xmlns:a16="http://schemas.microsoft.com/office/drawing/2014/main" id="{8D368658-4699-869D-3271-FC1F5AA9FA24}"/>
                  </a:ext>
                </a:extLst>
              </p:cNvPr>
              <p:cNvSpPr/>
              <p:nvPr/>
            </p:nvSpPr>
            <p:spPr>
              <a:xfrm>
                <a:off x="4773168" y="3081530"/>
                <a:ext cx="932688" cy="438912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r>
                  <a:rPr lang="en-US" sz="1600" b="1" dirty="0">
                    <a:solidFill>
                      <a:srgbClr val="C9A84C"/>
                    </a:solidFill>
                    <a:latin typeface="Avenir Next LT Pro" panose="020B0504020202020204" pitchFamily="34" charset="0"/>
                    <a:ea typeface="Courier New" pitchFamily="34" charset="-122"/>
                    <a:cs typeface="Courier New" pitchFamily="34" charset="-120"/>
                  </a:rPr>
                  <a:t>δʰ</a:t>
                </a:r>
                <a:endParaRPr lang="en-US" sz="1600" dirty="0">
                  <a:solidFill>
                    <a:prstClr val="black"/>
                  </a:solidFill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28" name="Text 24">
                <a:extLst>
                  <a:ext uri="{FF2B5EF4-FFF2-40B4-BE49-F238E27FC236}">
                    <a16:creationId xmlns:a16="http://schemas.microsoft.com/office/drawing/2014/main" id="{DF492C03-4DED-6894-12DB-20819F947BF0}"/>
                  </a:ext>
                </a:extLst>
              </p:cNvPr>
              <p:cNvSpPr/>
              <p:nvPr/>
            </p:nvSpPr>
            <p:spPr>
              <a:xfrm>
                <a:off x="5347121" y="3081530"/>
                <a:ext cx="3330535" cy="438912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r>
                  <a:rPr lang="en-US" sz="1400" b="1" dirty="0">
                    <a:solidFill>
                      <a:srgbClr val="E4EAE4"/>
                    </a:solidFill>
                    <a:latin typeface="Avenir Next LT Pro" panose="020B0504020202020204" pitchFamily="34" charset="0"/>
                    <a:ea typeface="Calibri" pitchFamily="34" charset="-122"/>
                    <a:cs typeface="Calibri" pitchFamily="34" charset="-120"/>
                  </a:rPr>
                  <a:t>Interaction: does tightening dampen pass-through?</a:t>
                </a:r>
                <a:endParaRPr lang="en-US" sz="1400" b="1" dirty="0">
                  <a:solidFill>
                    <a:prstClr val="black"/>
                  </a:solidFill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29" name="Text 25">
                <a:extLst>
                  <a:ext uri="{FF2B5EF4-FFF2-40B4-BE49-F238E27FC236}">
                    <a16:creationId xmlns:a16="http://schemas.microsoft.com/office/drawing/2014/main" id="{551A3553-18CC-4876-DECE-4F2A883291D0}"/>
                  </a:ext>
                </a:extLst>
              </p:cNvPr>
              <p:cNvSpPr/>
              <p:nvPr/>
            </p:nvSpPr>
            <p:spPr>
              <a:xfrm>
                <a:off x="4773168" y="3555352"/>
                <a:ext cx="932688" cy="438912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r>
                  <a:rPr lang="en-US" sz="1600" b="1" dirty="0">
                    <a:solidFill>
                      <a:srgbClr val="C9A84C"/>
                    </a:solidFill>
                    <a:latin typeface="Avenir Next LT Pro" panose="020B0504020202020204" pitchFamily="34" charset="0"/>
                    <a:ea typeface="Courier New" pitchFamily="34" charset="-122"/>
                    <a:cs typeface="Courier New" pitchFamily="34" charset="-120"/>
                  </a:rPr>
                  <a:t>δʰ&lt;0</a:t>
                </a:r>
                <a:endParaRPr lang="en-US" sz="1600" dirty="0">
                  <a:solidFill>
                    <a:prstClr val="black"/>
                  </a:solidFill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30" name="Text 26">
                <a:extLst>
                  <a:ext uri="{FF2B5EF4-FFF2-40B4-BE49-F238E27FC236}">
                    <a16:creationId xmlns:a16="http://schemas.microsoft.com/office/drawing/2014/main" id="{937D5A49-8911-C95C-B5C3-F3FFB5611091}"/>
                  </a:ext>
                </a:extLst>
              </p:cNvPr>
              <p:cNvSpPr/>
              <p:nvPr/>
            </p:nvSpPr>
            <p:spPr>
              <a:xfrm>
                <a:off x="5347120" y="3537941"/>
                <a:ext cx="3330535" cy="438912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r>
                  <a:rPr lang="en-US" sz="1400" b="1" dirty="0">
                    <a:solidFill>
                      <a:srgbClr val="FFFFFF"/>
                    </a:solidFill>
                    <a:latin typeface="Avenir Next LT Pro" panose="020B0504020202020204" pitchFamily="34" charset="0"/>
                    <a:ea typeface="Calibri" pitchFamily="34" charset="-122"/>
                    <a:cs typeface="Calibri" pitchFamily="34" charset="-120"/>
                  </a:rPr>
                  <a:t>Tightening dampens shock pass-through  </a:t>
                </a:r>
                <a:endParaRPr lang="en-US" sz="1400" dirty="0">
                  <a:solidFill>
                    <a:prstClr val="black"/>
                  </a:solidFill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31" name="Text 27">
                <a:extLst>
                  <a:ext uri="{FF2B5EF4-FFF2-40B4-BE49-F238E27FC236}">
                    <a16:creationId xmlns:a16="http://schemas.microsoft.com/office/drawing/2014/main" id="{115AE6F9-F0C8-1C6D-1D16-01F9A3378A1D}"/>
                  </a:ext>
                </a:extLst>
              </p:cNvPr>
              <p:cNvSpPr/>
              <p:nvPr/>
            </p:nvSpPr>
            <p:spPr>
              <a:xfrm>
                <a:off x="4773168" y="3959441"/>
                <a:ext cx="932688" cy="438912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r>
                  <a:rPr lang="en-US" sz="1600" b="1" dirty="0">
                    <a:solidFill>
                      <a:srgbClr val="C9A84C"/>
                    </a:solidFill>
                    <a:latin typeface="Avenir Next LT Pro" panose="020B0504020202020204" pitchFamily="34" charset="0"/>
                    <a:ea typeface="Courier New" pitchFamily="34" charset="-122"/>
                    <a:cs typeface="Courier New" pitchFamily="34" charset="-120"/>
                  </a:rPr>
                  <a:t>δʰ≈0</a:t>
                </a:r>
                <a:endParaRPr lang="en-US" sz="1600" dirty="0">
                  <a:solidFill>
                    <a:prstClr val="black"/>
                  </a:solidFill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32" name="Text 28">
                <a:extLst>
                  <a:ext uri="{FF2B5EF4-FFF2-40B4-BE49-F238E27FC236}">
                    <a16:creationId xmlns:a16="http://schemas.microsoft.com/office/drawing/2014/main" id="{25A6B79E-4DED-1B73-3CFC-4AF75FED784C}"/>
                  </a:ext>
                </a:extLst>
              </p:cNvPr>
              <p:cNvSpPr/>
              <p:nvPr/>
            </p:nvSpPr>
            <p:spPr>
              <a:xfrm>
                <a:off x="5347121" y="3959441"/>
                <a:ext cx="3330535" cy="438912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r>
                  <a:rPr lang="en-US" sz="1400" b="1" dirty="0">
                    <a:solidFill>
                      <a:srgbClr val="FFFFFF"/>
                    </a:solidFill>
                    <a:latin typeface="Avenir Next LT Pro" panose="020B0504020202020204" pitchFamily="34" charset="0"/>
                    <a:ea typeface="Calibri" pitchFamily="34" charset="-122"/>
                    <a:cs typeface="Calibri" pitchFamily="34" charset="-120"/>
                  </a:rPr>
                  <a:t>No significant dampening effect detected</a:t>
                </a:r>
                <a:endParaRPr lang="en-US" sz="1400" dirty="0">
                  <a:solidFill>
                    <a:prstClr val="black"/>
                  </a:solidFill>
                  <a:latin typeface="Avenir Next LT Pro" panose="020B0504020202020204" pitchFamily="34" charset="0"/>
                </a:endParaRPr>
              </a:p>
            </p:txBody>
          </p:sp>
        </p:grpSp>
        <p:sp>
          <p:nvSpPr>
            <p:cNvPr id="7" name="Shape 29">
              <a:extLst>
                <a:ext uri="{FF2B5EF4-FFF2-40B4-BE49-F238E27FC236}">
                  <a16:creationId xmlns:a16="http://schemas.microsoft.com/office/drawing/2014/main" id="{E11C6BE0-8A36-CF6B-FC6E-14CB52BED7F4}"/>
                </a:ext>
              </a:extLst>
            </p:cNvPr>
            <p:cNvSpPr/>
            <p:nvPr/>
          </p:nvSpPr>
          <p:spPr>
            <a:xfrm>
              <a:off x="411480" y="4608576"/>
              <a:ext cx="8321040" cy="310896"/>
            </a:xfrm>
            <a:prstGeom prst="roundRect">
              <a:avLst>
                <a:gd name="adj" fmla="val 17647"/>
              </a:avLst>
            </a:prstGeom>
            <a:solidFill>
              <a:srgbClr val="D9B337"/>
            </a:solidFill>
            <a:ln/>
          </p:spPr>
          <p:txBody>
            <a:bodyPr/>
            <a:lstStyle/>
            <a:p>
              <a:endParaRPr lang="en-GB" sz="2000">
                <a:solidFill>
                  <a:prstClr val="black"/>
                </a:solidFill>
                <a:latin typeface="Avenir Next LT Pro" panose="020B0504020202020204" pitchFamily="34" charset="0"/>
              </a:endParaRPr>
            </a:p>
          </p:txBody>
        </p:sp>
        <p:sp>
          <p:nvSpPr>
            <p:cNvPr id="8" name="Text 30">
              <a:extLst>
                <a:ext uri="{FF2B5EF4-FFF2-40B4-BE49-F238E27FC236}">
                  <a16:creationId xmlns:a16="http://schemas.microsoft.com/office/drawing/2014/main" id="{B6A55034-A3D0-2F60-D43D-89B11B907EC5}"/>
                </a:ext>
              </a:extLst>
            </p:cNvPr>
            <p:cNvSpPr/>
            <p:nvPr/>
          </p:nvSpPr>
          <p:spPr>
            <a:xfrm>
              <a:off x="502920" y="4636008"/>
              <a:ext cx="8138160" cy="25603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algn="ctr"/>
              <a:r>
                <a:rPr lang="en-US" sz="1400" b="1" dirty="0">
                  <a:solidFill>
                    <a:srgbClr val="0A2342"/>
                  </a:solidFill>
                  <a:latin typeface="Avenir Next LT Pro" panose="020B0504020202020204" pitchFamily="34" charset="0"/>
                  <a:ea typeface="Cambria" pitchFamily="34" charset="-122"/>
                  <a:cs typeface="Cambria" pitchFamily="34" charset="-120"/>
                </a:rPr>
                <a:t>GVAR traces transmission  ·  LP tests whether policy dampens pass-through</a:t>
              </a:r>
              <a:endParaRPr lang="en-US" sz="1400" dirty="0">
                <a:solidFill>
                  <a:prstClr val="black"/>
                </a:solidFill>
                <a:latin typeface="Avenir Next LT Pro" panose="020B05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4151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B1B7B-4047-BE64-A3A6-19ABCE42A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CF1FF0E0-5AA1-F03E-8592-5084C600C4DF}"/>
              </a:ext>
            </a:extLst>
          </p:cNvPr>
          <p:cNvSpPr/>
          <p:nvPr/>
        </p:nvSpPr>
        <p:spPr>
          <a:xfrm>
            <a:off x="391886" y="1153181"/>
            <a:ext cx="7162800" cy="510610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This suggests that the inflationary effect of US monetary tightening is not persistent in either economy, although the short-run adjustment is stronger in Nigeria.</a:t>
            </a:r>
            <a:endParaRPr lang="en-NG"/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F189C58D-82DE-42FD-DB35-62DF16B0B412}"/>
              </a:ext>
            </a:extLst>
          </p:cNvPr>
          <p:cNvSpPr/>
          <p:nvPr/>
        </p:nvSpPr>
        <p:spPr>
          <a:xfrm>
            <a:off x="0" y="1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3222905" h="1820941">
                <a:moveTo>
                  <a:pt x="0" y="0"/>
                </a:moveTo>
                <a:lnTo>
                  <a:pt x="3222905" y="0"/>
                </a:lnTo>
                <a:lnTo>
                  <a:pt x="3222905" y="1820941"/>
                </a:lnTo>
                <a:lnTo>
                  <a:pt x="0" y="18209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C6F990B4-53A7-47DD-DC1E-9A12A4EB228D}"/>
              </a:ext>
            </a:extLst>
          </p:cNvPr>
          <p:cNvSpPr/>
          <p:nvPr/>
        </p:nvSpPr>
        <p:spPr>
          <a:xfrm>
            <a:off x="11462659" y="152401"/>
            <a:ext cx="457199" cy="609600"/>
          </a:xfrm>
          <a:custGeom>
            <a:avLst/>
            <a:gdLst/>
            <a:ahLst/>
            <a:cxnLst/>
            <a:rect l="l" t="t" r="r" b="b"/>
            <a:pathLst>
              <a:path w="2559975" h="3534826">
                <a:moveTo>
                  <a:pt x="0" y="0"/>
                </a:moveTo>
                <a:lnTo>
                  <a:pt x="2559976" y="0"/>
                </a:lnTo>
                <a:lnTo>
                  <a:pt x="2559976" y="3534826"/>
                </a:lnTo>
                <a:lnTo>
                  <a:pt x="0" y="35348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694487"/>
            <a:endParaRPr lang="en-GB" sz="136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4A1E9F-4957-1ACC-6764-9FA20A330F33}"/>
              </a:ext>
            </a:extLst>
          </p:cNvPr>
          <p:cNvSpPr txBox="1"/>
          <p:nvPr/>
        </p:nvSpPr>
        <p:spPr>
          <a:xfrm flipH="1">
            <a:off x="185058" y="238781"/>
            <a:ext cx="9546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Avenir Next LT Pro" panose="020B0504020202020204" pitchFamily="34" charset="0"/>
              </a:rPr>
              <a:t>4.0</a:t>
            </a:r>
            <a:r>
              <a:rPr lang="en-GB" sz="28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  </a:t>
            </a:r>
            <a:r>
              <a:rPr lang="en-GB" sz="2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|  </a:t>
            </a:r>
            <a:r>
              <a:rPr lang="en-GB" sz="28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Results: GVAR Evidence</a:t>
            </a:r>
          </a:p>
        </p:txBody>
      </p:sp>
      <p:sp>
        <p:nvSpPr>
          <p:cNvPr id="44" name="Slide Number Placeholder 43">
            <a:extLst>
              <a:ext uri="{FF2B5EF4-FFF2-40B4-BE49-F238E27FC236}">
                <a16:creationId xmlns:a16="http://schemas.microsoft.com/office/drawing/2014/main" id="{5532CEDF-2460-BD6C-51D9-D7C524969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1258" y="6610670"/>
            <a:ext cx="499625" cy="256512"/>
          </a:xfrm>
          <a:solidFill>
            <a:srgbClr val="000000"/>
          </a:solidFill>
        </p:spPr>
        <p:txBody>
          <a:bodyPr/>
          <a:lstStyle/>
          <a:p>
            <a:fld id="{B6F15528-21DE-4FAA-801E-634DDDAF4B2B}" type="slidenum">
              <a:rPr lang="en-US" sz="1050" b="1" smtClean="0">
                <a:solidFill>
                  <a:schemeClr val="bg1"/>
                </a:solidFill>
              </a:rPr>
              <a:pPr/>
              <a:t>13</a:t>
            </a:fld>
            <a:endParaRPr lang="en-US" sz="1050" b="1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B6E1288-4108-65ED-8DCC-CD34B2346967}"/>
              </a:ext>
            </a:extLst>
          </p:cNvPr>
          <p:cNvSpPr txBox="1"/>
          <p:nvPr/>
        </p:nvSpPr>
        <p:spPr>
          <a:xfrm>
            <a:off x="940525" y="1302255"/>
            <a:ext cx="60655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  <a:latin typeface="Avenir Next LT Pro" panose="020B0504020202020204" pitchFamily="34" charset="0"/>
              </a:rPr>
              <a:t>Inflation Response to US Monetary Policy Shock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DF9C03A-B89D-EF6D-8AA8-C4892AAFCE98}"/>
              </a:ext>
            </a:extLst>
          </p:cNvPr>
          <p:cNvSpPr/>
          <p:nvPr/>
        </p:nvSpPr>
        <p:spPr>
          <a:xfrm>
            <a:off x="7750629" y="1153181"/>
            <a:ext cx="4049485" cy="510610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53A130F-E4AF-84B8-0A6A-431BFD763ACA}"/>
              </a:ext>
            </a:extLst>
          </p:cNvPr>
          <p:cNvSpPr txBox="1"/>
          <p:nvPr/>
        </p:nvSpPr>
        <p:spPr>
          <a:xfrm>
            <a:off x="7750628" y="1165759"/>
            <a:ext cx="4049485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Avenir Next LT Pro" panose="020B0504020202020204" pitchFamily="34" charset="0"/>
              </a:rPr>
              <a:t>Key Findings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52BD188-6077-F5C8-34DD-BE8A802DDC04}"/>
              </a:ext>
            </a:extLst>
          </p:cNvPr>
          <p:cNvSpPr txBox="1"/>
          <p:nvPr/>
        </p:nvSpPr>
        <p:spPr>
          <a:xfrm>
            <a:off x="7863840" y="1702365"/>
            <a:ext cx="382741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Avenir Next LT Pro" panose="020B0504020202020204" pitchFamily="34" charset="0"/>
              </a:rPr>
              <a:t>US Monetary Policy shock generates different inflationary responses in South Africa and Nigeria.</a:t>
            </a:r>
          </a:p>
          <a:p>
            <a:endParaRPr lang="en-GB" sz="1600" dirty="0">
              <a:latin typeface="Avenir Next LT Pro" panose="020B0504020202020204" pitchFamily="34" charset="0"/>
            </a:endParaRPr>
          </a:p>
          <a:p>
            <a:r>
              <a:rPr lang="en-GB" sz="1600" b="1" dirty="0">
                <a:latin typeface="Avenir Next LT Pro" panose="020B0504020202020204" pitchFamily="34" charset="0"/>
              </a:rPr>
              <a:t>In Nigeria: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venir Next LT Pro" panose="020B0504020202020204" pitchFamily="34" charset="0"/>
              </a:rPr>
              <a:t>Inflation falls at first.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venir Next LT Pro" panose="020B0504020202020204" pitchFamily="34" charset="0"/>
              </a:rPr>
              <a:t>Rises sharply in the first few months.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venir Next LT Pro" panose="020B0504020202020204" pitchFamily="34" charset="0"/>
              </a:rPr>
              <a:t>Gradually declines, turning negative in the medium term.</a:t>
            </a:r>
          </a:p>
          <a:p>
            <a:endParaRPr lang="en-GB" sz="1600" dirty="0">
              <a:latin typeface="Avenir Next LT Pro" panose="020B0504020202020204" pitchFamily="34" charset="0"/>
            </a:endParaRPr>
          </a:p>
          <a:p>
            <a:r>
              <a:rPr lang="en-GB" sz="1600" b="1" dirty="0">
                <a:latin typeface="Avenir Next LT Pro" panose="020B0504020202020204" pitchFamily="34" charset="0"/>
              </a:rPr>
              <a:t>In South Africa: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venir Next LT Pro" panose="020B0504020202020204" pitchFamily="34" charset="0"/>
              </a:rPr>
              <a:t>Inflation also declines at impact.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venir Next LT Pro" panose="020B0504020202020204" pitchFamily="34" charset="0"/>
              </a:rPr>
              <a:t>Rises moderately in the early months.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venir Next LT Pro" panose="020B0504020202020204" pitchFamily="34" charset="0"/>
              </a:rPr>
              <a:t>Turns negative after about one year.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EDF36B-F28E-4423-1D45-AFF2FC1A16C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521"/>
          <a:stretch>
            <a:fillRect/>
          </a:stretch>
        </p:blipFill>
        <p:spPr>
          <a:xfrm>
            <a:off x="591356" y="1702364"/>
            <a:ext cx="6763859" cy="398530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52D6326-FCE9-253B-1AAA-10EFB8E6F459}"/>
              </a:ext>
            </a:extLst>
          </p:cNvPr>
          <p:cNvSpPr txBox="1"/>
          <p:nvPr/>
        </p:nvSpPr>
        <p:spPr>
          <a:xfrm>
            <a:off x="489421" y="5727257"/>
            <a:ext cx="696772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b="1" dirty="0">
                <a:latin typeface="Avenir Next LT Pro" panose="020B0504020202020204" pitchFamily="34" charset="0"/>
              </a:rPr>
              <a:t>This suggests that the inflationary effect of US monetary tightening is not persistent in either economy, although the short-run adjustment is stronger in Nigeria.</a:t>
            </a:r>
            <a:endParaRPr lang="en-NG" sz="1300" b="1" dirty="0"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279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DB0A6-71FE-88F4-D8F2-EA54894CA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64BFCFD-DCFA-FF4D-F052-2D19D30FF421}"/>
              </a:ext>
            </a:extLst>
          </p:cNvPr>
          <p:cNvSpPr/>
          <p:nvPr/>
        </p:nvSpPr>
        <p:spPr>
          <a:xfrm>
            <a:off x="391886" y="1153181"/>
            <a:ext cx="7162800" cy="510610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07A5B1D2-2068-A853-12C4-F9EF4B7BB29B}"/>
              </a:ext>
            </a:extLst>
          </p:cNvPr>
          <p:cNvSpPr/>
          <p:nvPr/>
        </p:nvSpPr>
        <p:spPr>
          <a:xfrm>
            <a:off x="0" y="1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3222905" h="1820941">
                <a:moveTo>
                  <a:pt x="0" y="0"/>
                </a:moveTo>
                <a:lnTo>
                  <a:pt x="3222905" y="0"/>
                </a:lnTo>
                <a:lnTo>
                  <a:pt x="3222905" y="1820941"/>
                </a:lnTo>
                <a:lnTo>
                  <a:pt x="0" y="18209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289845B6-53CE-18D3-4FE9-C41339CFA480}"/>
              </a:ext>
            </a:extLst>
          </p:cNvPr>
          <p:cNvSpPr/>
          <p:nvPr/>
        </p:nvSpPr>
        <p:spPr>
          <a:xfrm>
            <a:off x="11462659" y="152401"/>
            <a:ext cx="457199" cy="609600"/>
          </a:xfrm>
          <a:custGeom>
            <a:avLst/>
            <a:gdLst/>
            <a:ahLst/>
            <a:cxnLst/>
            <a:rect l="l" t="t" r="r" b="b"/>
            <a:pathLst>
              <a:path w="2559975" h="3534826">
                <a:moveTo>
                  <a:pt x="0" y="0"/>
                </a:moveTo>
                <a:lnTo>
                  <a:pt x="2559976" y="0"/>
                </a:lnTo>
                <a:lnTo>
                  <a:pt x="2559976" y="3534826"/>
                </a:lnTo>
                <a:lnTo>
                  <a:pt x="0" y="35348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694487"/>
            <a:endParaRPr lang="en-GB" sz="136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5178BD-B445-4D21-781E-314B74D1E46F}"/>
              </a:ext>
            </a:extLst>
          </p:cNvPr>
          <p:cNvSpPr txBox="1"/>
          <p:nvPr/>
        </p:nvSpPr>
        <p:spPr>
          <a:xfrm flipH="1">
            <a:off x="185058" y="238781"/>
            <a:ext cx="9546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Avenir Next LT Pro" panose="020B0504020202020204" pitchFamily="34" charset="0"/>
              </a:rPr>
              <a:t>4.0</a:t>
            </a:r>
            <a:r>
              <a:rPr lang="en-GB" sz="28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  </a:t>
            </a:r>
            <a:r>
              <a:rPr lang="en-GB" sz="2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|  </a:t>
            </a:r>
            <a:r>
              <a:rPr lang="en-GB" sz="28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Results: GVAR Evidence</a:t>
            </a:r>
          </a:p>
        </p:txBody>
      </p:sp>
      <p:sp>
        <p:nvSpPr>
          <p:cNvPr id="44" name="Slide Number Placeholder 43">
            <a:extLst>
              <a:ext uri="{FF2B5EF4-FFF2-40B4-BE49-F238E27FC236}">
                <a16:creationId xmlns:a16="http://schemas.microsoft.com/office/drawing/2014/main" id="{EF527206-DAD4-CB17-6D64-BAB386DFC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1258" y="6610670"/>
            <a:ext cx="499625" cy="256512"/>
          </a:xfrm>
          <a:solidFill>
            <a:srgbClr val="000000"/>
          </a:solidFill>
        </p:spPr>
        <p:txBody>
          <a:bodyPr/>
          <a:lstStyle/>
          <a:p>
            <a:fld id="{B6F15528-21DE-4FAA-801E-634DDDAF4B2B}" type="slidenum">
              <a:rPr lang="en-US" sz="1050" b="1" smtClean="0">
                <a:solidFill>
                  <a:schemeClr val="bg1"/>
                </a:solidFill>
              </a:rPr>
              <a:pPr/>
              <a:t>14</a:t>
            </a:fld>
            <a:endParaRPr lang="en-US" sz="1050" b="1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301038C-5AA1-0D5D-1959-7EB3894F232A}"/>
              </a:ext>
            </a:extLst>
          </p:cNvPr>
          <p:cNvSpPr txBox="1"/>
          <p:nvPr/>
        </p:nvSpPr>
        <p:spPr>
          <a:xfrm>
            <a:off x="511631" y="1302255"/>
            <a:ext cx="69233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7033"/>
                </a:solidFill>
                <a:latin typeface="Avenir Next LT Pro" panose="020B0504020202020204" pitchFamily="34" charset="0"/>
              </a:rPr>
              <a:t>Exchange Rate Response to US Monetary Policy Shock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79D4BD9-DA5D-B51A-20BC-8330F66BF170}"/>
              </a:ext>
            </a:extLst>
          </p:cNvPr>
          <p:cNvSpPr/>
          <p:nvPr/>
        </p:nvSpPr>
        <p:spPr>
          <a:xfrm>
            <a:off x="7750629" y="1153181"/>
            <a:ext cx="4049485" cy="510610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806E592-56FA-662C-D286-FFDAE8D38EBA}"/>
              </a:ext>
            </a:extLst>
          </p:cNvPr>
          <p:cNvSpPr txBox="1"/>
          <p:nvPr/>
        </p:nvSpPr>
        <p:spPr>
          <a:xfrm>
            <a:off x="7750628" y="1154873"/>
            <a:ext cx="4049485" cy="400110"/>
          </a:xfrm>
          <a:prstGeom prst="rect">
            <a:avLst/>
          </a:prstGeom>
          <a:solidFill>
            <a:srgbClr val="007033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Key Findings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61003DD-BF5E-4752-8D20-0A9E3092DF36}"/>
              </a:ext>
            </a:extLst>
          </p:cNvPr>
          <p:cNvSpPr txBox="1"/>
          <p:nvPr/>
        </p:nvSpPr>
        <p:spPr>
          <a:xfrm>
            <a:off x="7872984" y="1702365"/>
            <a:ext cx="3818274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b="1" dirty="0">
                <a:latin typeface="Avenir Next LT Pro" panose="020B0504020202020204" pitchFamily="34" charset="0"/>
              </a:rPr>
              <a:t>The exchange-rate response to US monetary tightening is short-lived in the GVAR.</a:t>
            </a:r>
          </a:p>
          <a:p>
            <a:endParaRPr lang="en-GB" sz="1200" b="1" dirty="0">
              <a:latin typeface="Avenir Next LT Pro" panose="020B0504020202020204" pitchFamily="34" charset="0"/>
            </a:endParaRPr>
          </a:p>
          <a:p>
            <a:r>
              <a:rPr lang="en-GB" sz="1500" b="1" dirty="0">
                <a:latin typeface="Avenir Next LT Pro" panose="020B0504020202020204" pitchFamily="34" charset="0"/>
              </a:rPr>
              <a:t>In Nigeria: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Avenir Next LT Pro" panose="020B0504020202020204" pitchFamily="34" charset="0"/>
              </a:rPr>
              <a:t>Records a larger immediate depreciation in the exchange rate following US monetary tightening.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Avenir Next LT Pro" panose="020B0504020202020204" pitchFamily="34" charset="0"/>
              </a:rPr>
              <a:t>Quickly corrects, making the effect short‑lived. </a:t>
            </a:r>
          </a:p>
          <a:p>
            <a:endParaRPr lang="en-GB" sz="1100" dirty="0">
              <a:latin typeface="Avenir Next LT Pro" panose="020B0504020202020204" pitchFamily="34" charset="0"/>
            </a:endParaRPr>
          </a:p>
          <a:p>
            <a:r>
              <a:rPr lang="en-GB" sz="1500" b="1" dirty="0">
                <a:latin typeface="Avenir Next LT Pro" panose="020B0504020202020204" pitchFamily="34" charset="0"/>
              </a:rPr>
              <a:t>In South Africa: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Avenir Next LT Pro" panose="020B0504020202020204" pitchFamily="34" charset="0"/>
              </a:rPr>
              <a:t>Shows a smaller initial exchange‑rate response.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Avenir Next LT Pro" panose="020B0504020202020204" pitchFamily="34" charset="0"/>
              </a:rPr>
              <a:t>Adjustment fades gradually over time.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Avenir Next LT Pro" panose="020B0504020202020204" pitchFamily="34" charset="0"/>
              </a:rPr>
              <a:t>Local projection estimates reveal stronger evidence of exchange‑rate sensitivity to US monetary policy shocks.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E63FD4-4F0C-A654-159F-F6B2285923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078" y="1702365"/>
            <a:ext cx="6820986" cy="38533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E8980B-757D-F82B-8709-B651D6D911C9}"/>
              </a:ext>
            </a:extLst>
          </p:cNvPr>
          <p:cNvSpPr txBox="1"/>
          <p:nvPr/>
        </p:nvSpPr>
        <p:spPr>
          <a:xfrm>
            <a:off x="511630" y="5626125"/>
            <a:ext cx="68584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Avenir Next LT Pro" panose="020B0504020202020204" pitchFamily="34" charset="0"/>
              </a:rPr>
              <a:t>South Africa shows stronger evidence of exchange-rate sensitivity to US monetary policy shocks compared to Nigeria. </a:t>
            </a:r>
            <a:endParaRPr lang="en-NG" sz="1400" b="1" dirty="0"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5019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6538C-34E0-456E-B6C6-AAD36EAAC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DD66888B-7CE7-0147-94AD-C4A1B697FE76}"/>
              </a:ext>
            </a:extLst>
          </p:cNvPr>
          <p:cNvGrpSpPr/>
          <p:nvPr/>
        </p:nvGrpSpPr>
        <p:grpSpPr>
          <a:xfrm>
            <a:off x="355599" y="4962528"/>
            <a:ext cx="11488057" cy="1733061"/>
            <a:chOff x="355599" y="5094513"/>
            <a:chExt cx="11488057" cy="193067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3843C73-A1A3-70A6-02AE-D39280DC51AF}"/>
                </a:ext>
              </a:extLst>
            </p:cNvPr>
            <p:cNvSpPr txBox="1"/>
            <p:nvPr/>
          </p:nvSpPr>
          <p:spPr>
            <a:xfrm>
              <a:off x="355599" y="5447981"/>
              <a:ext cx="11488057" cy="15772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171450" indent="-171450">
                <a:buFont typeface="Courier New" panose="02070309020205020404" pitchFamily="49" charset="0"/>
                <a:buChar char="o"/>
              </a:pPr>
              <a:r>
                <a:rPr lang="en-GB" sz="1300" dirty="0">
                  <a:latin typeface="Avenir Next LT Pro" panose="020B0504020202020204" pitchFamily="34" charset="0"/>
                </a:rPr>
                <a:t>Nigeria exhibits greater inflation persistence, with inflation‑specific shocks explaining about 71% at 12 months and 58% at 24 months of inflation variance.</a:t>
              </a:r>
            </a:p>
            <a:p>
              <a:endParaRPr lang="en-GB" sz="400" dirty="0">
                <a:latin typeface="Avenir Next LT Pro" panose="020B0504020202020204" pitchFamily="34" charset="0"/>
              </a:endParaRPr>
            </a:p>
            <a:p>
              <a:pPr marL="171450" indent="-171450">
                <a:buFont typeface="Courier New" panose="02070309020205020404" pitchFamily="49" charset="0"/>
                <a:buChar char="o"/>
              </a:pPr>
              <a:r>
                <a:rPr lang="en-GB" sz="1300" dirty="0">
                  <a:latin typeface="Avenir Next LT Pro" panose="020B0504020202020204" pitchFamily="34" charset="0"/>
                </a:rPr>
                <a:t>South Africa demonstrates stronger monetary policy transmission, with policy shocks accounting for roughly 17% of inflation variance, compared with 3–14% in Nigeria.</a:t>
              </a:r>
            </a:p>
            <a:p>
              <a:endParaRPr lang="en-GB" sz="400" dirty="0">
                <a:latin typeface="Avenir Next LT Pro" panose="020B0504020202020204" pitchFamily="34" charset="0"/>
              </a:endParaRPr>
            </a:p>
            <a:p>
              <a:pPr marL="171450" indent="-171450">
                <a:buFont typeface="Courier New" panose="02070309020205020404" pitchFamily="49" charset="0"/>
                <a:buChar char="o"/>
              </a:pPr>
              <a:r>
                <a:rPr lang="en-GB" sz="1300" dirty="0">
                  <a:latin typeface="Avenir Next LT Pro" panose="020B0504020202020204" pitchFamily="34" charset="0"/>
                </a:rPr>
                <a:t>The CBN’s policy response to inflation strengthens over time, while the SARB maintains a more stable reaction function, with own shocks</a:t>
              </a:r>
            </a:p>
            <a:p>
              <a:r>
                <a:rPr lang="en-GB" sz="1300" dirty="0">
                  <a:latin typeface="Avenir Next LT Pro" panose="020B0504020202020204" pitchFamily="34" charset="0"/>
                </a:rPr>
                <a:t>consistently explaining around 77% of inflation variance.</a:t>
              </a:r>
              <a:endParaRPr lang="en-US" sz="1300" dirty="0">
                <a:latin typeface="Avenir Next LT Pro" panose="020B0504020202020204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BB5AF4A-EE5C-3ACD-8BF1-85150EA2A392}"/>
                </a:ext>
              </a:extLst>
            </p:cNvPr>
            <p:cNvSpPr/>
            <p:nvPr/>
          </p:nvSpPr>
          <p:spPr>
            <a:xfrm>
              <a:off x="355599" y="5094513"/>
              <a:ext cx="2409372" cy="346606"/>
            </a:xfrm>
            <a:prstGeom prst="rect">
              <a:avLst/>
            </a:prstGeom>
            <a:ln w="63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b="1" dirty="0">
                  <a:latin typeface="Avenir Next LT Pro" panose="020B0504020202020204" pitchFamily="34" charset="0"/>
                </a:rPr>
                <a:t>So, what does this mean?</a:t>
              </a:r>
            </a:p>
          </p:txBody>
        </p:sp>
      </p:grpSp>
      <p:sp>
        <p:nvSpPr>
          <p:cNvPr id="3" name="Freeform 5">
            <a:extLst>
              <a:ext uri="{FF2B5EF4-FFF2-40B4-BE49-F238E27FC236}">
                <a16:creationId xmlns:a16="http://schemas.microsoft.com/office/drawing/2014/main" id="{1E3B45F1-9582-0D06-3F4A-4E33E421F5A2}"/>
              </a:ext>
            </a:extLst>
          </p:cNvPr>
          <p:cNvSpPr/>
          <p:nvPr/>
        </p:nvSpPr>
        <p:spPr>
          <a:xfrm>
            <a:off x="0" y="1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3222905" h="1820941">
                <a:moveTo>
                  <a:pt x="0" y="0"/>
                </a:moveTo>
                <a:lnTo>
                  <a:pt x="3222905" y="0"/>
                </a:lnTo>
                <a:lnTo>
                  <a:pt x="3222905" y="1820941"/>
                </a:lnTo>
                <a:lnTo>
                  <a:pt x="0" y="18209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FE82B46B-BFB3-80F3-DFF0-0B99BC1BA0EA}"/>
              </a:ext>
            </a:extLst>
          </p:cNvPr>
          <p:cNvSpPr/>
          <p:nvPr/>
        </p:nvSpPr>
        <p:spPr>
          <a:xfrm>
            <a:off x="11462659" y="152401"/>
            <a:ext cx="457199" cy="609600"/>
          </a:xfrm>
          <a:custGeom>
            <a:avLst/>
            <a:gdLst/>
            <a:ahLst/>
            <a:cxnLst/>
            <a:rect l="l" t="t" r="r" b="b"/>
            <a:pathLst>
              <a:path w="2559975" h="3534826">
                <a:moveTo>
                  <a:pt x="0" y="0"/>
                </a:moveTo>
                <a:lnTo>
                  <a:pt x="2559976" y="0"/>
                </a:lnTo>
                <a:lnTo>
                  <a:pt x="2559976" y="3534826"/>
                </a:lnTo>
                <a:lnTo>
                  <a:pt x="0" y="35348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694487"/>
            <a:endParaRPr lang="en-GB" sz="136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9226CC-7284-5D8F-CB44-983869F87ECB}"/>
              </a:ext>
            </a:extLst>
          </p:cNvPr>
          <p:cNvSpPr txBox="1"/>
          <p:nvPr/>
        </p:nvSpPr>
        <p:spPr>
          <a:xfrm flipH="1">
            <a:off x="185058" y="238781"/>
            <a:ext cx="95467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Avenir Next LT Pro" panose="020B0504020202020204" pitchFamily="34" charset="0"/>
              </a:rPr>
              <a:t>4.0</a:t>
            </a:r>
            <a:r>
              <a:rPr lang="en-GB" sz="28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  </a:t>
            </a:r>
            <a:r>
              <a:rPr lang="en-GB" sz="2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|  </a:t>
            </a:r>
            <a:r>
              <a:rPr lang="en-GB" sz="28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Results: Forecast Error Variance Decomposition</a:t>
            </a:r>
          </a:p>
          <a:p>
            <a:endParaRPr lang="en-GB" sz="2800" b="1" dirty="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44" name="Slide Number Placeholder 43">
            <a:extLst>
              <a:ext uri="{FF2B5EF4-FFF2-40B4-BE49-F238E27FC236}">
                <a16:creationId xmlns:a16="http://schemas.microsoft.com/office/drawing/2014/main" id="{D2D6D315-C749-EA22-9265-94306C091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1258" y="6610670"/>
            <a:ext cx="499625" cy="256512"/>
          </a:xfrm>
          <a:solidFill>
            <a:srgbClr val="000000"/>
          </a:solidFill>
        </p:spPr>
        <p:txBody>
          <a:bodyPr/>
          <a:lstStyle/>
          <a:p>
            <a:fld id="{B6F15528-21DE-4FAA-801E-634DDDAF4B2B}" type="slidenum">
              <a:rPr lang="en-US" sz="1050" b="1" smtClean="0">
                <a:solidFill>
                  <a:schemeClr val="bg1"/>
                </a:solidFill>
              </a:rPr>
              <a:pPr/>
              <a:t>15</a:t>
            </a:fld>
            <a:endParaRPr lang="en-US" sz="1050" b="1" dirty="0">
              <a:solidFill>
                <a:schemeClr val="bg1"/>
              </a:solidFill>
            </a:endParaRP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56E56036-98B1-48D5-5E94-6CCCD00D46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864781"/>
              </p:ext>
            </p:extLst>
          </p:nvPr>
        </p:nvGraphicFramePr>
        <p:xfrm>
          <a:off x="351971" y="1153181"/>
          <a:ext cx="11488057" cy="36603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26344">
                  <a:extLst>
                    <a:ext uri="{9D8B030D-6E8A-4147-A177-3AD203B41FA5}">
                      <a16:colId xmlns:a16="http://schemas.microsoft.com/office/drawing/2014/main" val="1511746493"/>
                    </a:ext>
                  </a:extLst>
                </a:gridCol>
                <a:gridCol w="3120571">
                  <a:extLst>
                    <a:ext uri="{9D8B030D-6E8A-4147-A177-3AD203B41FA5}">
                      <a16:colId xmlns:a16="http://schemas.microsoft.com/office/drawing/2014/main" val="1425365271"/>
                    </a:ext>
                  </a:extLst>
                </a:gridCol>
                <a:gridCol w="1935770">
                  <a:extLst>
                    <a:ext uri="{9D8B030D-6E8A-4147-A177-3AD203B41FA5}">
                      <a16:colId xmlns:a16="http://schemas.microsoft.com/office/drawing/2014/main" val="156631550"/>
                    </a:ext>
                  </a:extLst>
                </a:gridCol>
                <a:gridCol w="4305372">
                  <a:extLst>
                    <a:ext uri="{9D8B030D-6E8A-4147-A177-3AD203B41FA5}">
                      <a16:colId xmlns:a16="http://schemas.microsoft.com/office/drawing/2014/main" val="2598099998"/>
                    </a:ext>
                  </a:extLst>
                </a:gridCol>
              </a:tblGrid>
              <a:tr h="3077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2000" kern="100" dirty="0">
                        <a:solidFill>
                          <a:schemeClr val="bg1"/>
                        </a:solidFill>
                        <a:effectLst/>
                        <a:latin typeface="Avenir Next LT Pro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60963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1" kern="0" dirty="0">
                          <a:solidFill>
                            <a:schemeClr val="bg1"/>
                          </a:solidFill>
                          <a:effectLst/>
                          <a:latin typeface="Avenir Next LT Pro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12-month main drivers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2000" kern="100" dirty="0">
                        <a:solidFill>
                          <a:schemeClr val="bg1"/>
                        </a:solidFill>
                        <a:effectLst/>
                        <a:latin typeface="Avenir Next LT Pro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60963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1" kern="0" dirty="0">
                          <a:solidFill>
                            <a:schemeClr val="bg1"/>
                          </a:solidFill>
                          <a:effectLst/>
                          <a:latin typeface="Avenir Next LT Pro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12-month main drivers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807115"/>
                  </a:ext>
                </a:extLst>
              </a:tr>
              <a:tr h="543224">
                <a:tc>
                  <a:txBody>
                    <a:bodyPr/>
                    <a:lstStyle/>
                    <a:p>
                      <a:pPr algn="l"/>
                      <a:r>
                        <a:rPr lang="en-GB" sz="1300" b="1" dirty="0">
                          <a:latin typeface="Avenir Next LT Pro" panose="020B0504020202020204" pitchFamily="34" charset="0"/>
                        </a:rPr>
                        <a:t>NG – Inflation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kern="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Own shock 71.37%; exchange rate 12.61%; MPR 3.65%; reserves 5.74%</a:t>
                      </a:r>
                      <a:endParaRPr lang="en-GB" sz="1300" kern="100" dirty="0">
                        <a:effectLst/>
                        <a:latin typeface="Avenir Next LT Pro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b="1" dirty="0">
                          <a:latin typeface="Avenir Next LT Pro" panose="020B0504020202020204" pitchFamily="34" charset="0"/>
                        </a:rPr>
                        <a:t>SA – Inflation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Own shock 76.61%; MPR 17.42%</a:t>
                      </a:r>
                      <a:endParaRPr lang="en-GB" sz="2000" kern="100" dirty="0">
                        <a:effectLst/>
                        <a:latin typeface="Avenir Next LT Pro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3351993"/>
                  </a:ext>
                </a:extLst>
              </a:tr>
              <a:tr h="489666">
                <a:tc>
                  <a:txBody>
                    <a:bodyPr/>
                    <a:lstStyle/>
                    <a:p>
                      <a:pPr algn="l"/>
                      <a:r>
                        <a:rPr lang="en-GB" sz="1300" b="1" dirty="0">
                          <a:latin typeface="Avenir Next LT Pro" panose="020B0504020202020204" pitchFamily="34" charset="0"/>
                        </a:rPr>
                        <a:t>NG – Exchange Rate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kern="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Own shock 77.97%; MPR 14.28%; Inflation 3.06%</a:t>
                      </a:r>
                      <a:endParaRPr lang="en-GB" sz="1300" kern="100" dirty="0">
                        <a:effectLst/>
                        <a:latin typeface="Avenir Next LT Pro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b="1" dirty="0">
                          <a:latin typeface="Avenir Next LT Pro" panose="020B0504020202020204" pitchFamily="34" charset="0"/>
                        </a:rPr>
                        <a:t>SA – Exchange Rate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Own shock 89.88%; MPR 4.41%</a:t>
                      </a:r>
                      <a:endParaRPr lang="en-GB" sz="2000" kern="100" dirty="0">
                        <a:effectLst/>
                        <a:latin typeface="Avenir Next LT Pro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203778"/>
                  </a:ext>
                </a:extLst>
              </a:tr>
              <a:tr h="543224">
                <a:tc>
                  <a:txBody>
                    <a:bodyPr/>
                    <a:lstStyle/>
                    <a:p>
                      <a:pPr algn="l"/>
                      <a:r>
                        <a:rPr lang="en-GB" sz="1300" b="1" dirty="0">
                          <a:latin typeface="Avenir Next LT Pro" panose="020B0504020202020204" pitchFamily="34" charset="0"/>
                        </a:rPr>
                        <a:t>NG – Policy Rate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kern="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Own shock 63.67%; inflation 18.15%; exchange rate 16.50%</a:t>
                      </a:r>
                      <a:endParaRPr lang="en-GB" sz="1300" kern="100" dirty="0">
                        <a:effectLst/>
                        <a:latin typeface="Avenir Next LT Pro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b="1" dirty="0">
                          <a:latin typeface="Avenir Next LT Pro" panose="020B0504020202020204" pitchFamily="34" charset="0"/>
                        </a:rPr>
                        <a:t>SA – Policy Rate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Own shock 76.07%; inflation 13.94%</a:t>
                      </a:r>
                      <a:endParaRPr lang="en-GB" sz="2000" kern="100" dirty="0">
                        <a:effectLst/>
                        <a:latin typeface="Avenir Next LT Pro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2677686"/>
                  </a:ext>
                </a:extLst>
              </a:tr>
              <a:tr h="273620">
                <a:tc>
                  <a:txBody>
                    <a:bodyPr/>
                    <a:lstStyle/>
                    <a:p>
                      <a:pPr algn="l"/>
                      <a:endParaRPr lang="en-GB" sz="1300" b="1" dirty="0">
                        <a:latin typeface="Avenir Next LT Pro" panose="020B050402020202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0963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0" dirty="0">
                          <a:solidFill>
                            <a:schemeClr val="bg1"/>
                          </a:solidFill>
                          <a:effectLst/>
                          <a:latin typeface="Avenir Next LT Pro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24-month main drivers</a:t>
                      </a:r>
                      <a:endParaRPr lang="en-GB" sz="2000" kern="100" dirty="0">
                        <a:solidFill>
                          <a:schemeClr val="bg1"/>
                        </a:solidFill>
                        <a:effectLst/>
                        <a:latin typeface="Avenir Next LT Pro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300" kern="100" dirty="0">
                        <a:effectLst/>
                        <a:latin typeface="Avenir Next LT Pro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0963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0" dirty="0">
                          <a:solidFill>
                            <a:schemeClr val="bg1"/>
                          </a:solidFill>
                          <a:effectLst/>
                          <a:latin typeface="Avenir Next LT Pro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24-month main drivers</a:t>
                      </a:r>
                      <a:endParaRPr lang="en-GB" sz="2000" kern="100" dirty="0">
                        <a:solidFill>
                          <a:schemeClr val="bg1"/>
                        </a:solidFill>
                        <a:effectLst/>
                        <a:latin typeface="Avenir Next LT Pro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7523890"/>
                  </a:ext>
                </a:extLst>
              </a:tr>
              <a:tr h="489666">
                <a:tc>
                  <a:txBody>
                    <a:bodyPr/>
                    <a:lstStyle/>
                    <a:p>
                      <a:pPr algn="l"/>
                      <a:r>
                        <a:rPr lang="en-GB" sz="1300" b="1" dirty="0">
                          <a:latin typeface="Avenir Next LT Pro" panose="020B0504020202020204" pitchFamily="34" charset="0"/>
                        </a:rPr>
                        <a:t>NG – Inflation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kern="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Own shock 57.88%; exchange rate 9.79%; MPR 13.62%</a:t>
                      </a:r>
                      <a:endParaRPr lang="en-GB" sz="1300" kern="100" dirty="0">
                        <a:effectLst/>
                        <a:latin typeface="Avenir Next LT Pro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b="1" dirty="0">
                          <a:latin typeface="Avenir Next LT Pro" panose="020B0504020202020204" pitchFamily="34" charset="0"/>
                        </a:rPr>
                        <a:t>SA – Inflation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Own shock 77.35%; MPR 15.89%</a:t>
                      </a:r>
                      <a:endParaRPr lang="en-GB" sz="2000" kern="100" dirty="0">
                        <a:effectLst/>
                        <a:latin typeface="Avenir Next LT Pro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5829241"/>
                  </a:ext>
                </a:extLst>
              </a:tr>
              <a:tr h="489666">
                <a:tc>
                  <a:txBody>
                    <a:bodyPr/>
                    <a:lstStyle/>
                    <a:p>
                      <a:pPr algn="l"/>
                      <a:r>
                        <a:rPr lang="en-GB" sz="1300" b="1" dirty="0">
                          <a:latin typeface="Avenir Next LT Pro" panose="020B0504020202020204" pitchFamily="34" charset="0"/>
                        </a:rPr>
                        <a:t>NG – Exchange Rate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kern="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Own shock 77.36%; MPR 14.68%</a:t>
                      </a:r>
                      <a:endParaRPr lang="en-GB" sz="1300" kern="100" dirty="0">
                        <a:effectLst/>
                        <a:latin typeface="Avenir Next LT Pro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b="1" dirty="0">
                          <a:latin typeface="Avenir Next LT Pro" panose="020B0504020202020204" pitchFamily="34" charset="0"/>
                        </a:rPr>
                        <a:t>SA – Exchange Rate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Own shock 89.35%; MPR 4.59%</a:t>
                      </a:r>
                      <a:endParaRPr lang="en-GB" sz="2000" kern="100" dirty="0">
                        <a:effectLst/>
                        <a:latin typeface="Avenir Next LT Pro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0555223"/>
                  </a:ext>
                </a:extLst>
              </a:tr>
              <a:tr h="489666">
                <a:tc>
                  <a:txBody>
                    <a:bodyPr/>
                    <a:lstStyle/>
                    <a:p>
                      <a:pPr algn="l"/>
                      <a:r>
                        <a:rPr lang="en-GB" sz="1300" b="1" dirty="0">
                          <a:latin typeface="Avenir Next LT Pro" panose="020B0504020202020204" pitchFamily="34" charset="0"/>
                        </a:rPr>
                        <a:t>NG – Policy Rate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300" kern="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Own shock 48.46%; inflation 30.32%; exchange rate 16.74%</a:t>
                      </a:r>
                      <a:endParaRPr lang="en-GB" sz="1300" kern="100" dirty="0">
                        <a:effectLst/>
                        <a:latin typeface="Avenir Next LT Pro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b="1" dirty="0">
                          <a:latin typeface="Avenir Next LT Pro" panose="020B0504020202020204" pitchFamily="34" charset="0"/>
                        </a:rPr>
                        <a:t>SA – Policy Rate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Own shock 68.36%; inflation 19.60%</a:t>
                      </a:r>
                      <a:endParaRPr lang="en-GB" sz="2000" kern="100" dirty="0">
                        <a:effectLst/>
                        <a:latin typeface="Avenir Next LT Pro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5567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69653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A7B3F-69D8-6319-985A-5A9A9D868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>
            <a:extLst>
              <a:ext uri="{FF2B5EF4-FFF2-40B4-BE49-F238E27FC236}">
                <a16:creationId xmlns:a16="http://schemas.microsoft.com/office/drawing/2014/main" id="{B8C92806-13FA-5F52-E406-75F1290D5A33}"/>
              </a:ext>
            </a:extLst>
          </p:cNvPr>
          <p:cNvSpPr/>
          <p:nvPr/>
        </p:nvSpPr>
        <p:spPr>
          <a:xfrm>
            <a:off x="0" y="1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3222905" h="1820941">
                <a:moveTo>
                  <a:pt x="0" y="0"/>
                </a:moveTo>
                <a:lnTo>
                  <a:pt x="3222905" y="0"/>
                </a:lnTo>
                <a:lnTo>
                  <a:pt x="3222905" y="1820941"/>
                </a:lnTo>
                <a:lnTo>
                  <a:pt x="0" y="18209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6F2823A4-F306-4A8D-0392-24650F29E702}"/>
              </a:ext>
            </a:extLst>
          </p:cNvPr>
          <p:cNvSpPr/>
          <p:nvPr/>
        </p:nvSpPr>
        <p:spPr>
          <a:xfrm>
            <a:off x="11462659" y="152401"/>
            <a:ext cx="457199" cy="609600"/>
          </a:xfrm>
          <a:custGeom>
            <a:avLst/>
            <a:gdLst/>
            <a:ahLst/>
            <a:cxnLst/>
            <a:rect l="l" t="t" r="r" b="b"/>
            <a:pathLst>
              <a:path w="2559975" h="3534826">
                <a:moveTo>
                  <a:pt x="0" y="0"/>
                </a:moveTo>
                <a:lnTo>
                  <a:pt x="2559976" y="0"/>
                </a:lnTo>
                <a:lnTo>
                  <a:pt x="2559976" y="3534826"/>
                </a:lnTo>
                <a:lnTo>
                  <a:pt x="0" y="35348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694487"/>
            <a:endParaRPr lang="en-GB" sz="136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CDFB51-BE19-1BC9-6D51-595EC5DF98E4}"/>
              </a:ext>
            </a:extLst>
          </p:cNvPr>
          <p:cNvSpPr txBox="1"/>
          <p:nvPr/>
        </p:nvSpPr>
        <p:spPr>
          <a:xfrm flipH="1">
            <a:off x="185058" y="238781"/>
            <a:ext cx="9546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Avenir Next LT Pro" panose="020B0504020202020204" pitchFamily="34" charset="0"/>
              </a:rPr>
              <a:t>4.0</a:t>
            </a:r>
            <a:r>
              <a:rPr lang="en-GB" sz="28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  </a:t>
            </a:r>
            <a:r>
              <a:rPr lang="en-GB" sz="2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|  </a:t>
            </a:r>
            <a:r>
              <a:rPr lang="en-GB" sz="28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Results: Local Projection Results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ECB818-8EF8-D564-EE0E-05E863345492}"/>
              </a:ext>
            </a:extLst>
          </p:cNvPr>
          <p:cNvSpPr/>
          <p:nvPr/>
        </p:nvSpPr>
        <p:spPr>
          <a:xfrm>
            <a:off x="185057" y="1066801"/>
            <a:ext cx="11829733" cy="56387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Slide Number Placeholder 43">
            <a:extLst>
              <a:ext uri="{FF2B5EF4-FFF2-40B4-BE49-F238E27FC236}">
                <a16:creationId xmlns:a16="http://schemas.microsoft.com/office/drawing/2014/main" id="{D61D6DDD-71AF-EACE-46F4-2BE183BA6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1258" y="6610670"/>
            <a:ext cx="499625" cy="256512"/>
          </a:xfrm>
          <a:solidFill>
            <a:srgbClr val="000000"/>
          </a:solidFill>
        </p:spPr>
        <p:txBody>
          <a:bodyPr/>
          <a:lstStyle/>
          <a:p>
            <a:fld id="{B6F15528-21DE-4FAA-801E-634DDDAF4B2B}" type="slidenum">
              <a:rPr lang="en-US" sz="1050" b="1" smtClean="0">
                <a:solidFill>
                  <a:schemeClr val="bg1"/>
                </a:solidFill>
              </a:rPr>
              <a:pPr/>
              <a:t>16</a:t>
            </a:fld>
            <a:endParaRPr lang="en-US" sz="1050" b="1" dirty="0">
              <a:solidFill>
                <a:schemeClr val="bg1"/>
              </a:solidFill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93AA5F68-E0F3-C9A9-F7A7-37FB4528948A}"/>
              </a:ext>
            </a:extLst>
          </p:cNvPr>
          <p:cNvGrpSpPr/>
          <p:nvPr/>
        </p:nvGrpSpPr>
        <p:grpSpPr>
          <a:xfrm>
            <a:off x="305017" y="1367325"/>
            <a:ext cx="11581966" cy="4790419"/>
            <a:chOff x="384130" y="1143000"/>
            <a:chExt cx="11516214" cy="4635400"/>
          </a:xfrm>
        </p:grpSpPr>
        <p:sp>
          <p:nvSpPr>
            <p:cNvPr id="85" name="Rectangle: Rounded Corners 84">
              <a:extLst>
                <a:ext uri="{FF2B5EF4-FFF2-40B4-BE49-F238E27FC236}">
                  <a16:creationId xmlns:a16="http://schemas.microsoft.com/office/drawing/2014/main" id="{5E940771-EE2E-7931-EECF-A89DEFA1E77D}"/>
                </a:ext>
              </a:extLst>
            </p:cNvPr>
            <p:cNvSpPr/>
            <p:nvPr/>
          </p:nvSpPr>
          <p:spPr>
            <a:xfrm>
              <a:off x="6571666" y="1143000"/>
              <a:ext cx="5068228" cy="483206"/>
            </a:xfrm>
            <a:prstGeom prst="roundRect">
              <a:avLst>
                <a:gd name="adj" fmla="val 25678"/>
              </a:avLst>
            </a:prstGeom>
            <a:solidFill>
              <a:srgbClr val="89CC4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04000"/>
                </a:lnSpc>
              </a:pPr>
              <a:endParaRPr lang="en-US" dirty="0">
                <a:solidFill>
                  <a:schemeClr val="bg1"/>
                </a:solidFill>
                <a:latin typeface="Avenir Next LT Pro" panose="020B0504020202020204" pitchFamily="34" charset="0"/>
              </a:endParaRPr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D65AFC1F-8320-466C-5B13-A7432AC5ED32}"/>
                </a:ext>
              </a:extLst>
            </p:cNvPr>
            <p:cNvGrpSpPr/>
            <p:nvPr/>
          </p:nvGrpSpPr>
          <p:grpSpPr>
            <a:xfrm>
              <a:off x="384130" y="1269916"/>
              <a:ext cx="11516214" cy="4508484"/>
              <a:chOff x="496119" y="1550751"/>
              <a:chExt cx="8222552" cy="3119253"/>
            </a:xfrm>
          </p:grpSpPr>
          <p:sp>
            <p:nvSpPr>
              <p:cNvPr id="65" name="Shape 2">
                <a:extLst>
                  <a:ext uri="{FF2B5EF4-FFF2-40B4-BE49-F238E27FC236}">
                    <a16:creationId xmlns:a16="http://schemas.microsoft.com/office/drawing/2014/main" id="{1CEA9049-F13B-45A3-C3F7-8D8B0C293810}"/>
                  </a:ext>
                </a:extLst>
              </p:cNvPr>
              <p:cNvSpPr/>
              <p:nvPr/>
            </p:nvSpPr>
            <p:spPr>
              <a:xfrm>
                <a:off x="496119" y="2094905"/>
                <a:ext cx="61987" cy="61987"/>
              </a:xfrm>
              <a:prstGeom prst="ellipse">
                <a:avLst/>
              </a:prstGeom>
              <a:solidFill>
                <a:srgbClr val="26A688"/>
              </a:solidFill>
              <a:ln/>
            </p:spPr>
            <p:txBody>
              <a:bodyPr/>
              <a:lstStyle/>
              <a:p>
                <a:endParaRPr lang="en-GB" sz="1600"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66" name="Text 3">
                <a:extLst>
                  <a:ext uri="{FF2B5EF4-FFF2-40B4-BE49-F238E27FC236}">
                    <a16:creationId xmlns:a16="http://schemas.microsoft.com/office/drawing/2014/main" id="{B8AA68E9-135A-7E4A-5912-AD80224706E0}"/>
                  </a:ext>
                </a:extLst>
              </p:cNvPr>
              <p:cNvSpPr/>
              <p:nvPr/>
            </p:nvSpPr>
            <p:spPr>
              <a:xfrm>
                <a:off x="682079" y="2026667"/>
                <a:ext cx="1698799" cy="99231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Autofit/>
              </a:bodyPr>
              <a:lstStyle/>
              <a:p>
                <a:pPr marL="0" indent="0" algn="l">
                  <a:lnSpc>
                    <a:spcPts val="2200"/>
                  </a:lnSpc>
                  <a:buNone/>
                </a:pPr>
                <a:r>
                  <a:rPr lang="en-US" sz="1600" b="1" dirty="0">
                    <a:latin typeface="Avenir Next LT Pro" panose="020B0504020202020204" pitchFamily="34" charset="0"/>
                    <a:ea typeface="Open Sans Bold" pitchFamily="34" charset="-122"/>
                    <a:cs typeface="Open Sans Bold" pitchFamily="34" charset="-120"/>
                  </a:rPr>
                  <a:t>US monetary policy → inflation:</a:t>
                </a:r>
                <a:r>
                  <a:rPr lang="en-US" sz="1600" dirty="0">
                    <a:latin typeface="Avenir Next LT Pro" panose="020B0504020202020204" pitchFamily="34" charset="0"/>
                    <a:ea typeface="Open Sans" pitchFamily="34" charset="-122"/>
                    <a:cs typeface="Open Sans" pitchFamily="34" charset="-120"/>
                  </a:rPr>
                  <a:t> Negative across horizons but statistically insignificant — weak direct pass-through.</a:t>
                </a:r>
                <a:endParaRPr lang="en-US" sz="1600" dirty="0"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67" name="Shape 4">
                <a:extLst>
                  <a:ext uri="{FF2B5EF4-FFF2-40B4-BE49-F238E27FC236}">
                    <a16:creationId xmlns:a16="http://schemas.microsoft.com/office/drawing/2014/main" id="{DFCF2341-C5C6-0BC1-695D-7591950CF487}"/>
                  </a:ext>
                </a:extLst>
              </p:cNvPr>
              <p:cNvSpPr/>
              <p:nvPr/>
            </p:nvSpPr>
            <p:spPr>
              <a:xfrm>
                <a:off x="2535882" y="2094905"/>
                <a:ext cx="61987" cy="61987"/>
              </a:xfrm>
              <a:prstGeom prst="ellipse">
                <a:avLst/>
              </a:prstGeom>
              <a:solidFill>
                <a:srgbClr val="26A688"/>
              </a:solidFill>
              <a:ln/>
            </p:spPr>
            <p:txBody>
              <a:bodyPr/>
              <a:lstStyle/>
              <a:p>
                <a:endParaRPr lang="en-GB" sz="1600"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68" name="Text 5">
                <a:extLst>
                  <a:ext uri="{FF2B5EF4-FFF2-40B4-BE49-F238E27FC236}">
                    <a16:creationId xmlns:a16="http://schemas.microsoft.com/office/drawing/2014/main" id="{D3FF9907-EFF2-04F6-2085-D88867947ED4}"/>
                  </a:ext>
                </a:extLst>
              </p:cNvPr>
              <p:cNvSpPr/>
              <p:nvPr/>
            </p:nvSpPr>
            <p:spPr>
              <a:xfrm>
                <a:off x="2721843" y="2026667"/>
                <a:ext cx="1698873" cy="99231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Autofit/>
              </a:bodyPr>
              <a:lstStyle/>
              <a:p>
                <a:pPr marL="0" indent="0" algn="l">
                  <a:lnSpc>
                    <a:spcPts val="2200"/>
                  </a:lnSpc>
                  <a:buNone/>
                </a:pPr>
                <a:r>
                  <a:rPr lang="en-US" sz="1600" b="1" dirty="0">
                    <a:latin typeface="Avenir Next LT Pro" panose="020B0504020202020204" pitchFamily="34" charset="0"/>
                    <a:ea typeface="Open Sans Bold" pitchFamily="34" charset="-122"/>
                    <a:cs typeface="Open Sans Bold" pitchFamily="34" charset="-120"/>
                  </a:rPr>
                  <a:t>Kilian oil supply → inflation:</a:t>
                </a:r>
                <a:r>
                  <a:rPr lang="en-US" sz="1600" dirty="0">
                    <a:latin typeface="Avenir Next LT Pro" panose="020B0504020202020204" pitchFamily="34" charset="0"/>
                    <a:ea typeface="Open Sans" pitchFamily="34" charset="-122"/>
                    <a:cs typeface="Open Sans" pitchFamily="34" charset="-120"/>
                  </a:rPr>
                  <a:t> Negative and weakly significant at 6 months — delayed pass-through.</a:t>
                </a:r>
                <a:endParaRPr lang="en-US" sz="1600" dirty="0"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69" name="Shape 6">
                <a:extLst>
                  <a:ext uri="{FF2B5EF4-FFF2-40B4-BE49-F238E27FC236}">
                    <a16:creationId xmlns:a16="http://schemas.microsoft.com/office/drawing/2014/main" id="{476D480E-F0E3-6D23-22AF-17630D0E68A2}"/>
                  </a:ext>
                </a:extLst>
              </p:cNvPr>
              <p:cNvSpPr/>
              <p:nvPr/>
            </p:nvSpPr>
            <p:spPr>
              <a:xfrm>
                <a:off x="496119" y="3548651"/>
                <a:ext cx="61987" cy="61987"/>
              </a:xfrm>
              <a:prstGeom prst="ellipse">
                <a:avLst/>
              </a:prstGeom>
              <a:solidFill>
                <a:srgbClr val="26A688"/>
              </a:solidFill>
              <a:ln/>
            </p:spPr>
            <p:txBody>
              <a:bodyPr/>
              <a:lstStyle/>
              <a:p>
                <a:endParaRPr lang="en-GB" sz="1600"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70" name="Text 7">
                <a:extLst>
                  <a:ext uri="{FF2B5EF4-FFF2-40B4-BE49-F238E27FC236}">
                    <a16:creationId xmlns:a16="http://schemas.microsoft.com/office/drawing/2014/main" id="{01263D38-DD48-44DE-CA8F-20E6D8867B00}"/>
                  </a:ext>
                </a:extLst>
              </p:cNvPr>
              <p:cNvSpPr/>
              <p:nvPr/>
            </p:nvSpPr>
            <p:spPr>
              <a:xfrm>
                <a:off x="682079" y="3480413"/>
                <a:ext cx="1698799" cy="793849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Autofit/>
              </a:bodyPr>
              <a:lstStyle/>
              <a:p>
                <a:pPr marL="0" indent="0" algn="l">
                  <a:lnSpc>
                    <a:spcPts val="2200"/>
                  </a:lnSpc>
                  <a:buNone/>
                </a:pPr>
                <a:r>
                  <a:rPr lang="en-US" sz="1600" b="1" dirty="0">
                    <a:latin typeface="Avenir Next LT Pro" panose="020B0504020202020204" pitchFamily="34" charset="0"/>
                    <a:ea typeface="Open Sans Bold" pitchFamily="34" charset="-122"/>
                    <a:cs typeface="Open Sans Bold" pitchFamily="34" charset="-120"/>
                  </a:rPr>
                  <a:t>Food price → exchange rate:</a:t>
                </a:r>
                <a:r>
                  <a:rPr lang="en-US" sz="1600" dirty="0">
                    <a:latin typeface="Avenir Next LT Pro" panose="020B0504020202020204" pitchFamily="34" charset="0"/>
                    <a:ea typeface="Open Sans" pitchFamily="34" charset="-122"/>
                    <a:cs typeface="Open Sans" pitchFamily="34" charset="-120"/>
                  </a:rPr>
                  <a:t> Significant from impact through 6 months — strongest pooled result.</a:t>
                </a:r>
                <a:endParaRPr lang="en-US" sz="1600" dirty="0"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71" name="Shape 8">
                <a:extLst>
                  <a:ext uri="{FF2B5EF4-FFF2-40B4-BE49-F238E27FC236}">
                    <a16:creationId xmlns:a16="http://schemas.microsoft.com/office/drawing/2014/main" id="{A2468590-8232-C533-4A9D-5FA54DF4D261}"/>
                  </a:ext>
                </a:extLst>
              </p:cNvPr>
              <p:cNvSpPr/>
              <p:nvPr/>
            </p:nvSpPr>
            <p:spPr>
              <a:xfrm>
                <a:off x="2535882" y="3548651"/>
                <a:ext cx="61987" cy="61987"/>
              </a:xfrm>
              <a:prstGeom prst="ellipse">
                <a:avLst/>
              </a:prstGeom>
              <a:solidFill>
                <a:srgbClr val="26A688"/>
              </a:solidFill>
              <a:ln/>
            </p:spPr>
            <p:txBody>
              <a:bodyPr/>
              <a:lstStyle/>
              <a:p>
                <a:endParaRPr lang="en-GB" sz="1600"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72" name="Text 9">
                <a:extLst>
                  <a:ext uri="{FF2B5EF4-FFF2-40B4-BE49-F238E27FC236}">
                    <a16:creationId xmlns:a16="http://schemas.microsoft.com/office/drawing/2014/main" id="{9218F762-6F0E-58A4-6BFC-F1E371A24858}"/>
                  </a:ext>
                </a:extLst>
              </p:cNvPr>
              <p:cNvSpPr/>
              <p:nvPr/>
            </p:nvSpPr>
            <p:spPr>
              <a:xfrm>
                <a:off x="2721843" y="3480413"/>
                <a:ext cx="1698873" cy="793849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Autofit/>
              </a:bodyPr>
              <a:lstStyle/>
              <a:p>
                <a:pPr marL="0" indent="0" algn="l">
                  <a:lnSpc>
                    <a:spcPts val="2200"/>
                  </a:lnSpc>
                  <a:buNone/>
                </a:pPr>
                <a:r>
                  <a:rPr lang="en-US" sz="1600" b="1" dirty="0">
                    <a:latin typeface="Avenir Next LT Pro" panose="020B0504020202020204" pitchFamily="34" charset="0"/>
                    <a:ea typeface="Open Sans Bold" pitchFamily="34" charset="-122"/>
                    <a:cs typeface="Open Sans Bold" pitchFamily="34" charset="-120"/>
                  </a:rPr>
                  <a:t>VIX → exchange rate:</a:t>
                </a:r>
                <a:r>
                  <a:rPr lang="en-US" sz="1600" dirty="0">
                    <a:latin typeface="Avenir Next LT Pro" panose="020B0504020202020204" pitchFamily="34" charset="0"/>
                    <a:ea typeface="Open Sans" pitchFamily="34" charset="-122"/>
                    <a:cs typeface="Open Sans" pitchFamily="34" charset="-120"/>
                  </a:rPr>
                  <a:t> Positive and significant only at impact — short-lived risk channel.</a:t>
                </a:r>
                <a:endParaRPr lang="en-US" sz="1600" dirty="0"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74" name="Shape 11">
                <a:extLst>
                  <a:ext uri="{FF2B5EF4-FFF2-40B4-BE49-F238E27FC236}">
                    <a16:creationId xmlns:a16="http://schemas.microsoft.com/office/drawing/2014/main" id="{E91AD15A-6B0B-9649-56FA-A12EA0C64C3E}"/>
                  </a:ext>
                </a:extLst>
              </p:cNvPr>
              <p:cNvSpPr/>
              <p:nvPr/>
            </p:nvSpPr>
            <p:spPr>
              <a:xfrm>
                <a:off x="4692114" y="2115988"/>
                <a:ext cx="61987" cy="61987"/>
              </a:xfrm>
              <a:prstGeom prst="ellipse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endParaRPr lang="en-GB" sz="1600"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75" name="Text 12">
                <a:extLst>
                  <a:ext uri="{FF2B5EF4-FFF2-40B4-BE49-F238E27FC236}">
                    <a16:creationId xmlns:a16="http://schemas.microsoft.com/office/drawing/2014/main" id="{6237661B-46C9-7D3F-9D64-A7D7803F0A71}"/>
                  </a:ext>
                </a:extLst>
              </p:cNvPr>
              <p:cNvSpPr/>
              <p:nvPr/>
            </p:nvSpPr>
            <p:spPr>
              <a:xfrm>
                <a:off x="4922764" y="3479230"/>
                <a:ext cx="1698799" cy="99231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Autofit/>
              </a:bodyPr>
              <a:lstStyle/>
              <a:p>
                <a:pPr marL="0" indent="0" algn="l">
                  <a:lnSpc>
                    <a:spcPts val="2200"/>
                  </a:lnSpc>
                  <a:buNone/>
                </a:pPr>
                <a:r>
                  <a:rPr lang="en-US" sz="1600" b="1" dirty="0">
                    <a:latin typeface="Avenir Next LT Pro" panose="020B0504020202020204" pitchFamily="34" charset="0"/>
                    <a:ea typeface="Open Sans Bold" pitchFamily="34" charset="-122"/>
                    <a:cs typeface="Open Sans Bold" pitchFamily="34" charset="-120"/>
                  </a:rPr>
                  <a:t>Nigeria — food price → exchange rate:</a:t>
                </a:r>
                <a:r>
                  <a:rPr lang="en-US" sz="1600" dirty="0">
                    <a:latin typeface="Avenir Next LT Pro" panose="020B0504020202020204" pitchFamily="34" charset="0"/>
                    <a:ea typeface="Open Sans" pitchFamily="34" charset="-122"/>
                    <a:cs typeface="Open Sans" pitchFamily="34" charset="-120"/>
                  </a:rPr>
                  <a:t> Negative and significant at 3, 6, and 12 months — Nigeria's strongest result.</a:t>
                </a:r>
                <a:endParaRPr lang="en-US" sz="1600" dirty="0"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76" name="Shape 13">
                <a:extLst>
                  <a:ext uri="{FF2B5EF4-FFF2-40B4-BE49-F238E27FC236}">
                    <a16:creationId xmlns:a16="http://schemas.microsoft.com/office/drawing/2014/main" id="{EC2AF295-A5A8-4330-B95A-9C97EC7EB809}"/>
                  </a:ext>
                </a:extLst>
              </p:cNvPr>
              <p:cNvSpPr/>
              <p:nvPr/>
            </p:nvSpPr>
            <p:spPr>
              <a:xfrm>
                <a:off x="6731878" y="2115988"/>
                <a:ext cx="61987" cy="61987"/>
              </a:xfrm>
              <a:prstGeom prst="ellipse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endParaRPr lang="en-GB" sz="1600"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77" name="Text 14">
                <a:extLst>
                  <a:ext uri="{FF2B5EF4-FFF2-40B4-BE49-F238E27FC236}">
                    <a16:creationId xmlns:a16="http://schemas.microsoft.com/office/drawing/2014/main" id="{9291312C-4DB6-C923-5F23-9C4E94F294AB}"/>
                  </a:ext>
                </a:extLst>
              </p:cNvPr>
              <p:cNvSpPr/>
              <p:nvPr/>
            </p:nvSpPr>
            <p:spPr>
              <a:xfrm>
                <a:off x="4914007" y="2014156"/>
                <a:ext cx="1814762" cy="1190774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Autofit/>
              </a:bodyPr>
              <a:lstStyle/>
              <a:p>
                <a:pPr marL="0" indent="0" algn="l">
                  <a:lnSpc>
                    <a:spcPts val="2200"/>
                  </a:lnSpc>
                  <a:buNone/>
                </a:pPr>
                <a:r>
                  <a:rPr lang="en-US" sz="1600" b="1" dirty="0">
                    <a:latin typeface="Avenir Next LT Pro" panose="020B0504020202020204" pitchFamily="34" charset="0"/>
                    <a:ea typeface="Open Sans Bold" pitchFamily="34" charset="-122"/>
                    <a:cs typeface="Open Sans Bold" pitchFamily="34" charset="-120"/>
                  </a:rPr>
                  <a:t>Nigeria — US monetary policy:</a:t>
                </a:r>
                <a:r>
                  <a:rPr lang="en-US" sz="1600" dirty="0">
                    <a:latin typeface="Avenir Next LT Pro" panose="020B0504020202020204" pitchFamily="34" charset="0"/>
                    <a:ea typeface="Open Sans" pitchFamily="34" charset="-122"/>
                    <a:cs typeface="Open Sans" pitchFamily="34" charset="-120"/>
                  </a:rPr>
                  <a:t> No strong inflation or exchange-rate response; official FX series understates adjustment during dual-rate period.</a:t>
                </a:r>
                <a:endParaRPr lang="en-US" sz="1600" dirty="0"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78" name="Shape 15">
                <a:extLst>
                  <a:ext uri="{FF2B5EF4-FFF2-40B4-BE49-F238E27FC236}">
                    <a16:creationId xmlns:a16="http://schemas.microsoft.com/office/drawing/2014/main" id="{9A2CE05F-C41B-46C4-CD81-24E1388C3876}"/>
                  </a:ext>
                </a:extLst>
              </p:cNvPr>
              <p:cNvSpPr/>
              <p:nvPr/>
            </p:nvSpPr>
            <p:spPr>
              <a:xfrm>
                <a:off x="4728046" y="3548651"/>
                <a:ext cx="61987" cy="61987"/>
              </a:xfrm>
              <a:prstGeom prst="ellipse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endParaRPr lang="en-GB" sz="1600"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79" name="Text 16">
                <a:extLst>
                  <a:ext uri="{FF2B5EF4-FFF2-40B4-BE49-F238E27FC236}">
                    <a16:creationId xmlns:a16="http://schemas.microsoft.com/office/drawing/2014/main" id="{4CF6CCB8-2958-8D88-E184-0F2BC6F28604}"/>
                  </a:ext>
                </a:extLst>
              </p:cNvPr>
              <p:cNvSpPr/>
              <p:nvPr/>
            </p:nvSpPr>
            <p:spPr>
              <a:xfrm>
                <a:off x="6900800" y="3479230"/>
                <a:ext cx="1817871" cy="1190774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Autofit/>
              </a:bodyPr>
              <a:lstStyle/>
              <a:p>
                <a:pPr marL="0" indent="0" algn="l">
                  <a:lnSpc>
                    <a:spcPts val="2200"/>
                  </a:lnSpc>
                  <a:buNone/>
                </a:pPr>
                <a:r>
                  <a:rPr lang="en-US" sz="1600" b="1" dirty="0">
                    <a:latin typeface="Avenir Next LT Pro" panose="020B0504020202020204" pitchFamily="34" charset="0"/>
                    <a:ea typeface="Open Sans Bold" pitchFamily="34" charset="-122"/>
                    <a:cs typeface="Open Sans Bold" pitchFamily="34" charset="-120"/>
                  </a:rPr>
                  <a:t>South Africa — US monetary policy → exchange rate:</a:t>
                </a:r>
                <a:r>
                  <a:rPr lang="en-US" sz="1600" dirty="0">
                    <a:latin typeface="Avenir Next LT Pro" panose="020B0504020202020204" pitchFamily="34" charset="0"/>
                    <a:ea typeface="Open Sans" pitchFamily="34" charset="-122"/>
                    <a:cs typeface="Open Sans" pitchFamily="34" charset="-120"/>
                  </a:rPr>
                  <a:t> Positive and significant from impact through 12 months — South Africa's strongest result.</a:t>
                </a:r>
                <a:endParaRPr lang="en-US" sz="1600" dirty="0"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80" name="Shape 17">
                <a:extLst>
                  <a:ext uri="{FF2B5EF4-FFF2-40B4-BE49-F238E27FC236}">
                    <a16:creationId xmlns:a16="http://schemas.microsoft.com/office/drawing/2014/main" id="{6502A8D5-C43C-1514-1333-29DB95C09599}"/>
                  </a:ext>
                </a:extLst>
              </p:cNvPr>
              <p:cNvSpPr/>
              <p:nvPr/>
            </p:nvSpPr>
            <p:spPr>
              <a:xfrm>
                <a:off x="6767810" y="3548651"/>
                <a:ext cx="61987" cy="61987"/>
              </a:xfrm>
              <a:prstGeom prst="ellipse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endParaRPr lang="en-GB" sz="1600"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81" name="Text 18">
                <a:extLst>
                  <a:ext uri="{FF2B5EF4-FFF2-40B4-BE49-F238E27FC236}">
                    <a16:creationId xmlns:a16="http://schemas.microsoft.com/office/drawing/2014/main" id="{4F87C126-DC1C-E3B7-CB1E-26C9F4A3DEF4}"/>
                  </a:ext>
                </a:extLst>
              </p:cNvPr>
              <p:cNvSpPr/>
              <p:nvPr/>
            </p:nvSpPr>
            <p:spPr>
              <a:xfrm>
                <a:off x="6960299" y="2014156"/>
                <a:ext cx="1698873" cy="99231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Autofit/>
              </a:bodyPr>
              <a:lstStyle/>
              <a:p>
                <a:pPr marL="0" indent="0" algn="l">
                  <a:lnSpc>
                    <a:spcPts val="2200"/>
                  </a:lnSpc>
                  <a:buNone/>
                </a:pPr>
                <a:r>
                  <a:rPr lang="en-US" sz="1600" b="1" dirty="0">
                    <a:latin typeface="Avenir Next LT Pro" panose="020B0504020202020204" pitchFamily="34" charset="0"/>
                    <a:ea typeface="Open Sans Bold" pitchFamily="34" charset="-122"/>
                    <a:cs typeface="Open Sans Bold" pitchFamily="34" charset="-120"/>
                  </a:rPr>
                  <a:t>South Africa — US monetary policy → inflation:</a:t>
                </a:r>
                <a:r>
                  <a:rPr lang="en-US" sz="1600" dirty="0">
                    <a:latin typeface="Avenir Next LT Pro" panose="020B0504020202020204" pitchFamily="34" charset="0"/>
                    <a:ea typeface="Open Sans" pitchFamily="34" charset="-122"/>
                    <a:cs typeface="Open Sans" pitchFamily="34" charset="-120"/>
                  </a:rPr>
                  <a:t> Insignificant across horizons despite clear exchange-rate channel.</a:t>
                </a:r>
                <a:endParaRPr lang="en-US" sz="1600" dirty="0"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73" name="Text 10">
                <a:extLst>
                  <a:ext uri="{FF2B5EF4-FFF2-40B4-BE49-F238E27FC236}">
                    <a16:creationId xmlns:a16="http://schemas.microsoft.com/office/drawing/2014/main" id="{C6A5CADB-B937-7E0A-16A1-054F2161B85E}"/>
                  </a:ext>
                </a:extLst>
              </p:cNvPr>
              <p:cNvSpPr/>
              <p:nvPr/>
            </p:nvSpPr>
            <p:spPr>
              <a:xfrm>
                <a:off x="5119202" y="1550751"/>
                <a:ext cx="3349324" cy="180855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indent="0" algn="l">
                  <a:lnSpc>
                    <a:spcPct val="104000"/>
                  </a:lnSpc>
                  <a:buNone/>
                </a:pPr>
                <a:r>
                  <a:rPr lang="en-US" b="1" dirty="0">
                    <a:solidFill>
                      <a:schemeClr val="bg1"/>
                    </a:solidFill>
                    <a:latin typeface="Avenir Next LT Pro" panose="020B0504020202020204" pitchFamily="34" charset="0"/>
                    <a:ea typeface="Unbounded Bold" pitchFamily="34" charset="-122"/>
                    <a:cs typeface="Unbounded Bold" pitchFamily="34" charset="-120"/>
                  </a:rPr>
                  <a:t>Country-Specific LP Highlights</a:t>
                </a:r>
                <a:endParaRPr lang="en-US" dirty="0">
                  <a:solidFill>
                    <a:schemeClr val="bg1"/>
                  </a:solidFill>
                  <a:latin typeface="Avenir Next LT Pro" panose="020B0504020202020204" pitchFamily="34" charset="0"/>
                </a:endParaRPr>
              </a:p>
            </p:txBody>
          </p:sp>
        </p:grpSp>
        <p:sp>
          <p:nvSpPr>
            <p:cNvPr id="84" name="Rectangle: Rounded Corners 83">
              <a:extLst>
                <a:ext uri="{FF2B5EF4-FFF2-40B4-BE49-F238E27FC236}">
                  <a16:creationId xmlns:a16="http://schemas.microsoft.com/office/drawing/2014/main" id="{59117064-6CFE-5928-1074-5E56B6FD2E20}"/>
                </a:ext>
              </a:extLst>
            </p:cNvPr>
            <p:cNvSpPr/>
            <p:nvPr/>
          </p:nvSpPr>
          <p:spPr>
            <a:xfrm>
              <a:off x="644579" y="1143000"/>
              <a:ext cx="4817513" cy="483206"/>
            </a:xfrm>
            <a:prstGeom prst="roundRect">
              <a:avLst>
                <a:gd name="adj" fmla="val 25678"/>
              </a:avLst>
            </a:prstGeom>
            <a:solidFill>
              <a:srgbClr val="26A688"/>
            </a:solidFill>
            <a:ln>
              <a:solidFill>
                <a:srgbClr val="26A68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04000"/>
                </a:lnSpc>
              </a:pPr>
              <a:r>
                <a:rPr lang="en-US" b="1" dirty="0">
                  <a:solidFill>
                    <a:schemeClr val="bg1"/>
                  </a:solidFill>
                  <a:latin typeface="Avenir Next LT Pro" panose="020B0504020202020204" pitchFamily="34" charset="0"/>
                  <a:ea typeface="Unbounded Bold" pitchFamily="34" charset="-122"/>
                  <a:cs typeface="Unbounded Bold" pitchFamily="34" charset="-120"/>
                </a:rPr>
                <a:t>  Pooled Baseline LP (Monthly)</a:t>
              </a:r>
              <a:endParaRPr lang="en-US" dirty="0">
                <a:solidFill>
                  <a:schemeClr val="bg1"/>
                </a:solidFill>
                <a:latin typeface="Avenir Next LT Pro" panose="020B05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23409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7E298-BA66-4E70-1B27-C3B126027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>
            <a:extLst>
              <a:ext uri="{FF2B5EF4-FFF2-40B4-BE49-F238E27FC236}">
                <a16:creationId xmlns:a16="http://schemas.microsoft.com/office/drawing/2014/main" id="{2525B26E-C5EE-CF62-8A93-C9D2DA593296}"/>
              </a:ext>
            </a:extLst>
          </p:cNvPr>
          <p:cNvSpPr/>
          <p:nvPr/>
        </p:nvSpPr>
        <p:spPr>
          <a:xfrm>
            <a:off x="0" y="1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3222905" h="1820941">
                <a:moveTo>
                  <a:pt x="0" y="0"/>
                </a:moveTo>
                <a:lnTo>
                  <a:pt x="3222905" y="0"/>
                </a:lnTo>
                <a:lnTo>
                  <a:pt x="3222905" y="1820941"/>
                </a:lnTo>
                <a:lnTo>
                  <a:pt x="0" y="18209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88DBA5A1-2DA8-12E6-1460-A3F813D35E80}"/>
              </a:ext>
            </a:extLst>
          </p:cNvPr>
          <p:cNvSpPr/>
          <p:nvPr/>
        </p:nvSpPr>
        <p:spPr>
          <a:xfrm>
            <a:off x="11462659" y="152401"/>
            <a:ext cx="457199" cy="609600"/>
          </a:xfrm>
          <a:custGeom>
            <a:avLst/>
            <a:gdLst/>
            <a:ahLst/>
            <a:cxnLst/>
            <a:rect l="l" t="t" r="r" b="b"/>
            <a:pathLst>
              <a:path w="2559975" h="3534826">
                <a:moveTo>
                  <a:pt x="0" y="0"/>
                </a:moveTo>
                <a:lnTo>
                  <a:pt x="2559976" y="0"/>
                </a:lnTo>
                <a:lnTo>
                  <a:pt x="2559976" y="3534826"/>
                </a:lnTo>
                <a:lnTo>
                  <a:pt x="0" y="35348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694487"/>
            <a:endParaRPr lang="en-GB" sz="136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ECAD72-AF76-153D-FA79-6B2EF991A56D}"/>
              </a:ext>
            </a:extLst>
          </p:cNvPr>
          <p:cNvSpPr txBox="1"/>
          <p:nvPr/>
        </p:nvSpPr>
        <p:spPr>
          <a:xfrm flipH="1">
            <a:off x="185058" y="238781"/>
            <a:ext cx="9546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Avenir Next LT Pro" panose="020B0504020202020204" pitchFamily="34" charset="0"/>
              </a:rPr>
              <a:t>5.0</a:t>
            </a:r>
            <a:r>
              <a:rPr lang="en-GB" sz="28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  </a:t>
            </a:r>
            <a:r>
              <a:rPr lang="en-GB" sz="2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| </a:t>
            </a:r>
            <a:r>
              <a:rPr lang="en-GB" sz="2800" b="1" dirty="0">
                <a:solidFill>
                  <a:schemeClr val="bg1"/>
                </a:solidFill>
                <a:latin typeface="Avenir Next LT Pro" panose="020B0504020202020204" pitchFamily="34" charset="0"/>
                <a:cs typeface="Segoe UI" panose="020B0502040204020203" pitchFamily="34" charset="0"/>
              </a:rPr>
              <a:t>Key Empirical Findings</a:t>
            </a:r>
            <a:endParaRPr lang="en-GB" sz="2800" b="1" dirty="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44" name="Slide Number Placeholder 43">
            <a:extLst>
              <a:ext uri="{FF2B5EF4-FFF2-40B4-BE49-F238E27FC236}">
                <a16:creationId xmlns:a16="http://schemas.microsoft.com/office/drawing/2014/main" id="{F16BAEAA-B122-8EC7-2AF2-F80CB8279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1258" y="6610670"/>
            <a:ext cx="499625" cy="256512"/>
          </a:xfrm>
          <a:solidFill>
            <a:srgbClr val="000000"/>
          </a:solidFill>
        </p:spPr>
        <p:txBody>
          <a:bodyPr/>
          <a:lstStyle/>
          <a:p>
            <a:fld id="{B6F15528-21DE-4FAA-801E-634DDDAF4B2B}" type="slidenum">
              <a:rPr lang="en-US" sz="1050" b="1" smtClean="0">
                <a:solidFill>
                  <a:schemeClr val="bg1"/>
                </a:solidFill>
              </a:rPr>
              <a:pPr/>
              <a:t>17</a:t>
            </a:fld>
            <a:endParaRPr lang="en-US" sz="1050" b="1" dirty="0">
              <a:solidFill>
                <a:schemeClr val="bg1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3DA406B-6C37-6E57-AFE2-9B573A104E00}"/>
              </a:ext>
            </a:extLst>
          </p:cNvPr>
          <p:cNvGrpSpPr/>
          <p:nvPr/>
        </p:nvGrpSpPr>
        <p:grpSpPr>
          <a:xfrm>
            <a:off x="384102" y="1329232"/>
            <a:ext cx="11216021" cy="4898891"/>
            <a:chOff x="340588" y="1219504"/>
            <a:chExt cx="11510824" cy="3689469"/>
          </a:xfrm>
        </p:grpSpPr>
        <p:sp>
          <p:nvSpPr>
            <p:cNvPr id="6" name="Text 1">
              <a:extLst>
                <a:ext uri="{FF2B5EF4-FFF2-40B4-BE49-F238E27FC236}">
                  <a16:creationId xmlns:a16="http://schemas.microsoft.com/office/drawing/2014/main" id="{ED8474B6-873E-E971-B94C-CB1FD7EDD15F}"/>
                </a:ext>
              </a:extLst>
            </p:cNvPr>
            <p:cNvSpPr/>
            <p:nvPr/>
          </p:nvSpPr>
          <p:spPr>
            <a:xfrm>
              <a:off x="340588" y="1219504"/>
              <a:ext cx="339295" cy="17877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Unbounded Light" pitchFamily="34" charset="-122"/>
                  <a:cs typeface="Unbounded Light" pitchFamily="34" charset="-120"/>
                </a:rPr>
                <a:t>01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7" name="Shape 2">
              <a:extLst>
                <a:ext uri="{FF2B5EF4-FFF2-40B4-BE49-F238E27FC236}">
                  <a16:creationId xmlns:a16="http://schemas.microsoft.com/office/drawing/2014/main" id="{5676FE69-649C-039F-F34E-53E32ACCE047}"/>
                </a:ext>
              </a:extLst>
            </p:cNvPr>
            <p:cNvSpPr/>
            <p:nvPr/>
          </p:nvSpPr>
          <p:spPr>
            <a:xfrm>
              <a:off x="340588" y="1445497"/>
              <a:ext cx="3727311" cy="17010"/>
            </a:xfrm>
            <a:prstGeom prst="rect">
              <a:avLst/>
            </a:prstGeom>
            <a:solidFill>
              <a:srgbClr val="23538D"/>
            </a:solidFill>
            <a:ln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8" name="Text 3">
              <a:extLst>
                <a:ext uri="{FF2B5EF4-FFF2-40B4-BE49-F238E27FC236}">
                  <a16:creationId xmlns:a16="http://schemas.microsoft.com/office/drawing/2014/main" id="{CD863385-7A7B-3C50-BCB8-72CD84A74D27}"/>
                </a:ext>
              </a:extLst>
            </p:cNvPr>
            <p:cNvSpPr/>
            <p:nvPr/>
          </p:nvSpPr>
          <p:spPr>
            <a:xfrm>
              <a:off x="340588" y="1551008"/>
              <a:ext cx="3727311" cy="44702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marR="0" lvl="0" indent="0" defTabSz="914400" eaLnBrk="1" fontAlgn="auto" latinLnBrk="0" hangingPunct="1">
                <a:lnSpc>
                  <a:spcPct val="10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srgbClr val="23538D"/>
                  </a:solidFill>
                  <a:effectLst/>
                  <a:uLnTx/>
                  <a:uFillTx/>
                  <a:latin typeface="Avenir Next LT Pro" panose="020B0504020202020204" pitchFamily="34" charset="0"/>
                  <a:ea typeface="Unbounded Bold" pitchFamily="34" charset="-122"/>
                  <a:cs typeface="Unbounded Bold" pitchFamily="34" charset="-120"/>
                </a:rPr>
                <a:t>Structural differences matter</a:t>
              </a:r>
              <a:endPara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23538D"/>
                </a:solidFill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9" name="Text 4">
              <a:extLst>
                <a:ext uri="{FF2B5EF4-FFF2-40B4-BE49-F238E27FC236}">
                  <a16:creationId xmlns:a16="http://schemas.microsoft.com/office/drawing/2014/main" id="{003645B2-06FF-4F8E-B481-52FA9AC1AA9C}"/>
                </a:ext>
              </a:extLst>
            </p:cNvPr>
            <p:cNvSpPr/>
            <p:nvPr/>
          </p:nvSpPr>
          <p:spPr>
            <a:xfrm>
              <a:off x="380598" y="1807206"/>
              <a:ext cx="3727311" cy="157698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3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Inflation inertia (own shocks) contribute significantly to Nigeria</a:t>
              </a:r>
              <a:r>
                <a:rPr lang="en-GB" sz="1400" kern="0" dirty="0"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’s inflation, </a:t>
              </a:r>
              <a:r>
                <a:rPr kumimoji="0" lang="en-GB" sz="1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while South Africa’s inflation reflects stronger monetary policy influence due to its inflation‑targeting framework.</a:t>
              </a:r>
              <a:endParaRPr kumimoji="0" 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10" name="Text 5">
              <a:extLst>
                <a:ext uri="{FF2B5EF4-FFF2-40B4-BE49-F238E27FC236}">
                  <a16:creationId xmlns:a16="http://schemas.microsoft.com/office/drawing/2014/main" id="{2670945E-012A-A767-D4F3-563BCBC4117C}"/>
                </a:ext>
              </a:extLst>
            </p:cNvPr>
            <p:cNvSpPr/>
            <p:nvPr/>
          </p:nvSpPr>
          <p:spPr>
            <a:xfrm>
              <a:off x="4232240" y="1219504"/>
              <a:ext cx="339295" cy="17877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Unbounded Light" pitchFamily="34" charset="-122"/>
                  <a:cs typeface="Unbounded Light" pitchFamily="34" charset="-120"/>
                </a:rPr>
                <a:t>02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11" name="Shape 6">
              <a:extLst>
                <a:ext uri="{FF2B5EF4-FFF2-40B4-BE49-F238E27FC236}">
                  <a16:creationId xmlns:a16="http://schemas.microsoft.com/office/drawing/2014/main" id="{7507F40E-4FD6-F948-9FC7-4A4B9EDA0BE7}"/>
                </a:ext>
              </a:extLst>
            </p:cNvPr>
            <p:cNvSpPr/>
            <p:nvPr/>
          </p:nvSpPr>
          <p:spPr>
            <a:xfrm>
              <a:off x="4232240" y="1445497"/>
              <a:ext cx="3727415" cy="17010"/>
            </a:xfrm>
            <a:prstGeom prst="rect">
              <a:avLst/>
            </a:prstGeom>
            <a:solidFill>
              <a:srgbClr val="0070C0"/>
            </a:solidFill>
            <a:ln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12" name="Text 7">
              <a:extLst>
                <a:ext uri="{FF2B5EF4-FFF2-40B4-BE49-F238E27FC236}">
                  <a16:creationId xmlns:a16="http://schemas.microsoft.com/office/drawing/2014/main" id="{C00DE8DB-4C67-664C-3AAB-2CA92C6D132B}"/>
                </a:ext>
              </a:extLst>
            </p:cNvPr>
            <p:cNvSpPr/>
            <p:nvPr/>
          </p:nvSpPr>
          <p:spPr>
            <a:xfrm>
              <a:off x="4232240" y="1551008"/>
              <a:ext cx="4231051" cy="44702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venir Next LT Pro" panose="020B0504020202020204" pitchFamily="34" charset="0"/>
                  <a:ea typeface="Unbounded Bold" pitchFamily="34" charset="-122"/>
                  <a:cs typeface="Unbounded Bold" pitchFamily="34" charset="-120"/>
                </a:rPr>
                <a:t>Exchange‑rate channel dominates </a:t>
              </a:r>
            </a:p>
            <a:p>
              <a:pPr marL="0" marR="0" lvl="0" indent="0" defTabSz="914400" eaLnBrk="1" fontAlgn="auto" latinLnBrk="0" hangingPunct="1">
                <a:lnSpc>
                  <a:spcPct val="10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venir Next LT Pro" panose="020B0504020202020204" pitchFamily="34" charset="0"/>
                  <a:ea typeface="Unbounded Bold" pitchFamily="34" charset="-122"/>
                  <a:cs typeface="Unbounded Bold" pitchFamily="34" charset="-120"/>
                </a:rPr>
                <a:t>in both economies</a:t>
              </a:r>
              <a:endPara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13" name="Text 8">
              <a:extLst>
                <a:ext uri="{FF2B5EF4-FFF2-40B4-BE49-F238E27FC236}">
                  <a16:creationId xmlns:a16="http://schemas.microsoft.com/office/drawing/2014/main" id="{96FBCC22-5992-DC83-CC46-D391BB30DA6B}"/>
                </a:ext>
              </a:extLst>
            </p:cNvPr>
            <p:cNvSpPr/>
            <p:nvPr/>
          </p:nvSpPr>
          <p:spPr>
            <a:xfrm>
              <a:off x="4232239" y="1990929"/>
              <a:ext cx="3636281" cy="157698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3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Exchange rate channel is important in South Africa. Also, Nigeria’s unified floating exchange‑rate regime has reactivated the exchange‑rate channel, making US monetary policy shocks transmit more transparently into domestic prices. </a:t>
              </a:r>
              <a:endParaRPr kumimoji="0" 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14" name="Text 9">
              <a:extLst>
                <a:ext uri="{FF2B5EF4-FFF2-40B4-BE49-F238E27FC236}">
                  <a16:creationId xmlns:a16="http://schemas.microsoft.com/office/drawing/2014/main" id="{D2D88EEA-5916-A254-4E01-17E666FFFF7E}"/>
                </a:ext>
              </a:extLst>
            </p:cNvPr>
            <p:cNvSpPr/>
            <p:nvPr/>
          </p:nvSpPr>
          <p:spPr>
            <a:xfrm>
              <a:off x="8123995" y="1219504"/>
              <a:ext cx="339295" cy="17877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Unbounded Light" pitchFamily="34" charset="-122"/>
                  <a:cs typeface="Unbounded Light" pitchFamily="34" charset="-120"/>
                </a:rPr>
                <a:t>03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15" name="Shape 10">
              <a:extLst>
                <a:ext uri="{FF2B5EF4-FFF2-40B4-BE49-F238E27FC236}">
                  <a16:creationId xmlns:a16="http://schemas.microsoft.com/office/drawing/2014/main" id="{DAF634CF-4D4D-597F-E414-6D05E75F1AF2}"/>
                </a:ext>
              </a:extLst>
            </p:cNvPr>
            <p:cNvSpPr/>
            <p:nvPr/>
          </p:nvSpPr>
          <p:spPr>
            <a:xfrm>
              <a:off x="8123995" y="1445497"/>
              <a:ext cx="3727415" cy="17010"/>
            </a:xfrm>
            <a:prstGeom prst="rect">
              <a:avLst/>
            </a:prstGeom>
            <a:solidFill>
              <a:srgbClr val="26A688"/>
            </a:solidFill>
            <a:ln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16" name="Text 11">
              <a:extLst>
                <a:ext uri="{FF2B5EF4-FFF2-40B4-BE49-F238E27FC236}">
                  <a16:creationId xmlns:a16="http://schemas.microsoft.com/office/drawing/2014/main" id="{094218D3-DB74-9FAE-4375-A39C7798EF9C}"/>
                </a:ext>
              </a:extLst>
            </p:cNvPr>
            <p:cNvSpPr/>
            <p:nvPr/>
          </p:nvSpPr>
          <p:spPr>
            <a:xfrm>
              <a:off x="8123995" y="1551008"/>
              <a:ext cx="3727415" cy="67053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marR="0" lvl="0" indent="0" defTabSz="914400" eaLnBrk="1" fontAlgn="auto" latinLnBrk="0" hangingPunct="1">
                <a:lnSpc>
                  <a:spcPct val="10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700" b="1" i="0" u="none" strike="noStrike" kern="0" cap="none" spc="0" normalizeH="0" baseline="0" noProof="0" dirty="0">
                  <a:ln>
                    <a:noFill/>
                  </a:ln>
                  <a:solidFill>
                    <a:srgbClr val="008080"/>
                  </a:solidFill>
                  <a:effectLst/>
                  <a:uLnTx/>
                  <a:uFillTx/>
                  <a:latin typeface="Avenir Next LT Pro" panose="020B0504020202020204" pitchFamily="34" charset="0"/>
                  <a:ea typeface="Unbounded Bold" pitchFamily="34" charset="-122"/>
                  <a:cs typeface="Unbounded Bold" pitchFamily="34" charset="-120"/>
                </a:rPr>
                <a:t>Food price shocks are persistent</a:t>
              </a:r>
              <a:endPara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17" name="Text 12">
              <a:extLst>
                <a:ext uri="{FF2B5EF4-FFF2-40B4-BE49-F238E27FC236}">
                  <a16:creationId xmlns:a16="http://schemas.microsoft.com/office/drawing/2014/main" id="{0E035DAC-31CB-C597-5F31-F98E4022636E}"/>
                </a:ext>
              </a:extLst>
            </p:cNvPr>
            <p:cNvSpPr/>
            <p:nvPr/>
          </p:nvSpPr>
          <p:spPr>
            <a:xfrm>
              <a:off x="8123995" y="1824662"/>
              <a:ext cx="3727415" cy="157698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3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Food price shocks generate </a:t>
              </a:r>
              <a:r>
                <a:rPr lang="en-GB" sz="1400" kern="0" dirty="0"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a </a:t>
              </a:r>
              <a:r>
                <a:rPr kumimoji="0" lang="en-GB" sz="1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robust and persistent exchange rate effects, significant in both monthly and quarterly specifications due to structural issues such as insecurity, infrastructure, imported inflation and climate-related issues. </a:t>
              </a:r>
              <a:endParaRPr kumimoji="0" 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0E0C97E-C978-ADAF-D9FA-43A0A07A03B9}"/>
                </a:ext>
              </a:extLst>
            </p:cNvPr>
            <p:cNvGrpSpPr/>
            <p:nvPr/>
          </p:nvGrpSpPr>
          <p:grpSpPr>
            <a:xfrm>
              <a:off x="340588" y="3452823"/>
              <a:ext cx="11510824" cy="1456150"/>
              <a:chOff x="340641" y="4485557"/>
              <a:chExt cx="11510824" cy="1456150"/>
            </a:xfrm>
          </p:grpSpPr>
          <p:sp>
            <p:nvSpPr>
              <p:cNvPr id="18" name="Text 13">
                <a:extLst>
                  <a:ext uri="{FF2B5EF4-FFF2-40B4-BE49-F238E27FC236}">
                    <a16:creationId xmlns:a16="http://schemas.microsoft.com/office/drawing/2014/main" id="{2F8114BC-7FCE-81D0-8060-CD1FD275AC09}"/>
                  </a:ext>
                </a:extLst>
              </p:cNvPr>
              <p:cNvSpPr/>
              <p:nvPr/>
            </p:nvSpPr>
            <p:spPr>
              <a:xfrm>
                <a:off x="340641" y="4485557"/>
                <a:ext cx="339295" cy="178775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ea typeface="Unbounded Light" pitchFamily="34" charset="-122"/>
                    <a:cs typeface="Unbounded Light" pitchFamily="34" charset="-120"/>
                  </a:rPr>
                  <a:t>04</a:t>
                </a:r>
                <a:endParaRPr kumimoji="0" lang="en-US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19" name="Shape 14">
                <a:extLst>
                  <a:ext uri="{FF2B5EF4-FFF2-40B4-BE49-F238E27FC236}">
                    <a16:creationId xmlns:a16="http://schemas.microsoft.com/office/drawing/2014/main" id="{FEB836C8-E7A1-46FF-E161-A790F4A7562B}"/>
                  </a:ext>
                </a:extLst>
              </p:cNvPr>
              <p:cNvSpPr/>
              <p:nvPr/>
            </p:nvSpPr>
            <p:spPr>
              <a:xfrm>
                <a:off x="340641" y="4711549"/>
                <a:ext cx="5673242" cy="17010"/>
              </a:xfrm>
              <a:prstGeom prst="rect">
                <a:avLst/>
              </a:prstGeom>
              <a:solidFill>
                <a:srgbClr val="00B050"/>
              </a:solidFill>
              <a:ln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20" name="Text 15">
                <a:extLst>
                  <a:ext uri="{FF2B5EF4-FFF2-40B4-BE49-F238E27FC236}">
                    <a16:creationId xmlns:a16="http://schemas.microsoft.com/office/drawing/2014/main" id="{DCE194BF-5BEF-1218-2B46-7B1B3BE6965F}"/>
                  </a:ext>
                </a:extLst>
              </p:cNvPr>
              <p:cNvSpPr/>
              <p:nvPr/>
            </p:nvSpPr>
            <p:spPr>
              <a:xfrm>
                <a:off x="340641" y="4817059"/>
                <a:ext cx="5673242" cy="223512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10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7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Avenir Next LT Pro" panose="020B0504020202020204" pitchFamily="34" charset="0"/>
                    <a:ea typeface="Unbounded Bold" pitchFamily="34" charset="-122"/>
                    <a:cs typeface="Unbounded Bold" pitchFamily="34" charset="-120"/>
                  </a:rPr>
                  <a:t>Domestic monetary multipliers diverge</a:t>
                </a:r>
                <a:endParaRPr kumimoji="0" lang="en-US" sz="1700" b="0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21" name="Text 16">
                <a:extLst>
                  <a:ext uri="{FF2B5EF4-FFF2-40B4-BE49-F238E27FC236}">
                    <a16:creationId xmlns:a16="http://schemas.microsoft.com/office/drawing/2014/main" id="{F019B462-C882-D251-E764-4E9DED49F62B}"/>
                  </a:ext>
                </a:extLst>
              </p:cNvPr>
              <p:cNvSpPr/>
              <p:nvPr/>
            </p:nvSpPr>
            <p:spPr>
              <a:xfrm>
                <a:off x="340641" y="5040571"/>
                <a:ext cx="5673242" cy="90113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3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ea typeface="Open Sans" pitchFamily="34" charset="-122"/>
                    <a:cs typeface="Open Sans" pitchFamily="34" charset="-120"/>
                  </a:rPr>
                  <a:t>South Africa’s monetary tightening produces delayed but clear disinflation, while Nigeria’s transmission is less predictable, reflecting differences in policy credibility and frameworks.</a:t>
                </a:r>
                <a:endParaRPr kumimoji="0" lang="en-US" sz="1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22" name="Text 17">
                <a:extLst>
                  <a:ext uri="{FF2B5EF4-FFF2-40B4-BE49-F238E27FC236}">
                    <a16:creationId xmlns:a16="http://schemas.microsoft.com/office/drawing/2014/main" id="{D81E498E-1CD4-E8D1-8870-31B43130820C}"/>
                  </a:ext>
                </a:extLst>
              </p:cNvPr>
              <p:cNvSpPr/>
              <p:nvPr/>
            </p:nvSpPr>
            <p:spPr>
              <a:xfrm>
                <a:off x="6178223" y="4485557"/>
                <a:ext cx="339295" cy="178775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ea typeface="Unbounded Light" pitchFamily="34" charset="-122"/>
                    <a:cs typeface="Unbounded Light" pitchFamily="34" charset="-120"/>
                  </a:rPr>
                  <a:t>05</a:t>
                </a:r>
                <a:endParaRPr kumimoji="0" lang="en-US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23" name="Shape 18">
                <a:extLst>
                  <a:ext uri="{FF2B5EF4-FFF2-40B4-BE49-F238E27FC236}">
                    <a16:creationId xmlns:a16="http://schemas.microsoft.com/office/drawing/2014/main" id="{ED210599-E2D0-CFA6-4EB4-59CD870CF6B6}"/>
                  </a:ext>
                </a:extLst>
              </p:cNvPr>
              <p:cNvSpPr/>
              <p:nvPr/>
            </p:nvSpPr>
            <p:spPr>
              <a:xfrm>
                <a:off x="6178223" y="4711549"/>
                <a:ext cx="5673242" cy="17010"/>
              </a:xfrm>
              <a:prstGeom prst="rect">
                <a:avLst/>
              </a:prstGeom>
              <a:solidFill>
                <a:srgbClr val="007033"/>
              </a:solidFill>
              <a:ln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0" u="none" strike="noStrike" kern="0" cap="none" spc="0" normalizeH="0" baseline="0" noProof="0">
                  <a:ln>
                    <a:noFill/>
                  </a:ln>
                  <a:solidFill>
                    <a:srgbClr val="007033"/>
                  </a:solidFill>
                  <a:effectLst/>
                  <a:uLnTx/>
                  <a:uFillTx/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24" name="Text 19">
                <a:extLst>
                  <a:ext uri="{FF2B5EF4-FFF2-40B4-BE49-F238E27FC236}">
                    <a16:creationId xmlns:a16="http://schemas.microsoft.com/office/drawing/2014/main" id="{9639831C-E703-C579-D7B0-98E8161E7C5D}"/>
                  </a:ext>
                </a:extLst>
              </p:cNvPr>
              <p:cNvSpPr/>
              <p:nvPr/>
            </p:nvSpPr>
            <p:spPr>
              <a:xfrm>
                <a:off x="6178223" y="4817059"/>
                <a:ext cx="5673242" cy="223512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10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7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7033"/>
                    </a:solidFill>
                    <a:effectLst/>
                    <a:uLnTx/>
                    <a:uFillTx/>
                    <a:latin typeface="Avenir Next LT Pro" panose="020B0504020202020204" pitchFamily="34" charset="0"/>
                    <a:ea typeface="Unbounded Bold" pitchFamily="34" charset="-122"/>
                    <a:cs typeface="Unbounded Bold" pitchFamily="34" charset="-120"/>
                  </a:rPr>
                  <a:t>Partial insulation from global shocks</a:t>
                </a:r>
                <a:endParaRPr kumimoji="0" lang="en-US" sz="1700" b="0" i="0" u="none" strike="noStrike" kern="0" cap="none" spc="0" normalizeH="0" baseline="0" noProof="0" dirty="0">
                  <a:ln>
                    <a:noFill/>
                  </a:ln>
                  <a:solidFill>
                    <a:srgbClr val="007033"/>
                  </a:solidFill>
                  <a:effectLst/>
                  <a:uLnTx/>
                  <a:uFillTx/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25" name="Text 20">
                <a:extLst>
                  <a:ext uri="{FF2B5EF4-FFF2-40B4-BE49-F238E27FC236}">
                    <a16:creationId xmlns:a16="http://schemas.microsoft.com/office/drawing/2014/main" id="{D27EA8EC-CE09-2B4B-829C-552173E47A14}"/>
                  </a:ext>
                </a:extLst>
              </p:cNvPr>
              <p:cNvSpPr/>
              <p:nvPr/>
            </p:nvSpPr>
            <p:spPr>
              <a:xfrm>
                <a:off x="6178223" y="5020018"/>
                <a:ext cx="5673242" cy="90113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3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ea typeface="Open Sans" pitchFamily="34" charset="-122"/>
                    <a:cs typeface="Open Sans" pitchFamily="34" charset="-120"/>
                  </a:rPr>
                  <a:t>Domestic policy dampens some global spillovers, especially risk shocks, but struggles to consistently reduce inflation pass‑through from US monetary shocks.</a:t>
                </a:r>
                <a:endParaRPr kumimoji="0" lang="en-US" sz="1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439804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F801F-ED42-EA03-DEF7-0E8983427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>
            <a:extLst>
              <a:ext uri="{FF2B5EF4-FFF2-40B4-BE49-F238E27FC236}">
                <a16:creationId xmlns:a16="http://schemas.microsoft.com/office/drawing/2014/main" id="{F0E4A4A6-F3F7-E0A3-B64A-186E18223003}"/>
              </a:ext>
            </a:extLst>
          </p:cNvPr>
          <p:cNvSpPr/>
          <p:nvPr/>
        </p:nvSpPr>
        <p:spPr>
          <a:xfrm>
            <a:off x="0" y="1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3222905" h="1820941">
                <a:moveTo>
                  <a:pt x="0" y="0"/>
                </a:moveTo>
                <a:lnTo>
                  <a:pt x="3222905" y="0"/>
                </a:lnTo>
                <a:lnTo>
                  <a:pt x="3222905" y="1820941"/>
                </a:lnTo>
                <a:lnTo>
                  <a:pt x="0" y="18209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36BFDA33-89AE-5F31-2D3A-2CF16288E577}"/>
              </a:ext>
            </a:extLst>
          </p:cNvPr>
          <p:cNvSpPr/>
          <p:nvPr/>
        </p:nvSpPr>
        <p:spPr>
          <a:xfrm>
            <a:off x="11462659" y="152401"/>
            <a:ext cx="457199" cy="609600"/>
          </a:xfrm>
          <a:custGeom>
            <a:avLst/>
            <a:gdLst/>
            <a:ahLst/>
            <a:cxnLst/>
            <a:rect l="l" t="t" r="r" b="b"/>
            <a:pathLst>
              <a:path w="2559975" h="3534826">
                <a:moveTo>
                  <a:pt x="0" y="0"/>
                </a:moveTo>
                <a:lnTo>
                  <a:pt x="2559976" y="0"/>
                </a:lnTo>
                <a:lnTo>
                  <a:pt x="2559976" y="3534826"/>
                </a:lnTo>
                <a:lnTo>
                  <a:pt x="0" y="35348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694487"/>
            <a:endParaRPr lang="en-GB" sz="136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71590A-E06F-6839-E49E-C8C6391CA71A}"/>
              </a:ext>
            </a:extLst>
          </p:cNvPr>
          <p:cNvSpPr txBox="1"/>
          <p:nvPr/>
        </p:nvSpPr>
        <p:spPr>
          <a:xfrm flipH="1">
            <a:off x="185058" y="238781"/>
            <a:ext cx="9546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Avenir Next LT Pro" panose="020B0504020202020204" pitchFamily="34" charset="0"/>
              </a:rPr>
              <a:t>6.0</a:t>
            </a:r>
            <a:r>
              <a:rPr lang="en-GB" sz="28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  </a:t>
            </a:r>
            <a:r>
              <a:rPr lang="en-GB" sz="2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| </a:t>
            </a:r>
            <a:r>
              <a:rPr lang="en-GB" sz="2800" b="1" dirty="0">
                <a:solidFill>
                  <a:schemeClr val="bg1"/>
                </a:solidFill>
                <a:latin typeface="Avenir Next LT Pro" panose="020B0504020202020204" pitchFamily="34" charset="0"/>
                <a:cs typeface="Segoe UI" panose="020B0502040204020203" pitchFamily="34" charset="0"/>
              </a:rPr>
              <a:t>Policy Implications &amp; Recommendations</a:t>
            </a:r>
            <a:endParaRPr lang="en-GB" sz="2800" b="1" dirty="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44" name="Slide Number Placeholder 43">
            <a:extLst>
              <a:ext uri="{FF2B5EF4-FFF2-40B4-BE49-F238E27FC236}">
                <a16:creationId xmlns:a16="http://schemas.microsoft.com/office/drawing/2014/main" id="{94888DD9-5DE6-C34F-8CAA-E167FD10E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1258" y="6610670"/>
            <a:ext cx="499625" cy="256512"/>
          </a:xfrm>
          <a:solidFill>
            <a:srgbClr val="000000"/>
          </a:solidFill>
        </p:spPr>
        <p:txBody>
          <a:bodyPr/>
          <a:lstStyle/>
          <a:p>
            <a:fld id="{B6F15528-21DE-4FAA-801E-634DDDAF4B2B}" type="slidenum">
              <a:rPr lang="en-US" sz="1050" b="1" smtClean="0">
                <a:solidFill>
                  <a:schemeClr val="bg1"/>
                </a:solidFill>
              </a:rPr>
              <a:pPr/>
              <a:t>18</a:t>
            </a:fld>
            <a:endParaRPr lang="en-US" sz="1050" b="1" dirty="0">
              <a:solidFill>
                <a:schemeClr val="bg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CD8C39E3-EB71-979A-BB29-74C0119ED32F}"/>
              </a:ext>
            </a:extLst>
          </p:cNvPr>
          <p:cNvGrpSpPr/>
          <p:nvPr/>
        </p:nvGrpSpPr>
        <p:grpSpPr>
          <a:xfrm>
            <a:off x="525254" y="1389742"/>
            <a:ext cx="11141492" cy="5109029"/>
            <a:chOff x="494109" y="1193800"/>
            <a:chExt cx="11141492" cy="4346668"/>
          </a:xfrm>
        </p:grpSpPr>
        <p:sp>
          <p:nvSpPr>
            <p:cNvPr id="51" name="Text 5">
              <a:extLst>
                <a:ext uri="{FF2B5EF4-FFF2-40B4-BE49-F238E27FC236}">
                  <a16:creationId xmlns:a16="http://schemas.microsoft.com/office/drawing/2014/main" id="{BEC2875F-4AF1-9D76-7AF6-7EDCFEC3D961}"/>
                </a:ext>
              </a:extLst>
            </p:cNvPr>
            <p:cNvSpPr/>
            <p:nvPr/>
          </p:nvSpPr>
          <p:spPr>
            <a:xfrm>
              <a:off x="6273800" y="1803984"/>
              <a:ext cx="2160092" cy="23246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defTabSz="762038"/>
              <a:r>
                <a:rPr lang="en-US" sz="2000" b="1" kern="0" dirty="0">
                  <a:solidFill>
                    <a:schemeClr val="tx2">
                      <a:lumMod val="75000"/>
                    </a:schemeClr>
                  </a:solidFill>
                  <a:latin typeface="Avenir Next LT Pro" panose="020B0504020202020204" pitchFamily="34" charset="0"/>
                  <a:ea typeface="Noto Serif SC Bold" pitchFamily="34" charset="-122"/>
                  <a:cs typeface="Noto Serif SC Bold" pitchFamily="34" charset="-120"/>
                </a:rPr>
                <a:t>Implication 2: </a:t>
              </a:r>
            </a:p>
            <a:p>
              <a:pPr defTabSz="762038"/>
              <a:r>
                <a:rPr lang="en-US" sz="2000" b="1" kern="0" dirty="0">
                  <a:solidFill>
                    <a:srgbClr val="039F33"/>
                  </a:solidFill>
                  <a:latin typeface="Avenir Next LT Pro" panose="020B0504020202020204" pitchFamily="34" charset="0"/>
                  <a:ea typeface="Noto Serif SC Bold" pitchFamily="34" charset="-122"/>
                  <a:cs typeface="Noto Serif SC Bold" pitchFamily="34" charset="-120"/>
                </a:rPr>
                <a:t>Exchange Rate Is Central, Not Secondary</a:t>
              </a:r>
            </a:p>
          </p:txBody>
        </p:sp>
        <p:sp>
          <p:nvSpPr>
            <p:cNvPr id="52" name="Text 6">
              <a:extLst>
                <a:ext uri="{FF2B5EF4-FFF2-40B4-BE49-F238E27FC236}">
                  <a16:creationId xmlns:a16="http://schemas.microsoft.com/office/drawing/2014/main" id="{766C80CF-3BCA-7B95-EBB7-FDBBAAE89092}"/>
                </a:ext>
              </a:extLst>
            </p:cNvPr>
            <p:cNvSpPr/>
            <p:nvPr/>
          </p:nvSpPr>
          <p:spPr>
            <a:xfrm>
              <a:off x="6284734" y="2397813"/>
              <a:ext cx="5350867" cy="90487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defTabSz="762038"/>
              <a:r>
                <a:rPr lang="en-US" kern="0" dirty="0">
                  <a:solidFill>
                    <a:prstClr val="black"/>
                  </a:solidFill>
                  <a:latin typeface="Avenir Next LT Pro" panose="020B0504020202020204" pitchFamily="34" charset="0"/>
                  <a:ea typeface="Geist" pitchFamily="34" charset="-122"/>
                  <a:cs typeface="Geist" pitchFamily="34" charset="-120"/>
                </a:rPr>
                <a:t>Exchange-rate pressures are not symptoms — they are the primary transmission channel.</a:t>
              </a:r>
            </a:p>
          </p:txBody>
        </p:sp>
        <p:sp>
          <p:nvSpPr>
            <p:cNvPr id="53" name="Text 7">
              <a:extLst>
                <a:ext uri="{FF2B5EF4-FFF2-40B4-BE49-F238E27FC236}">
                  <a16:creationId xmlns:a16="http://schemas.microsoft.com/office/drawing/2014/main" id="{B039D1D9-52AC-ECFF-AB04-24DD82EEF3C1}"/>
                </a:ext>
              </a:extLst>
            </p:cNvPr>
            <p:cNvSpPr/>
            <p:nvPr/>
          </p:nvSpPr>
          <p:spPr>
            <a:xfrm>
              <a:off x="661490" y="3987719"/>
              <a:ext cx="2061269" cy="23246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defTabSz="762038"/>
              <a:r>
                <a:rPr lang="en-US" sz="1867" b="1" kern="0" dirty="0">
                  <a:solidFill>
                    <a:schemeClr val="tx2">
                      <a:lumMod val="75000"/>
                    </a:schemeClr>
                  </a:solidFill>
                  <a:latin typeface="Avenir Next LT Pro" panose="020B0504020202020204" pitchFamily="34" charset="0"/>
                  <a:ea typeface="Noto Serif SC Bold" pitchFamily="34" charset="-122"/>
                  <a:cs typeface="Noto Serif SC Bold" pitchFamily="34" charset="-120"/>
                </a:rPr>
                <a:t>Implication 3: </a:t>
              </a:r>
            </a:p>
            <a:p>
              <a:pPr defTabSz="762038"/>
              <a:r>
                <a:rPr lang="en-US" sz="1867" b="1" kern="0" dirty="0">
                  <a:solidFill>
                    <a:srgbClr val="039F33"/>
                  </a:solidFill>
                  <a:latin typeface="Avenir Next LT Pro" panose="020B0504020202020204" pitchFamily="34" charset="0"/>
                  <a:ea typeface="Noto Serif SC Bold" pitchFamily="34" charset="-122"/>
                  <a:cs typeface="Noto Serif SC Bold" pitchFamily="34" charset="-120"/>
                </a:rPr>
                <a:t>Rate Policy Needs Structural Support</a:t>
              </a:r>
            </a:p>
          </p:txBody>
        </p:sp>
        <p:sp>
          <p:nvSpPr>
            <p:cNvPr id="54" name="Text 8">
              <a:extLst>
                <a:ext uri="{FF2B5EF4-FFF2-40B4-BE49-F238E27FC236}">
                  <a16:creationId xmlns:a16="http://schemas.microsoft.com/office/drawing/2014/main" id="{BBE894E3-819F-DD8C-0ED4-A4BB5201261B}"/>
                </a:ext>
              </a:extLst>
            </p:cNvPr>
            <p:cNvSpPr/>
            <p:nvPr/>
          </p:nvSpPr>
          <p:spPr>
            <a:xfrm>
              <a:off x="661490" y="4635593"/>
              <a:ext cx="5350769" cy="90487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defTabSz="762038"/>
              <a:r>
                <a:rPr lang="en-US" kern="0" dirty="0">
                  <a:solidFill>
                    <a:prstClr val="black"/>
                  </a:solidFill>
                  <a:latin typeface="Avenir Next LT Pro" panose="020B0504020202020204" pitchFamily="34" charset="0"/>
                  <a:ea typeface="Geist" pitchFamily="34" charset="-122"/>
                  <a:cs typeface="Geist" pitchFamily="34" charset="-120"/>
                </a:rPr>
                <a:t>Structural reforms are complements to — not substitutes for — interest-rate tools.</a:t>
              </a:r>
            </a:p>
          </p:txBody>
        </p:sp>
        <p:sp>
          <p:nvSpPr>
            <p:cNvPr id="55" name="Text 9">
              <a:extLst>
                <a:ext uri="{FF2B5EF4-FFF2-40B4-BE49-F238E27FC236}">
                  <a16:creationId xmlns:a16="http://schemas.microsoft.com/office/drawing/2014/main" id="{E0F9C0F1-6847-F8F8-A57B-DFEBA63D3BB7}"/>
                </a:ext>
              </a:extLst>
            </p:cNvPr>
            <p:cNvSpPr/>
            <p:nvPr/>
          </p:nvSpPr>
          <p:spPr>
            <a:xfrm>
              <a:off x="6231533" y="3987719"/>
              <a:ext cx="2314476" cy="23246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defTabSz="762038"/>
              <a:r>
                <a:rPr lang="en-US" sz="2000" b="1" kern="0" dirty="0">
                  <a:solidFill>
                    <a:schemeClr val="tx2">
                      <a:lumMod val="75000"/>
                    </a:schemeClr>
                  </a:solidFill>
                  <a:latin typeface="Avenir Next LT Pro" panose="020B0504020202020204" pitchFamily="34" charset="0"/>
                  <a:ea typeface="Noto Serif SC Bold" pitchFamily="34" charset="-122"/>
                  <a:cs typeface="Noto Serif SC Bold" pitchFamily="34" charset="-120"/>
                </a:rPr>
                <a:t>Implication 4: </a:t>
              </a:r>
            </a:p>
            <a:p>
              <a:pPr defTabSz="762038"/>
              <a:r>
                <a:rPr lang="en-US" sz="2000" b="1" kern="0" dirty="0">
                  <a:solidFill>
                    <a:srgbClr val="039F33"/>
                  </a:solidFill>
                  <a:latin typeface="Avenir Next LT Pro" panose="020B0504020202020204" pitchFamily="34" charset="0"/>
                  <a:ea typeface="Noto Serif SC Bold" pitchFamily="34" charset="-122"/>
                  <a:cs typeface="Noto Serif SC Bold" pitchFamily="34" charset="-120"/>
                </a:rPr>
                <a:t>Framework Choice Is Not Enough</a:t>
              </a:r>
            </a:p>
          </p:txBody>
        </p:sp>
        <p:sp>
          <p:nvSpPr>
            <p:cNvPr id="56" name="Text 10">
              <a:extLst>
                <a:ext uri="{FF2B5EF4-FFF2-40B4-BE49-F238E27FC236}">
                  <a16:creationId xmlns:a16="http://schemas.microsoft.com/office/drawing/2014/main" id="{BF450EE9-8EB5-B7AD-6B48-EA83FFE54473}"/>
                </a:ext>
              </a:extLst>
            </p:cNvPr>
            <p:cNvSpPr/>
            <p:nvPr/>
          </p:nvSpPr>
          <p:spPr>
            <a:xfrm>
              <a:off x="6231533" y="4635593"/>
              <a:ext cx="5350867" cy="67865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defTabSz="762038"/>
              <a:r>
                <a:rPr lang="en-US" kern="0" dirty="0">
                  <a:solidFill>
                    <a:prstClr val="black"/>
                  </a:solidFill>
                  <a:latin typeface="Avenir Next LT Pro" panose="020B0504020202020204" pitchFamily="34" charset="0"/>
                  <a:ea typeface="Geist" pitchFamily="34" charset="-122"/>
                  <a:cs typeface="Geist" pitchFamily="34" charset="-120"/>
                </a:rPr>
                <a:t>What matters is whether the economy has the transmission capacity to make the framework work.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B05CCF04-6EE4-F748-9165-FD046DB56C36}"/>
                </a:ext>
              </a:extLst>
            </p:cNvPr>
            <p:cNvGrpSpPr/>
            <p:nvPr/>
          </p:nvGrpSpPr>
          <p:grpSpPr>
            <a:xfrm>
              <a:off x="494109" y="1197464"/>
              <a:ext cx="5491902" cy="1931535"/>
              <a:chOff x="494109" y="1197464"/>
              <a:chExt cx="5491902" cy="1931535"/>
            </a:xfrm>
          </p:grpSpPr>
          <p:sp>
            <p:nvSpPr>
              <p:cNvPr id="58" name="Text 3">
                <a:extLst>
                  <a:ext uri="{FF2B5EF4-FFF2-40B4-BE49-F238E27FC236}">
                    <a16:creationId xmlns:a16="http://schemas.microsoft.com/office/drawing/2014/main" id="{2E3449F5-2876-6EE8-8829-189817EA5F2B}"/>
                  </a:ext>
                </a:extLst>
              </p:cNvPr>
              <p:cNvSpPr/>
              <p:nvPr/>
            </p:nvSpPr>
            <p:spPr>
              <a:xfrm>
                <a:off x="665558" y="1905643"/>
                <a:ext cx="2057202" cy="232469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defTabSz="762038"/>
                <a:r>
                  <a:rPr lang="en-US" sz="2000" b="1" kern="0" dirty="0">
                    <a:solidFill>
                      <a:schemeClr val="tx2">
                        <a:lumMod val="75000"/>
                      </a:schemeClr>
                    </a:solidFill>
                    <a:latin typeface="Avenir Next LT Pro" panose="020B0504020202020204" pitchFamily="34" charset="0"/>
                    <a:ea typeface="Noto Serif SC Bold" pitchFamily="34" charset="-122"/>
                    <a:cs typeface="Noto Serif SC Bold" pitchFamily="34" charset="-120"/>
                  </a:rPr>
                  <a:t>Implication 1: </a:t>
                </a:r>
              </a:p>
              <a:p>
                <a:pPr defTabSz="762038"/>
                <a:r>
                  <a:rPr lang="en-US" sz="2000" b="1" kern="0" dirty="0">
                    <a:solidFill>
                      <a:srgbClr val="039F33"/>
                    </a:solidFill>
                    <a:latin typeface="Avenir Next LT Pro" panose="020B0504020202020204" pitchFamily="34" charset="0"/>
                    <a:ea typeface="Noto Serif SC Bold" pitchFamily="34" charset="-122"/>
                    <a:cs typeface="Noto Serif SC Bold" pitchFamily="34" charset="-120"/>
                  </a:rPr>
                  <a:t>Expand Monetary Surveillance</a:t>
                </a:r>
              </a:p>
            </p:txBody>
          </p:sp>
          <p:sp>
            <p:nvSpPr>
              <p:cNvPr id="59" name="Text 4">
                <a:extLst>
                  <a:ext uri="{FF2B5EF4-FFF2-40B4-BE49-F238E27FC236}">
                    <a16:creationId xmlns:a16="http://schemas.microsoft.com/office/drawing/2014/main" id="{AEE63581-D7B2-4492-48AF-029D3A7C924B}"/>
                  </a:ext>
                </a:extLst>
              </p:cNvPr>
              <p:cNvSpPr/>
              <p:nvPr/>
            </p:nvSpPr>
            <p:spPr>
              <a:xfrm>
                <a:off x="635242" y="2450342"/>
                <a:ext cx="5350769" cy="678657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defTabSz="762038"/>
                <a:r>
                  <a:rPr lang="en-US" kern="0" dirty="0">
                    <a:solidFill>
                      <a:prstClr val="black"/>
                    </a:solidFill>
                    <a:latin typeface="Avenir Next LT Pro" panose="020B0504020202020204" pitchFamily="34" charset="0"/>
                    <a:ea typeface="Geist" pitchFamily="34" charset="-122"/>
                    <a:cs typeface="Geist" pitchFamily="34" charset="-120"/>
                  </a:rPr>
                  <a:t>Treat global financial conditions as core monetary policy inputs, not external noise.</a:t>
                </a:r>
              </a:p>
            </p:txBody>
          </p:sp>
          <p:sp>
            <p:nvSpPr>
              <p:cNvPr id="60" name="Google Shape;14901;p196">
                <a:extLst>
                  <a:ext uri="{FF2B5EF4-FFF2-40B4-BE49-F238E27FC236}">
                    <a16:creationId xmlns:a16="http://schemas.microsoft.com/office/drawing/2014/main" id="{AABB0F82-EA13-9FEC-1A2C-5195C43065D1}"/>
                  </a:ext>
                </a:extLst>
              </p:cNvPr>
              <p:cNvSpPr/>
              <p:nvPr/>
            </p:nvSpPr>
            <p:spPr>
              <a:xfrm>
                <a:off x="753429" y="1293009"/>
                <a:ext cx="260842" cy="247921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98" extrusionOk="0">
                    <a:moveTo>
                      <a:pt x="72" y="148"/>
                    </a:moveTo>
                    <a:lnTo>
                      <a:pt x="72" y="148"/>
                    </a:lnTo>
                    <a:lnTo>
                      <a:pt x="68" y="146"/>
                    </a:lnTo>
                    <a:lnTo>
                      <a:pt x="64" y="142"/>
                    </a:lnTo>
                    <a:lnTo>
                      <a:pt x="64" y="142"/>
                    </a:lnTo>
                    <a:lnTo>
                      <a:pt x="62" y="136"/>
                    </a:lnTo>
                    <a:lnTo>
                      <a:pt x="62" y="126"/>
                    </a:lnTo>
                    <a:lnTo>
                      <a:pt x="62" y="126"/>
                    </a:lnTo>
                    <a:lnTo>
                      <a:pt x="64" y="104"/>
                    </a:lnTo>
                    <a:lnTo>
                      <a:pt x="64" y="104"/>
                    </a:lnTo>
                    <a:lnTo>
                      <a:pt x="70" y="86"/>
                    </a:lnTo>
                    <a:lnTo>
                      <a:pt x="70" y="86"/>
                    </a:lnTo>
                    <a:lnTo>
                      <a:pt x="72" y="78"/>
                    </a:lnTo>
                    <a:lnTo>
                      <a:pt x="78" y="72"/>
                    </a:lnTo>
                    <a:lnTo>
                      <a:pt x="78" y="72"/>
                    </a:lnTo>
                    <a:lnTo>
                      <a:pt x="82" y="68"/>
                    </a:lnTo>
                    <a:lnTo>
                      <a:pt x="86" y="68"/>
                    </a:lnTo>
                    <a:lnTo>
                      <a:pt x="86" y="68"/>
                    </a:lnTo>
                    <a:lnTo>
                      <a:pt x="92" y="68"/>
                    </a:lnTo>
                    <a:lnTo>
                      <a:pt x="96" y="72"/>
                    </a:lnTo>
                    <a:lnTo>
                      <a:pt x="98" y="80"/>
                    </a:lnTo>
                    <a:lnTo>
                      <a:pt x="98" y="88"/>
                    </a:lnTo>
                    <a:lnTo>
                      <a:pt x="98" y="88"/>
                    </a:lnTo>
                    <a:lnTo>
                      <a:pt x="96" y="112"/>
                    </a:lnTo>
                    <a:lnTo>
                      <a:pt x="96" y="112"/>
                    </a:lnTo>
                    <a:lnTo>
                      <a:pt x="90" y="130"/>
                    </a:lnTo>
                    <a:lnTo>
                      <a:pt x="90" y="130"/>
                    </a:lnTo>
                    <a:lnTo>
                      <a:pt x="86" y="136"/>
                    </a:lnTo>
                    <a:lnTo>
                      <a:pt x="82" y="142"/>
                    </a:lnTo>
                    <a:lnTo>
                      <a:pt x="82" y="142"/>
                    </a:lnTo>
                    <a:lnTo>
                      <a:pt x="78" y="146"/>
                    </a:lnTo>
                    <a:lnTo>
                      <a:pt x="72" y="148"/>
                    </a:lnTo>
                    <a:lnTo>
                      <a:pt x="72" y="148"/>
                    </a:lnTo>
                    <a:close/>
                    <a:moveTo>
                      <a:pt x="222" y="148"/>
                    </a:moveTo>
                    <a:lnTo>
                      <a:pt x="222" y="148"/>
                    </a:lnTo>
                    <a:lnTo>
                      <a:pt x="216" y="150"/>
                    </a:lnTo>
                    <a:lnTo>
                      <a:pt x="212" y="154"/>
                    </a:lnTo>
                    <a:lnTo>
                      <a:pt x="212" y="154"/>
                    </a:lnTo>
                    <a:lnTo>
                      <a:pt x="208" y="158"/>
                    </a:lnTo>
                    <a:lnTo>
                      <a:pt x="204" y="166"/>
                    </a:lnTo>
                    <a:lnTo>
                      <a:pt x="204" y="166"/>
                    </a:lnTo>
                    <a:lnTo>
                      <a:pt x="198" y="184"/>
                    </a:lnTo>
                    <a:lnTo>
                      <a:pt x="198" y="184"/>
                    </a:lnTo>
                    <a:lnTo>
                      <a:pt x="196" y="208"/>
                    </a:lnTo>
                    <a:lnTo>
                      <a:pt x="196" y="208"/>
                    </a:lnTo>
                    <a:lnTo>
                      <a:pt x="196" y="218"/>
                    </a:lnTo>
                    <a:lnTo>
                      <a:pt x="198" y="224"/>
                    </a:lnTo>
                    <a:lnTo>
                      <a:pt x="198" y="224"/>
                    </a:lnTo>
                    <a:lnTo>
                      <a:pt x="202" y="228"/>
                    </a:lnTo>
                    <a:lnTo>
                      <a:pt x="208" y="228"/>
                    </a:lnTo>
                    <a:lnTo>
                      <a:pt x="208" y="228"/>
                    </a:lnTo>
                    <a:lnTo>
                      <a:pt x="212" y="228"/>
                    </a:lnTo>
                    <a:lnTo>
                      <a:pt x="216" y="224"/>
                    </a:lnTo>
                    <a:lnTo>
                      <a:pt x="220" y="220"/>
                    </a:lnTo>
                    <a:lnTo>
                      <a:pt x="224" y="214"/>
                    </a:lnTo>
                    <a:lnTo>
                      <a:pt x="224" y="214"/>
                    </a:lnTo>
                    <a:lnTo>
                      <a:pt x="228" y="204"/>
                    </a:lnTo>
                    <a:lnTo>
                      <a:pt x="228" y="204"/>
                    </a:lnTo>
                    <a:lnTo>
                      <a:pt x="230" y="192"/>
                    </a:lnTo>
                    <a:lnTo>
                      <a:pt x="230" y="192"/>
                    </a:lnTo>
                    <a:lnTo>
                      <a:pt x="232" y="180"/>
                    </a:lnTo>
                    <a:lnTo>
                      <a:pt x="232" y="180"/>
                    </a:lnTo>
                    <a:lnTo>
                      <a:pt x="232" y="168"/>
                    </a:lnTo>
                    <a:lnTo>
                      <a:pt x="232" y="168"/>
                    </a:lnTo>
                    <a:lnTo>
                      <a:pt x="232" y="160"/>
                    </a:lnTo>
                    <a:lnTo>
                      <a:pt x="230" y="154"/>
                    </a:lnTo>
                    <a:lnTo>
                      <a:pt x="226" y="150"/>
                    </a:lnTo>
                    <a:lnTo>
                      <a:pt x="222" y="148"/>
                    </a:lnTo>
                    <a:lnTo>
                      <a:pt x="222" y="148"/>
                    </a:lnTo>
                    <a:close/>
                    <a:moveTo>
                      <a:pt x="298" y="32"/>
                    </a:moveTo>
                    <a:lnTo>
                      <a:pt x="298" y="266"/>
                    </a:lnTo>
                    <a:lnTo>
                      <a:pt x="298" y="266"/>
                    </a:lnTo>
                    <a:lnTo>
                      <a:pt x="296" y="272"/>
                    </a:lnTo>
                    <a:lnTo>
                      <a:pt x="294" y="278"/>
                    </a:lnTo>
                    <a:lnTo>
                      <a:pt x="288" y="288"/>
                    </a:lnTo>
                    <a:lnTo>
                      <a:pt x="278" y="294"/>
                    </a:lnTo>
                    <a:lnTo>
                      <a:pt x="272" y="296"/>
                    </a:lnTo>
                    <a:lnTo>
                      <a:pt x="266" y="298"/>
                    </a:lnTo>
                    <a:lnTo>
                      <a:pt x="32" y="298"/>
                    </a:lnTo>
                    <a:lnTo>
                      <a:pt x="32" y="298"/>
                    </a:lnTo>
                    <a:lnTo>
                      <a:pt x="24" y="296"/>
                    </a:lnTo>
                    <a:lnTo>
                      <a:pt x="18" y="294"/>
                    </a:lnTo>
                    <a:lnTo>
                      <a:pt x="8" y="288"/>
                    </a:lnTo>
                    <a:lnTo>
                      <a:pt x="2" y="278"/>
                    </a:lnTo>
                    <a:lnTo>
                      <a:pt x="0" y="272"/>
                    </a:lnTo>
                    <a:lnTo>
                      <a:pt x="0" y="266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24"/>
                    </a:lnTo>
                    <a:lnTo>
                      <a:pt x="2" y="18"/>
                    </a:lnTo>
                    <a:lnTo>
                      <a:pt x="8" y="8"/>
                    </a:lnTo>
                    <a:lnTo>
                      <a:pt x="18" y="2"/>
                    </a:lnTo>
                    <a:lnTo>
                      <a:pt x="24" y="0"/>
                    </a:lnTo>
                    <a:lnTo>
                      <a:pt x="32" y="0"/>
                    </a:lnTo>
                    <a:lnTo>
                      <a:pt x="266" y="0"/>
                    </a:lnTo>
                    <a:lnTo>
                      <a:pt x="266" y="0"/>
                    </a:lnTo>
                    <a:lnTo>
                      <a:pt x="272" y="0"/>
                    </a:lnTo>
                    <a:lnTo>
                      <a:pt x="278" y="2"/>
                    </a:lnTo>
                    <a:lnTo>
                      <a:pt x="288" y="8"/>
                    </a:lnTo>
                    <a:lnTo>
                      <a:pt x="294" y="18"/>
                    </a:lnTo>
                    <a:lnTo>
                      <a:pt x="296" y="24"/>
                    </a:lnTo>
                    <a:lnTo>
                      <a:pt x="298" y="32"/>
                    </a:lnTo>
                    <a:lnTo>
                      <a:pt x="298" y="32"/>
                    </a:lnTo>
                    <a:close/>
                    <a:moveTo>
                      <a:pt x="42" y="150"/>
                    </a:moveTo>
                    <a:lnTo>
                      <a:pt x="42" y="150"/>
                    </a:lnTo>
                    <a:lnTo>
                      <a:pt x="48" y="156"/>
                    </a:lnTo>
                    <a:lnTo>
                      <a:pt x="54" y="158"/>
                    </a:lnTo>
                    <a:lnTo>
                      <a:pt x="62" y="160"/>
                    </a:lnTo>
                    <a:lnTo>
                      <a:pt x="72" y="162"/>
                    </a:lnTo>
                    <a:lnTo>
                      <a:pt x="72" y="162"/>
                    </a:lnTo>
                    <a:lnTo>
                      <a:pt x="84" y="160"/>
                    </a:lnTo>
                    <a:lnTo>
                      <a:pt x="94" y="156"/>
                    </a:lnTo>
                    <a:lnTo>
                      <a:pt x="94" y="156"/>
                    </a:lnTo>
                    <a:lnTo>
                      <a:pt x="104" y="150"/>
                    </a:lnTo>
                    <a:lnTo>
                      <a:pt x="114" y="142"/>
                    </a:lnTo>
                    <a:lnTo>
                      <a:pt x="114" y="142"/>
                    </a:lnTo>
                    <a:lnTo>
                      <a:pt x="120" y="132"/>
                    </a:lnTo>
                    <a:lnTo>
                      <a:pt x="126" y="122"/>
                    </a:lnTo>
                    <a:lnTo>
                      <a:pt x="126" y="122"/>
                    </a:lnTo>
                    <a:lnTo>
                      <a:pt x="130" y="108"/>
                    </a:lnTo>
                    <a:lnTo>
                      <a:pt x="130" y="96"/>
                    </a:lnTo>
                    <a:lnTo>
                      <a:pt x="130" y="96"/>
                    </a:lnTo>
                    <a:lnTo>
                      <a:pt x="130" y="86"/>
                    </a:lnTo>
                    <a:lnTo>
                      <a:pt x="128" y="78"/>
                    </a:lnTo>
                    <a:lnTo>
                      <a:pt x="124" y="70"/>
                    </a:lnTo>
                    <a:lnTo>
                      <a:pt x="120" y="64"/>
                    </a:lnTo>
                    <a:lnTo>
                      <a:pt x="120" y="64"/>
                    </a:lnTo>
                    <a:lnTo>
                      <a:pt x="114" y="60"/>
                    </a:lnTo>
                    <a:lnTo>
                      <a:pt x="108" y="56"/>
                    </a:lnTo>
                    <a:lnTo>
                      <a:pt x="100" y="54"/>
                    </a:lnTo>
                    <a:lnTo>
                      <a:pt x="90" y="54"/>
                    </a:lnTo>
                    <a:lnTo>
                      <a:pt x="90" y="54"/>
                    </a:lnTo>
                    <a:lnTo>
                      <a:pt x="78" y="56"/>
                    </a:lnTo>
                    <a:lnTo>
                      <a:pt x="66" y="58"/>
                    </a:lnTo>
                    <a:lnTo>
                      <a:pt x="66" y="58"/>
                    </a:lnTo>
                    <a:lnTo>
                      <a:pt x="56" y="64"/>
                    </a:lnTo>
                    <a:lnTo>
                      <a:pt x="48" y="72"/>
                    </a:lnTo>
                    <a:lnTo>
                      <a:pt x="48" y="72"/>
                    </a:lnTo>
                    <a:lnTo>
                      <a:pt x="40" y="82"/>
                    </a:lnTo>
                    <a:lnTo>
                      <a:pt x="36" y="94"/>
                    </a:lnTo>
                    <a:lnTo>
                      <a:pt x="36" y="94"/>
                    </a:lnTo>
                    <a:lnTo>
                      <a:pt x="32" y="106"/>
                    </a:lnTo>
                    <a:lnTo>
                      <a:pt x="32" y="120"/>
                    </a:lnTo>
                    <a:lnTo>
                      <a:pt x="32" y="120"/>
                    </a:lnTo>
                    <a:lnTo>
                      <a:pt x="32" y="130"/>
                    </a:lnTo>
                    <a:lnTo>
                      <a:pt x="34" y="138"/>
                    </a:lnTo>
                    <a:lnTo>
                      <a:pt x="36" y="144"/>
                    </a:lnTo>
                    <a:lnTo>
                      <a:pt x="42" y="150"/>
                    </a:lnTo>
                    <a:lnTo>
                      <a:pt x="42" y="150"/>
                    </a:lnTo>
                    <a:close/>
                    <a:moveTo>
                      <a:pt x="98" y="238"/>
                    </a:moveTo>
                    <a:lnTo>
                      <a:pt x="234" y="72"/>
                    </a:lnTo>
                    <a:lnTo>
                      <a:pt x="234" y="72"/>
                    </a:lnTo>
                    <a:lnTo>
                      <a:pt x="236" y="66"/>
                    </a:lnTo>
                    <a:lnTo>
                      <a:pt x="236" y="60"/>
                    </a:lnTo>
                    <a:lnTo>
                      <a:pt x="236" y="60"/>
                    </a:lnTo>
                    <a:lnTo>
                      <a:pt x="232" y="56"/>
                    </a:lnTo>
                    <a:lnTo>
                      <a:pt x="226" y="54"/>
                    </a:lnTo>
                    <a:lnTo>
                      <a:pt x="204" y="54"/>
                    </a:lnTo>
                    <a:lnTo>
                      <a:pt x="204" y="54"/>
                    </a:lnTo>
                    <a:lnTo>
                      <a:pt x="200" y="56"/>
                    </a:lnTo>
                    <a:lnTo>
                      <a:pt x="196" y="58"/>
                    </a:lnTo>
                    <a:lnTo>
                      <a:pt x="60" y="224"/>
                    </a:lnTo>
                    <a:lnTo>
                      <a:pt x="60" y="224"/>
                    </a:lnTo>
                    <a:lnTo>
                      <a:pt x="58" y="230"/>
                    </a:lnTo>
                    <a:lnTo>
                      <a:pt x="60" y="236"/>
                    </a:lnTo>
                    <a:lnTo>
                      <a:pt x="60" y="236"/>
                    </a:lnTo>
                    <a:lnTo>
                      <a:pt x="62" y="240"/>
                    </a:lnTo>
                    <a:lnTo>
                      <a:pt x="68" y="242"/>
                    </a:lnTo>
                    <a:lnTo>
                      <a:pt x="92" y="242"/>
                    </a:lnTo>
                    <a:lnTo>
                      <a:pt x="92" y="242"/>
                    </a:lnTo>
                    <a:lnTo>
                      <a:pt x="96" y="240"/>
                    </a:lnTo>
                    <a:lnTo>
                      <a:pt x="98" y="238"/>
                    </a:lnTo>
                    <a:lnTo>
                      <a:pt x="98" y="238"/>
                    </a:lnTo>
                    <a:close/>
                    <a:moveTo>
                      <a:pt x="266" y="176"/>
                    </a:moveTo>
                    <a:lnTo>
                      <a:pt x="266" y="176"/>
                    </a:lnTo>
                    <a:lnTo>
                      <a:pt x="264" y="166"/>
                    </a:lnTo>
                    <a:lnTo>
                      <a:pt x="262" y="158"/>
                    </a:lnTo>
                    <a:lnTo>
                      <a:pt x="260" y="152"/>
                    </a:lnTo>
                    <a:lnTo>
                      <a:pt x="254" y="146"/>
                    </a:lnTo>
                    <a:lnTo>
                      <a:pt x="254" y="146"/>
                    </a:lnTo>
                    <a:lnTo>
                      <a:pt x="248" y="142"/>
                    </a:lnTo>
                    <a:lnTo>
                      <a:pt x="242" y="138"/>
                    </a:lnTo>
                    <a:lnTo>
                      <a:pt x="234" y="136"/>
                    </a:lnTo>
                    <a:lnTo>
                      <a:pt x="226" y="134"/>
                    </a:lnTo>
                    <a:lnTo>
                      <a:pt x="226" y="134"/>
                    </a:lnTo>
                    <a:lnTo>
                      <a:pt x="212" y="136"/>
                    </a:lnTo>
                    <a:lnTo>
                      <a:pt x="202" y="140"/>
                    </a:lnTo>
                    <a:lnTo>
                      <a:pt x="202" y="140"/>
                    </a:lnTo>
                    <a:lnTo>
                      <a:pt x="192" y="146"/>
                    </a:lnTo>
                    <a:lnTo>
                      <a:pt x="182" y="154"/>
                    </a:lnTo>
                    <a:lnTo>
                      <a:pt x="182" y="154"/>
                    </a:lnTo>
                    <a:lnTo>
                      <a:pt x="176" y="164"/>
                    </a:lnTo>
                    <a:lnTo>
                      <a:pt x="170" y="174"/>
                    </a:lnTo>
                    <a:lnTo>
                      <a:pt x="170" y="174"/>
                    </a:lnTo>
                    <a:lnTo>
                      <a:pt x="166" y="188"/>
                    </a:lnTo>
                    <a:lnTo>
                      <a:pt x="166" y="202"/>
                    </a:lnTo>
                    <a:lnTo>
                      <a:pt x="166" y="202"/>
                    </a:lnTo>
                    <a:lnTo>
                      <a:pt x="166" y="210"/>
                    </a:lnTo>
                    <a:lnTo>
                      <a:pt x="168" y="218"/>
                    </a:lnTo>
                    <a:lnTo>
                      <a:pt x="172" y="226"/>
                    </a:lnTo>
                    <a:lnTo>
                      <a:pt x="176" y="232"/>
                    </a:lnTo>
                    <a:lnTo>
                      <a:pt x="176" y="232"/>
                    </a:lnTo>
                    <a:lnTo>
                      <a:pt x="182" y="236"/>
                    </a:lnTo>
                    <a:lnTo>
                      <a:pt x="188" y="240"/>
                    </a:lnTo>
                    <a:lnTo>
                      <a:pt x="196" y="242"/>
                    </a:lnTo>
                    <a:lnTo>
                      <a:pt x="206" y="242"/>
                    </a:lnTo>
                    <a:lnTo>
                      <a:pt x="206" y="242"/>
                    </a:lnTo>
                    <a:lnTo>
                      <a:pt x="218" y="240"/>
                    </a:lnTo>
                    <a:lnTo>
                      <a:pt x="230" y="238"/>
                    </a:lnTo>
                    <a:lnTo>
                      <a:pt x="230" y="238"/>
                    </a:lnTo>
                    <a:lnTo>
                      <a:pt x="240" y="232"/>
                    </a:lnTo>
                    <a:lnTo>
                      <a:pt x="248" y="224"/>
                    </a:lnTo>
                    <a:lnTo>
                      <a:pt x="248" y="224"/>
                    </a:lnTo>
                    <a:lnTo>
                      <a:pt x="256" y="214"/>
                    </a:lnTo>
                    <a:lnTo>
                      <a:pt x="260" y="202"/>
                    </a:lnTo>
                    <a:lnTo>
                      <a:pt x="260" y="202"/>
                    </a:lnTo>
                    <a:lnTo>
                      <a:pt x="264" y="190"/>
                    </a:lnTo>
                    <a:lnTo>
                      <a:pt x="266" y="176"/>
                    </a:lnTo>
                    <a:lnTo>
                      <a:pt x="266" y="17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spcFirstLastPara="1" wrap="square" lIns="60950" tIns="30467" rIns="60950" bIns="30467" anchor="t" anchorCtr="0">
                <a:noAutofit/>
              </a:bodyPr>
              <a:lstStyle/>
              <a:p>
                <a:pPr defTabSz="609630"/>
                <a:endParaRPr sz="1333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FF5140A3-045D-78A3-B500-D6CD87956C6B}"/>
                  </a:ext>
                </a:extLst>
              </p:cNvPr>
              <p:cNvSpPr/>
              <p:nvPr/>
            </p:nvSpPr>
            <p:spPr>
              <a:xfrm>
                <a:off x="494109" y="1197464"/>
                <a:ext cx="62191" cy="1787104"/>
              </a:xfrm>
              <a:prstGeom prst="rect">
                <a:avLst/>
              </a:prstGeom>
              <a:solidFill>
                <a:srgbClr val="009900"/>
              </a:solidFill>
              <a:ln>
                <a:solidFill>
                  <a:srgbClr val="0099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endParaRPr lang="en-GB" sz="12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156FF0EB-485B-2ED5-0AB9-DBDAF8B876FF}"/>
                </a:ext>
              </a:extLst>
            </p:cNvPr>
            <p:cNvSpPr/>
            <p:nvPr/>
          </p:nvSpPr>
          <p:spPr>
            <a:xfrm>
              <a:off x="6064855" y="1193800"/>
              <a:ext cx="62191" cy="1787104"/>
            </a:xfrm>
            <a:prstGeom prst="rect">
              <a:avLst/>
            </a:prstGeom>
            <a:solidFill>
              <a:srgbClr val="009900"/>
            </a:solidFill>
            <a:ln>
              <a:solidFill>
                <a:srgbClr val="0099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en-GB" sz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1382E442-05DC-D516-D882-6C99A662F748}"/>
                </a:ext>
              </a:extLst>
            </p:cNvPr>
            <p:cNvSpPr/>
            <p:nvPr/>
          </p:nvSpPr>
          <p:spPr>
            <a:xfrm>
              <a:off x="494109" y="3338743"/>
              <a:ext cx="62191" cy="1787104"/>
            </a:xfrm>
            <a:prstGeom prst="rect">
              <a:avLst/>
            </a:prstGeom>
            <a:solidFill>
              <a:srgbClr val="009900"/>
            </a:solidFill>
            <a:ln>
              <a:solidFill>
                <a:srgbClr val="0099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en-GB" sz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6BEA41CD-A4E9-2DE8-7287-5D816AED853C}"/>
                </a:ext>
              </a:extLst>
            </p:cNvPr>
            <p:cNvSpPr/>
            <p:nvPr/>
          </p:nvSpPr>
          <p:spPr>
            <a:xfrm>
              <a:off x="6064855" y="3287913"/>
              <a:ext cx="62191" cy="1787104"/>
            </a:xfrm>
            <a:prstGeom prst="rect">
              <a:avLst/>
            </a:prstGeom>
            <a:solidFill>
              <a:srgbClr val="009900"/>
            </a:solidFill>
            <a:ln>
              <a:solidFill>
                <a:srgbClr val="0099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en-GB" sz="120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66" name="Google Shape;14547;p194">
            <a:extLst>
              <a:ext uri="{FF2B5EF4-FFF2-40B4-BE49-F238E27FC236}">
                <a16:creationId xmlns:a16="http://schemas.microsoft.com/office/drawing/2014/main" id="{7C7F62A3-509D-DC54-C74F-110D7F2F0EEE}"/>
              </a:ext>
            </a:extLst>
          </p:cNvPr>
          <p:cNvGrpSpPr/>
          <p:nvPr/>
        </p:nvGrpSpPr>
        <p:grpSpPr>
          <a:xfrm>
            <a:off x="739416" y="1419783"/>
            <a:ext cx="612000" cy="612000"/>
            <a:chOff x="9655714" y="4684483"/>
            <a:chExt cx="612000" cy="612000"/>
          </a:xfrm>
        </p:grpSpPr>
        <p:sp>
          <p:nvSpPr>
            <p:cNvPr id="67" name="Google Shape;14548;p194">
              <a:extLst>
                <a:ext uri="{FF2B5EF4-FFF2-40B4-BE49-F238E27FC236}">
                  <a16:creationId xmlns:a16="http://schemas.microsoft.com/office/drawing/2014/main" id="{82005868-E312-8ED1-C509-78070E5BD1B5}"/>
                </a:ext>
              </a:extLst>
            </p:cNvPr>
            <p:cNvSpPr/>
            <p:nvPr/>
          </p:nvSpPr>
          <p:spPr>
            <a:xfrm>
              <a:off x="9655714" y="4684483"/>
              <a:ext cx="612000" cy="612000"/>
            </a:xfrm>
            <a:prstGeom prst="ellipse">
              <a:avLst/>
            </a:prstGeom>
            <a:solidFill>
              <a:schemeClr val="tx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dirty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68" name="Google Shape;14549;p194">
              <a:extLst>
                <a:ext uri="{FF2B5EF4-FFF2-40B4-BE49-F238E27FC236}">
                  <a16:creationId xmlns:a16="http://schemas.microsoft.com/office/drawing/2014/main" id="{2D0EDE30-A4B5-BB6C-CE07-5F45D920A582}"/>
                </a:ext>
              </a:extLst>
            </p:cNvPr>
            <p:cNvSpPr/>
            <p:nvPr/>
          </p:nvSpPr>
          <p:spPr>
            <a:xfrm>
              <a:off x="9742379" y="4772942"/>
              <a:ext cx="438669" cy="463039"/>
            </a:xfrm>
            <a:custGeom>
              <a:avLst/>
              <a:gdLst/>
              <a:ahLst/>
              <a:cxnLst/>
              <a:rect l="l" t="t" r="r" b="b"/>
              <a:pathLst>
                <a:path w="360" h="380" extrusionOk="0">
                  <a:moveTo>
                    <a:pt x="240" y="28"/>
                  </a:moveTo>
                  <a:lnTo>
                    <a:pt x="240" y="28"/>
                  </a:lnTo>
                  <a:lnTo>
                    <a:pt x="240" y="22"/>
                  </a:lnTo>
                  <a:lnTo>
                    <a:pt x="242" y="18"/>
                  </a:lnTo>
                  <a:lnTo>
                    <a:pt x="248" y="8"/>
                  </a:lnTo>
                  <a:lnTo>
                    <a:pt x="258" y="2"/>
                  </a:lnTo>
                  <a:lnTo>
                    <a:pt x="262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74" y="0"/>
                  </a:lnTo>
                  <a:lnTo>
                    <a:pt x="280" y="2"/>
                  </a:lnTo>
                  <a:lnTo>
                    <a:pt x="290" y="8"/>
                  </a:lnTo>
                  <a:lnTo>
                    <a:pt x="296" y="18"/>
                  </a:lnTo>
                  <a:lnTo>
                    <a:pt x="298" y="22"/>
                  </a:lnTo>
                  <a:lnTo>
                    <a:pt x="298" y="28"/>
                  </a:lnTo>
                  <a:lnTo>
                    <a:pt x="298" y="28"/>
                  </a:lnTo>
                  <a:lnTo>
                    <a:pt x="298" y="34"/>
                  </a:lnTo>
                  <a:lnTo>
                    <a:pt x="296" y="40"/>
                  </a:lnTo>
                  <a:lnTo>
                    <a:pt x="290" y="50"/>
                  </a:lnTo>
                  <a:lnTo>
                    <a:pt x="280" y="56"/>
                  </a:lnTo>
                  <a:lnTo>
                    <a:pt x="274" y="58"/>
                  </a:lnTo>
                  <a:lnTo>
                    <a:pt x="268" y="58"/>
                  </a:lnTo>
                  <a:lnTo>
                    <a:pt x="268" y="58"/>
                  </a:lnTo>
                  <a:lnTo>
                    <a:pt x="262" y="58"/>
                  </a:lnTo>
                  <a:lnTo>
                    <a:pt x="258" y="56"/>
                  </a:lnTo>
                  <a:lnTo>
                    <a:pt x="248" y="50"/>
                  </a:lnTo>
                  <a:lnTo>
                    <a:pt x="242" y="40"/>
                  </a:lnTo>
                  <a:lnTo>
                    <a:pt x="240" y="34"/>
                  </a:lnTo>
                  <a:lnTo>
                    <a:pt x="240" y="28"/>
                  </a:lnTo>
                  <a:lnTo>
                    <a:pt x="240" y="28"/>
                  </a:lnTo>
                  <a:close/>
                  <a:moveTo>
                    <a:pt x="360" y="190"/>
                  </a:moveTo>
                  <a:lnTo>
                    <a:pt x="344" y="90"/>
                  </a:lnTo>
                  <a:lnTo>
                    <a:pt x="344" y="90"/>
                  </a:lnTo>
                  <a:lnTo>
                    <a:pt x="344" y="88"/>
                  </a:lnTo>
                  <a:lnTo>
                    <a:pt x="344" y="88"/>
                  </a:lnTo>
                  <a:lnTo>
                    <a:pt x="340" y="80"/>
                  </a:lnTo>
                  <a:lnTo>
                    <a:pt x="332" y="74"/>
                  </a:lnTo>
                  <a:lnTo>
                    <a:pt x="324" y="70"/>
                  </a:lnTo>
                  <a:lnTo>
                    <a:pt x="314" y="68"/>
                  </a:lnTo>
                  <a:lnTo>
                    <a:pt x="288" y="68"/>
                  </a:lnTo>
                  <a:lnTo>
                    <a:pt x="270" y="102"/>
                  </a:lnTo>
                  <a:lnTo>
                    <a:pt x="250" y="68"/>
                  </a:lnTo>
                  <a:lnTo>
                    <a:pt x="222" y="68"/>
                  </a:lnTo>
                  <a:lnTo>
                    <a:pt x="222" y="68"/>
                  </a:lnTo>
                  <a:lnTo>
                    <a:pt x="214" y="70"/>
                  </a:lnTo>
                  <a:lnTo>
                    <a:pt x="206" y="74"/>
                  </a:lnTo>
                  <a:lnTo>
                    <a:pt x="198" y="80"/>
                  </a:lnTo>
                  <a:lnTo>
                    <a:pt x="194" y="88"/>
                  </a:lnTo>
                  <a:lnTo>
                    <a:pt x="194" y="88"/>
                  </a:lnTo>
                  <a:lnTo>
                    <a:pt x="194" y="90"/>
                  </a:lnTo>
                  <a:lnTo>
                    <a:pt x="192" y="98"/>
                  </a:lnTo>
                  <a:lnTo>
                    <a:pt x="192" y="98"/>
                  </a:lnTo>
                  <a:lnTo>
                    <a:pt x="204" y="102"/>
                  </a:lnTo>
                  <a:lnTo>
                    <a:pt x="214" y="106"/>
                  </a:lnTo>
                  <a:lnTo>
                    <a:pt x="224" y="114"/>
                  </a:lnTo>
                  <a:lnTo>
                    <a:pt x="232" y="122"/>
                  </a:lnTo>
                  <a:lnTo>
                    <a:pt x="240" y="132"/>
                  </a:lnTo>
                  <a:lnTo>
                    <a:pt x="244" y="142"/>
                  </a:lnTo>
                  <a:lnTo>
                    <a:pt x="248" y="154"/>
                  </a:lnTo>
                  <a:lnTo>
                    <a:pt x="248" y="166"/>
                  </a:lnTo>
                  <a:lnTo>
                    <a:pt x="248" y="166"/>
                  </a:lnTo>
                  <a:lnTo>
                    <a:pt x="248" y="178"/>
                  </a:lnTo>
                  <a:lnTo>
                    <a:pt x="246" y="188"/>
                  </a:lnTo>
                  <a:lnTo>
                    <a:pt x="240" y="198"/>
                  </a:lnTo>
                  <a:lnTo>
                    <a:pt x="234" y="208"/>
                  </a:lnTo>
                  <a:lnTo>
                    <a:pt x="250" y="208"/>
                  </a:lnTo>
                  <a:lnTo>
                    <a:pt x="250" y="208"/>
                  </a:lnTo>
                  <a:lnTo>
                    <a:pt x="260" y="208"/>
                  </a:lnTo>
                  <a:lnTo>
                    <a:pt x="270" y="210"/>
                  </a:lnTo>
                  <a:lnTo>
                    <a:pt x="278" y="214"/>
                  </a:lnTo>
                  <a:lnTo>
                    <a:pt x="286" y="218"/>
                  </a:lnTo>
                  <a:lnTo>
                    <a:pt x="294" y="222"/>
                  </a:lnTo>
                  <a:lnTo>
                    <a:pt x="300" y="228"/>
                  </a:lnTo>
                  <a:lnTo>
                    <a:pt x="306" y="236"/>
                  </a:lnTo>
                  <a:lnTo>
                    <a:pt x="310" y="244"/>
                  </a:lnTo>
                  <a:lnTo>
                    <a:pt x="308" y="118"/>
                  </a:lnTo>
                  <a:lnTo>
                    <a:pt x="318" y="118"/>
                  </a:lnTo>
                  <a:lnTo>
                    <a:pt x="330" y="196"/>
                  </a:lnTo>
                  <a:lnTo>
                    <a:pt x="330" y="196"/>
                  </a:lnTo>
                  <a:lnTo>
                    <a:pt x="332" y="200"/>
                  </a:lnTo>
                  <a:lnTo>
                    <a:pt x="336" y="204"/>
                  </a:lnTo>
                  <a:lnTo>
                    <a:pt x="340" y="208"/>
                  </a:lnTo>
                  <a:lnTo>
                    <a:pt x="346" y="208"/>
                  </a:lnTo>
                  <a:lnTo>
                    <a:pt x="346" y="208"/>
                  </a:lnTo>
                  <a:lnTo>
                    <a:pt x="348" y="208"/>
                  </a:lnTo>
                  <a:lnTo>
                    <a:pt x="348" y="208"/>
                  </a:lnTo>
                  <a:lnTo>
                    <a:pt x="354" y="206"/>
                  </a:lnTo>
                  <a:lnTo>
                    <a:pt x="358" y="202"/>
                  </a:lnTo>
                  <a:lnTo>
                    <a:pt x="360" y="196"/>
                  </a:lnTo>
                  <a:lnTo>
                    <a:pt x="360" y="190"/>
                  </a:lnTo>
                  <a:lnTo>
                    <a:pt x="360" y="190"/>
                  </a:lnTo>
                  <a:close/>
                  <a:moveTo>
                    <a:pt x="92" y="58"/>
                  </a:moveTo>
                  <a:lnTo>
                    <a:pt x="92" y="58"/>
                  </a:lnTo>
                  <a:lnTo>
                    <a:pt x="98" y="58"/>
                  </a:lnTo>
                  <a:lnTo>
                    <a:pt x="102" y="56"/>
                  </a:lnTo>
                  <a:lnTo>
                    <a:pt x="112" y="50"/>
                  </a:lnTo>
                  <a:lnTo>
                    <a:pt x="118" y="40"/>
                  </a:lnTo>
                  <a:lnTo>
                    <a:pt x="120" y="34"/>
                  </a:lnTo>
                  <a:lnTo>
                    <a:pt x="120" y="28"/>
                  </a:lnTo>
                  <a:lnTo>
                    <a:pt x="120" y="28"/>
                  </a:lnTo>
                  <a:lnTo>
                    <a:pt x="120" y="22"/>
                  </a:lnTo>
                  <a:lnTo>
                    <a:pt x="118" y="18"/>
                  </a:lnTo>
                  <a:lnTo>
                    <a:pt x="112" y="8"/>
                  </a:lnTo>
                  <a:lnTo>
                    <a:pt x="102" y="2"/>
                  </a:lnTo>
                  <a:lnTo>
                    <a:pt x="98" y="0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86" y="0"/>
                  </a:lnTo>
                  <a:lnTo>
                    <a:pt x="80" y="2"/>
                  </a:lnTo>
                  <a:lnTo>
                    <a:pt x="70" y="8"/>
                  </a:lnTo>
                  <a:lnTo>
                    <a:pt x="64" y="18"/>
                  </a:lnTo>
                  <a:lnTo>
                    <a:pt x="62" y="22"/>
                  </a:lnTo>
                  <a:lnTo>
                    <a:pt x="62" y="28"/>
                  </a:lnTo>
                  <a:lnTo>
                    <a:pt x="62" y="28"/>
                  </a:lnTo>
                  <a:lnTo>
                    <a:pt x="62" y="34"/>
                  </a:lnTo>
                  <a:lnTo>
                    <a:pt x="64" y="40"/>
                  </a:lnTo>
                  <a:lnTo>
                    <a:pt x="70" y="50"/>
                  </a:lnTo>
                  <a:lnTo>
                    <a:pt x="80" y="56"/>
                  </a:lnTo>
                  <a:lnTo>
                    <a:pt x="86" y="58"/>
                  </a:lnTo>
                  <a:lnTo>
                    <a:pt x="92" y="58"/>
                  </a:lnTo>
                  <a:lnTo>
                    <a:pt x="92" y="58"/>
                  </a:lnTo>
                  <a:close/>
                  <a:moveTo>
                    <a:pt x="30" y="196"/>
                  </a:moveTo>
                  <a:lnTo>
                    <a:pt x="42" y="118"/>
                  </a:lnTo>
                  <a:lnTo>
                    <a:pt x="52" y="118"/>
                  </a:lnTo>
                  <a:lnTo>
                    <a:pt x="50" y="244"/>
                  </a:lnTo>
                  <a:lnTo>
                    <a:pt x="50" y="244"/>
                  </a:lnTo>
                  <a:lnTo>
                    <a:pt x="54" y="236"/>
                  </a:lnTo>
                  <a:lnTo>
                    <a:pt x="60" y="228"/>
                  </a:lnTo>
                  <a:lnTo>
                    <a:pt x="66" y="222"/>
                  </a:lnTo>
                  <a:lnTo>
                    <a:pt x="74" y="218"/>
                  </a:lnTo>
                  <a:lnTo>
                    <a:pt x="82" y="214"/>
                  </a:lnTo>
                  <a:lnTo>
                    <a:pt x="90" y="210"/>
                  </a:lnTo>
                  <a:lnTo>
                    <a:pt x="100" y="208"/>
                  </a:lnTo>
                  <a:lnTo>
                    <a:pt x="110" y="208"/>
                  </a:lnTo>
                  <a:lnTo>
                    <a:pt x="126" y="208"/>
                  </a:lnTo>
                  <a:lnTo>
                    <a:pt x="126" y="208"/>
                  </a:lnTo>
                  <a:lnTo>
                    <a:pt x="120" y="198"/>
                  </a:lnTo>
                  <a:lnTo>
                    <a:pt x="114" y="188"/>
                  </a:lnTo>
                  <a:lnTo>
                    <a:pt x="112" y="178"/>
                  </a:lnTo>
                  <a:lnTo>
                    <a:pt x="112" y="166"/>
                  </a:lnTo>
                  <a:lnTo>
                    <a:pt x="112" y="166"/>
                  </a:lnTo>
                  <a:lnTo>
                    <a:pt x="112" y="154"/>
                  </a:lnTo>
                  <a:lnTo>
                    <a:pt x="116" y="142"/>
                  </a:lnTo>
                  <a:lnTo>
                    <a:pt x="120" y="132"/>
                  </a:lnTo>
                  <a:lnTo>
                    <a:pt x="128" y="122"/>
                  </a:lnTo>
                  <a:lnTo>
                    <a:pt x="136" y="114"/>
                  </a:lnTo>
                  <a:lnTo>
                    <a:pt x="146" y="106"/>
                  </a:lnTo>
                  <a:lnTo>
                    <a:pt x="156" y="102"/>
                  </a:lnTo>
                  <a:lnTo>
                    <a:pt x="168" y="98"/>
                  </a:lnTo>
                  <a:lnTo>
                    <a:pt x="166" y="90"/>
                  </a:lnTo>
                  <a:lnTo>
                    <a:pt x="166" y="90"/>
                  </a:lnTo>
                  <a:lnTo>
                    <a:pt x="166" y="88"/>
                  </a:lnTo>
                  <a:lnTo>
                    <a:pt x="166" y="88"/>
                  </a:lnTo>
                  <a:lnTo>
                    <a:pt x="162" y="80"/>
                  </a:lnTo>
                  <a:lnTo>
                    <a:pt x="154" y="74"/>
                  </a:lnTo>
                  <a:lnTo>
                    <a:pt x="146" y="70"/>
                  </a:lnTo>
                  <a:lnTo>
                    <a:pt x="138" y="68"/>
                  </a:lnTo>
                  <a:lnTo>
                    <a:pt x="110" y="68"/>
                  </a:lnTo>
                  <a:lnTo>
                    <a:pt x="90" y="102"/>
                  </a:lnTo>
                  <a:lnTo>
                    <a:pt x="72" y="68"/>
                  </a:lnTo>
                  <a:lnTo>
                    <a:pt x="46" y="68"/>
                  </a:lnTo>
                  <a:lnTo>
                    <a:pt x="46" y="68"/>
                  </a:lnTo>
                  <a:lnTo>
                    <a:pt x="36" y="70"/>
                  </a:lnTo>
                  <a:lnTo>
                    <a:pt x="28" y="74"/>
                  </a:lnTo>
                  <a:lnTo>
                    <a:pt x="20" y="80"/>
                  </a:lnTo>
                  <a:lnTo>
                    <a:pt x="16" y="88"/>
                  </a:lnTo>
                  <a:lnTo>
                    <a:pt x="16" y="88"/>
                  </a:lnTo>
                  <a:lnTo>
                    <a:pt x="16" y="90"/>
                  </a:lnTo>
                  <a:lnTo>
                    <a:pt x="0" y="190"/>
                  </a:lnTo>
                  <a:lnTo>
                    <a:pt x="0" y="190"/>
                  </a:lnTo>
                  <a:lnTo>
                    <a:pt x="0" y="196"/>
                  </a:lnTo>
                  <a:lnTo>
                    <a:pt x="2" y="202"/>
                  </a:lnTo>
                  <a:lnTo>
                    <a:pt x="6" y="206"/>
                  </a:lnTo>
                  <a:lnTo>
                    <a:pt x="12" y="208"/>
                  </a:lnTo>
                  <a:lnTo>
                    <a:pt x="12" y="208"/>
                  </a:lnTo>
                  <a:lnTo>
                    <a:pt x="14" y="208"/>
                  </a:lnTo>
                  <a:lnTo>
                    <a:pt x="14" y="208"/>
                  </a:lnTo>
                  <a:lnTo>
                    <a:pt x="20" y="208"/>
                  </a:lnTo>
                  <a:lnTo>
                    <a:pt x="24" y="204"/>
                  </a:lnTo>
                  <a:lnTo>
                    <a:pt x="28" y="200"/>
                  </a:lnTo>
                  <a:lnTo>
                    <a:pt x="30" y="196"/>
                  </a:lnTo>
                  <a:lnTo>
                    <a:pt x="30" y="196"/>
                  </a:lnTo>
                  <a:close/>
                  <a:moveTo>
                    <a:pt x="180" y="118"/>
                  </a:moveTo>
                  <a:lnTo>
                    <a:pt x="180" y="118"/>
                  </a:lnTo>
                  <a:lnTo>
                    <a:pt x="170" y="118"/>
                  </a:lnTo>
                  <a:lnTo>
                    <a:pt x="162" y="120"/>
                  </a:lnTo>
                  <a:lnTo>
                    <a:pt x="152" y="126"/>
                  </a:lnTo>
                  <a:lnTo>
                    <a:pt x="146" y="132"/>
                  </a:lnTo>
                  <a:lnTo>
                    <a:pt x="140" y="138"/>
                  </a:lnTo>
                  <a:lnTo>
                    <a:pt x="136" y="146"/>
                  </a:lnTo>
                  <a:lnTo>
                    <a:pt x="132" y="156"/>
                  </a:lnTo>
                  <a:lnTo>
                    <a:pt x="132" y="166"/>
                  </a:lnTo>
                  <a:lnTo>
                    <a:pt x="132" y="166"/>
                  </a:lnTo>
                  <a:lnTo>
                    <a:pt x="132" y="176"/>
                  </a:lnTo>
                  <a:lnTo>
                    <a:pt x="136" y="184"/>
                  </a:lnTo>
                  <a:lnTo>
                    <a:pt x="140" y="194"/>
                  </a:lnTo>
                  <a:lnTo>
                    <a:pt x="146" y="200"/>
                  </a:lnTo>
                  <a:lnTo>
                    <a:pt x="152" y="206"/>
                  </a:lnTo>
                  <a:lnTo>
                    <a:pt x="162" y="210"/>
                  </a:lnTo>
                  <a:lnTo>
                    <a:pt x="170" y="214"/>
                  </a:lnTo>
                  <a:lnTo>
                    <a:pt x="180" y="214"/>
                  </a:lnTo>
                  <a:lnTo>
                    <a:pt x="180" y="214"/>
                  </a:lnTo>
                  <a:lnTo>
                    <a:pt x="190" y="214"/>
                  </a:lnTo>
                  <a:lnTo>
                    <a:pt x="200" y="210"/>
                  </a:lnTo>
                  <a:lnTo>
                    <a:pt x="208" y="206"/>
                  </a:lnTo>
                  <a:lnTo>
                    <a:pt x="214" y="200"/>
                  </a:lnTo>
                  <a:lnTo>
                    <a:pt x="220" y="194"/>
                  </a:lnTo>
                  <a:lnTo>
                    <a:pt x="224" y="184"/>
                  </a:lnTo>
                  <a:lnTo>
                    <a:pt x="228" y="176"/>
                  </a:lnTo>
                  <a:lnTo>
                    <a:pt x="228" y="166"/>
                  </a:lnTo>
                  <a:lnTo>
                    <a:pt x="228" y="166"/>
                  </a:lnTo>
                  <a:lnTo>
                    <a:pt x="228" y="156"/>
                  </a:lnTo>
                  <a:lnTo>
                    <a:pt x="224" y="146"/>
                  </a:lnTo>
                  <a:lnTo>
                    <a:pt x="220" y="138"/>
                  </a:lnTo>
                  <a:lnTo>
                    <a:pt x="214" y="132"/>
                  </a:lnTo>
                  <a:lnTo>
                    <a:pt x="208" y="126"/>
                  </a:lnTo>
                  <a:lnTo>
                    <a:pt x="200" y="120"/>
                  </a:lnTo>
                  <a:lnTo>
                    <a:pt x="190" y="118"/>
                  </a:lnTo>
                  <a:lnTo>
                    <a:pt x="180" y="118"/>
                  </a:lnTo>
                  <a:close/>
                  <a:moveTo>
                    <a:pt x="296" y="260"/>
                  </a:moveTo>
                  <a:lnTo>
                    <a:pt x="296" y="260"/>
                  </a:lnTo>
                  <a:lnTo>
                    <a:pt x="294" y="258"/>
                  </a:lnTo>
                  <a:lnTo>
                    <a:pt x="294" y="258"/>
                  </a:lnTo>
                  <a:lnTo>
                    <a:pt x="292" y="252"/>
                  </a:lnTo>
                  <a:lnTo>
                    <a:pt x="288" y="246"/>
                  </a:lnTo>
                  <a:lnTo>
                    <a:pt x="278" y="236"/>
                  </a:lnTo>
                  <a:lnTo>
                    <a:pt x="266" y="230"/>
                  </a:lnTo>
                  <a:lnTo>
                    <a:pt x="250" y="228"/>
                  </a:lnTo>
                  <a:lnTo>
                    <a:pt x="210" y="228"/>
                  </a:lnTo>
                  <a:lnTo>
                    <a:pt x="180" y="278"/>
                  </a:lnTo>
                  <a:lnTo>
                    <a:pt x="150" y="228"/>
                  </a:lnTo>
                  <a:lnTo>
                    <a:pt x="110" y="228"/>
                  </a:lnTo>
                  <a:lnTo>
                    <a:pt x="110" y="228"/>
                  </a:lnTo>
                  <a:lnTo>
                    <a:pt x="94" y="230"/>
                  </a:lnTo>
                  <a:lnTo>
                    <a:pt x="82" y="236"/>
                  </a:lnTo>
                  <a:lnTo>
                    <a:pt x="72" y="246"/>
                  </a:lnTo>
                  <a:lnTo>
                    <a:pt x="68" y="252"/>
                  </a:lnTo>
                  <a:lnTo>
                    <a:pt x="66" y="258"/>
                  </a:lnTo>
                  <a:lnTo>
                    <a:pt x="66" y="258"/>
                  </a:lnTo>
                  <a:lnTo>
                    <a:pt x="64" y="260"/>
                  </a:lnTo>
                  <a:lnTo>
                    <a:pt x="52" y="336"/>
                  </a:lnTo>
                  <a:lnTo>
                    <a:pt x="52" y="336"/>
                  </a:lnTo>
                  <a:lnTo>
                    <a:pt x="72" y="352"/>
                  </a:lnTo>
                  <a:lnTo>
                    <a:pt x="96" y="362"/>
                  </a:lnTo>
                  <a:lnTo>
                    <a:pt x="106" y="304"/>
                  </a:lnTo>
                  <a:lnTo>
                    <a:pt x="118" y="304"/>
                  </a:lnTo>
                  <a:lnTo>
                    <a:pt x="114" y="370"/>
                  </a:lnTo>
                  <a:lnTo>
                    <a:pt x="114" y="370"/>
                  </a:lnTo>
                  <a:lnTo>
                    <a:pt x="130" y="374"/>
                  </a:lnTo>
                  <a:lnTo>
                    <a:pt x="146" y="378"/>
                  </a:lnTo>
                  <a:lnTo>
                    <a:pt x="162" y="380"/>
                  </a:lnTo>
                  <a:lnTo>
                    <a:pt x="180" y="380"/>
                  </a:lnTo>
                  <a:lnTo>
                    <a:pt x="180" y="380"/>
                  </a:lnTo>
                  <a:lnTo>
                    <a:pt x="196" y="380"/>
                  </a:lnTo>
                  <a:lnTo>
                    <a:pt x="214" y="378"/>
                  </a:lnTo>
                  <a:lnTo>
                    <a:pt x="230" y="374"/>
                  </a:lnTo>
                  <a:lnTo>
                    <a:pt x="246" y="370"/>
                  </a:lnTo>
                  <a:lnTo>
                    <a:pt x="242" y="304"/>
                  </a:lnTo>
                  <a:lnTo>
                    <a:pt x="254" y="304"/>
                  </a:lnTo>
                  <a:lnTo>
                    <a:pt x="264" y="362"/>
                  </a:lnTo>
                  <a:lnTo>
                    <a:pt x="264" y="362"/>
                  </a:lnTo>
                  <a:lnTo>
                    <a:pt x="288" y="350"/>
                  </a:lnTo>
                  <a:lnTo>
                    <a:pt x="308" y="336"/>
                  </a:lnTo>
                  <a:lnTo>
                    <a:pt x="296" y="26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" name="Google Shape;14442;p194">
            <a:extLst>
              <a:ext uri="{FF2B5EF4-FFF2-40B4-BE49-F238E27FC236}">
                <a16:creationId xmlns:a16="http://schemas.microsoft.com/office/drawing/2014/main" id="{50E91A10-09E8-B93E-FE77-948A5F5827A1}"/>
              </a:ext>
            </a:extLst>
          </p:cNvPr>
          <p:cNvGrpSpPr/>
          <p:nvPr/>
        </p:nvGrpSpPr>
        <p:grpSpPr>
          <a:xfrm>
            <a:off x="6315879" y="1394049"/>
            <a:ext cx="612000" cy="612000"/>
            <a:chOff x="1467520" y="2258092"/>
            <a:chExt cx="612000" cy="612000"/>
          </a:xfrm>
        </p:grpSpPr>
        <p:sp>
          <p:nvSpPr>
            <p:cNvPr id="70" name="Google Shape;14443;p194">
              <a:extLst>
                <a:ext uri="{FF2B5EF4-FFF2-40B4-BE49-F238E27FC236}">
                  <a16:creationId xmlns:a16="http://schemas.microsoft.com/office/drawing/2014/main" id="{FD0654AA-9FBB-A168-4195-11A826EC6B71}"/>
                </a:ext>
              </a:extLst>
            </p:cNvPr>
            <p:cNvSpPr/>
            <p:nvPr/>
          </p:nvSpPr>
          <p:spPr>
            <a:xfrm>
              <a:off x="1467520" y="2258092"/>
              <a:ext cx="612000" cy="612000"/>
            </a:xfrm>
            <a:prstGeom prst="ellipse">
              <a:avLst/>
            </a:prstGeom>
            <a:solidFill>
              <a:schemeClr val="tx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71" name="Google Shape;14444;p194">
              <a:extLst>
                <a:ext uri="{FF2B5EF4-FFF2-40B4-BE49-F238E27FC236}">
                  <a16:creationId xmlns:a16="http://schemas.microsoft.com/office/drawing/2014/main" id="{0538BB5F-B932-1575-7AB3-9A1DDFF93B7F}"/>
                </a:ext>
              </a:extLst>
            </p:cNvPr>
            <p:cNvSpPr/>
            <p:nvPr/>
          </p:nvSpPr>
          <p:spPr>
            <a:xfrm>
              <a:off x="1543081" y="2365878"/>
              <a:ext cx="460878" cy="335852"/>
            </a:xfrm>
            <a:custGeom>
              <a:avLst/>
              <a:gdLst/>
              <a:ahLst/>
              <a:cxnLst/>
              <a:rect l="l" t="t" r="r" b="b"/>
              <a:pathLst>
                <a:path w="376" h="274" extrusionOk="0">
                  <a:moveTo>
                    <a:pt x="376" y="126"/>
                  </a:moveTo>
                  <a:lnTo>
                    <a:pt x="376" y="126"/>
                  </a:lnTo>
                  <a:lnTo>
                    <a:pt x="374" y="122"/>
                  </a:lnTo>
                  <a:lnTo>
                    <a:pt x="370" y="120"/>
                  </a:lnTo>
                  <a:lnTo>
                    <a:pt x="346" y="110"/>
                  </a:lnTo>
                  <a:lnTo>
                    <a:pt x="372" y="98"/>
                  </a:lnTo>
                  <a:lnTo>
                    <a:pt x="372" y="98"/>
                  </a:lnTo>
                  <a:lnTo>
                    <a:pt x="376" y="96"/>
                  </a:lnTo>
                  <a:lnTo>
                    <a:pt x="376" y="92"/>
                  </a:lnTo>
                  <a:lnTo>
                    <a:pt x="376" y="92"/>
                  </a:lnTo>
                  <a:lnTo>
                    <a:pt x="376" y="86"/>
                  </a:lnTo>
                  <a:lnTo>
                    <a:pt x="372" y="84"/>
                  </a:lnTo>
                  <a:lnTo>
                    <a:pt x="344" y="74"/>
                  </a:lnTo>
                  <a:lnTo>
                    <a:pt x="344" y="74"/>
                  </a:lnTo>
                  <a:lnTo>
                    <a:pt x="346" y="70"/>
                  </a:lnTo>
                  <a:lnTo>
                    <a:pt x="346" y="66"/>
                  </a:lnTo>
                  <a:lnTo>
                    <a:pt x="346" y="52"/>
                  </a:lnTo>
                  <a:lnTo>
                    <a:pt x="346" y="52"/>
                  </a:lnTo>
                  <a:lnTo>
                    <a:pt x="346" y="56"/>
                  </a:lnTo>
                  <a:lnTo>
                    <a:pt x="344" y="60"/>
                  </a:lnTo>
                  <a:lnTo>
                    <a:pt x="334" y="68"/>
                  </a:lnTo>
                  <a:lnTo>
                    <a:pt x="334" y="68"/>
                  </a:lnTo>
                  <a:lnTo>
                    <a:pt x="322" y="72"/>
                  </a:lnTo>
                  <a:lnTo>
                    <a:pt x="308" y="76"/>
                  </a:lnTo>
                  <a:lnTo>
                    <a:pt x="290" y="80"/>
                  </a:lnTo>
                  <a:lnTo>
                    <a:pt x="272" y="80"/>
                  </a:lnTo>
                  <a:lnTo>
                    <a:pt x="272" y="80"/>
                  </a:lnTo>
                  <a:lnTo>
                    <a:pt x="254" y="80"/>
                  </a:lnTo>
                  <a:lnTo>
                    <a:pt x="238" y="78"/>
                  </a:lnTo>
                  <a:lnTo>
                    <a:pt x="226" y="74"/>
                  </a:lnTo>
                  <a:lnTo>
                    <a:pt x="214" y="70"/>
                  </a:lnTo>
                  <a:lnTo>
                    <a:pt x="214" y="70"/>
                  </a:lnTo>
                  <a:lnTo>
                    <a:pt x="214" y="70"/>
                  </a:lnTo>
                  <a:lnTo>
                    <a:pt x="210" y="68"/>
                  </a:lnTo>
                  <a:lnTo>
                    <a:pt x="210" y="68"/>
                  </a:lnTo>
                  <a:lnTo>
                    <a:pt x="200" y="60"/>
                  </a:lnTo>
                  <a:lnTo>
                    <a:pt x="198" y="56"/>
                  </a:lnTo>
                  <a:lnTo>
                    <a:pt x="196" y="52"/>
                  </a:lnTo>
                  <a:lnTo>
                    <a:pt x="196" y="52"/>
                  </a:lnTo>
                  <a:lnTo>
                    <a:pt x="198" y="46"/>
                  </a:lnTo>
                  <a:lnTo>
                    <a:pt x="6" y="136"/>
                  </a:lnTo>
                  <a:lnTo>
                    <a:pt x="6" y="136"/>
                  </a:lnTo>
                  <a:lnTo>
                    <a:pt x="2" y="138"/>
                  </a:lnTo>
                  <a:lnTo>
                    <a:pt x="2" y="142"/>
                  </a:lnTo>
                  <a:lnTo>
                    <a:pt x="2" y="142"/>
                  </a:lnTo>
                  <a:lnTo>
                    <a:pt x="2" y="148"/>
                  </a:lnTo>
                  <a:lnTo>
                    <a:pt x="6" y="150"/>
                  </a:lnTo>
                  <a:lnTo>
                    <a:pt x="30" y="158"/>
                  </a:lnTo>
                  <a:lnTo>
                    <a:pt x="4" y="170"/>
                  </a:lnTo>
                  <a:lnTo>
                    <a:pt x="4" y="170"/>
                  </a:lnTo>
                  <a:lnTo>
                    <a:pt x="2" y="174"/>
                  </a:lnTo>
                  <a:lnTo>
                    <a:pt x="0" y="178"/>
                  </a:lnTo>
                  <a:lnTo>
                    <a:pt x="0" y="178"/>
                  </a:lnTo>
                  <a:lnTo>
                    <a:pt x="2" y="182"/>
                  </a:lnTo>
                  <a:lnTo>
                    <a:pt x="6" y="184"/>
                  </a:lnTo>
                  <a:lnTo>
                    <a:pt x="30" y="194"/>
                  </a:lnTo>
                  <a:lnTo>
                    <a:pt x="4" y="206"/>
                  </a:lnTo>
                  <a:lnTo>
                    <a:pt x="4" y="206"/>
                  </a:lnTo>
                  <a:lnTo>
                    <a:pt x="0" y="208"/>
                  </a:lnTo>
                  <a:lnTo>
                    <a:pt x="0" y="212"/>
                  </a:lnTo>
                  <a:lnTo>
                    <a:pt x="0" y="212"/>
                  </a:lnTo>
                  <a:lnTo>
                    <a:pt x="0" y="218"/>
                  </a:lnTo>
                  <a:lnTo>
                    <a:pt x="4" y="220"/>
                  </a:lnTo>
                  <a:lnTo>
                    <a:pt x="148" y="270"/>
                  </a:lnTo>
                  <a:lnTo>
                    <a:pt x="148" y="270"/>
                  </a:lnTo>
                  <a:lnTo>
                    <a:pt x="150" y="270"/>
                  </a:lnTo>
                  <a:lnTo>
                    <a:pt x="150" y="270"/>
                  </a:lnTo>
                  <a:lnTo>
                    <a:pt x="154" y="270"/>
                  </a:lnTo>
                  <a:lnTo>
                    <a:pt x="198" y="250"/>
                  </a:lnTo>
                  <a:lnTo>
                    <a:pt x="198" y="250"/>
                  </a:lnTo>
                  <a:lnTo>
                    <a:pt x="200" y="254"/>
                  </a:lnTo>
                  <a:lnTo>
                    <a:pt x="206" y="258"/>
                  </a:lnTo>
                  <a:lnTo>
                    <a:pt x="212" y="264"/>
                  </a:lnTo>
                  <a:lnTo>
                    <a:pt x="222" y="266"/>
                  </a:lnTo>
                  <a:lnTo>
                    <a:pt x="244" y="272"/>
                  </a:lnTo>
                  <a:lnTo>
                    <a:pt x="272" y="274"/>
                  </a:lnTo>
                  <a:lnTo>
                    <a:pt x="272" y="274"/>
                  </a:lnTo>
                  <a:lnTo>
                    <a:pt x="300" y="272"/>
                  </a:lnTo>
                  <a:lnTo>
                    <a:pt x="314" y="270"/>
                  </a:lnTo>
                  <a:lnTo>
                    <a:pt x="324" y="266"/>
                  </a:lnTo>
                  <a:lnTo>
                    <a:pt x="334" y="262"/>
                  </a:lnTo>
                  <a:lnTo>
                    <a:pt x="340" y="256"/>
                  </a:lnTo>
                  <a:lnTo>
                    <a:pt x="344" y="252"/>
                  </a:lnTo>
                  <a:lnTo>
                    <a:pt x="346" y="246"/>
                  </a:lnTo>
                  <a:lnTo>
                    <a:pt x="346" y="230"/>
                  </a:lnTo>
                  <a:lnTo>
                    <a:pt x="346" y="230"/>
                  </a:lnTo>
                  <a:lnTo>
                    <a:pt x="346" y="236"/>
                  </a:lnTo>
                  <a:lnTo>
                    <a:pt x="344" y="240"/>
                  </a:lnTo>
                  <a:lnTo>
                    <a:pt x="334" y="246"/>
                  </a:lnTo>
                  <a:lnTo>
                    <a:pt x="334" y="246"/>
                  </a:lnTo>
                  <a:lnTo>
                    <a:pt x="322" y="252"/>
                  </a:lnTo>
                  <a:lnTo>
                    <a:pt x="308" y="256"/>
                  </a:lnTo>
                  <a:lnTo>
                    <a:pt x="290" y="258"/>
                  </a:lnTo>
                  <a:lnTo>
                    <a:pt x="272" y="260"/>
                  </a:lnTo>
                  <a:lnTo>
                    <a:pt x="272" y="260"/>
                  </a:lnTo>
                  <a:lnTo>
                    <a:pt x="252" y="258"/>
                  </a:lnTo>
                  <a:lnTo>
                    <a:pt x="236" y="256"/>
                  </a:lnTo>
                  <a:lnTo>
                    <a:pt x="220" y="252"/>
                  </a:lnTo>
                  <a:lnTo>
                    <a:pt x="210" y="246"/>
                  </a:lnTo>
                  <a:lnTo>
                    <a:pt x="210" y="246"/>
                  </a:lnTo>
                  <a:lnTo>
                    <a:pt x="206" y="244"/>
                  </a:lnTo>
                  <a:lnTo>
                    <a:pt x="206" y="244"/>
                  </a:lnTo>
                  <a:lnTo>
                    <a:pt x="206" y="244"/>
                  </a:lnTo>
                  <a:lnTo>
                    <a:pt x="200" y="238"/>
                  </a:lnTo>
                  <a:lnTo>
                    <a:pt x="196" y="232"/>
                  </a:lnTo>
                  <a:lnTo>
                    <a:pt x="196" y="232"/>
                  </a:lnTo>
                  <a:lnTo>
                    <a:pt x="196" y="230"/>
                  </a:lnTo>
                  <a:lnTo>
                    <a:pt x="196" y="232"/>
                  </a:lnTo>
                  <a:lnTo>
                    <a:pt x="150" y="254"/>
                  </a:lnTo>
                  <a:lnTo>
                    <a:pt x="28" y="212"/>
                  </a:lnTo>
                  <a:lnTo>
                    <a:pt x="52" y="200"/>
                  </a:lnTo>
                  <a:lnTo>
                    <a:pt x="148" y="234"/>
                  </a:lnTo>
                  <a:lnTo>
                    <a:pt x="148" y="234"/>
                  </a:lnTo>
                  <a:lnTo>
                    <a:pt x="152" y="234"/>
                  </a:lnTo>
                  <a:lnTo>
                    <a:pt x="152" y="234"/>
                  </a:lnTo>
                  <a:lnTo>
                    <a:pt x="154" y="234"/>
                  </a:lnTo>
                  <a:lnTo>
                    <a:pt x="198" y="214"/>
                  </a:lnTo>
                  <a:lnTo>
                    <a:pt x="198" y="214"/>
                  </a:lnTo>
                  <a:lnTo>
                    <a:pt x="200" y="220"/>
                  </a:lnTo>
                  <a:lnTo>
                    <a:pt x="206" y="224"/>
                  </a:lnTo>
                  <a:lnTo>
                    <a:pt x="214" y="228"/>
                  </a:lnTo>
                  <a:lnTo>
                    <a:pt x="222" y="232"/>
                  </a:lnTo>
                  <a:lnTo>
                    <a:pt x="246" y="236"/>
                  </a:lnTo>
                  <a:lnTo>
                    <a:pt x="272" y="238"/>
                  </a:lnTo>
                  <a:lnTo>
                    <a:pt x="272" y="238"/>
                  </a:lnTo>
                  <a:lnTo>
                    <a:pt x="300" y="236"/>
                  </a:lnTo>
                  <a:lnTo>
                    <a:pt x="314" y="234"/>
                  </a:lnTo>
                  <a:lnTo>
                    <a:pt x="324" y="230"/>
                  </a:lnTo>
                  <a:lnTo>
                    <a:pt x="334" y="226"/>
                  </a:lnTo>
                  <a:lnTo>
                    <a:pt x="340" y="220"/>
                  </a:lnTo>
                  <a:lnTo>
                    <a:pt x="344" y="216"/>
                  </a:lnTo>
                  <a:lnTo>
                    <a:pt x="346" y="210"/>
                  </a:lnTo>
                  <a:lnTo>
                    <a:pt x="346" y="196"/>
                  </a:lnTo>
                  <a:lnTo>
                    <a:pt x="346" y="196"/>
                  </a:lnTo>
                  <a:lnTo>
                    <a:pt x="346" y="200"/>
                  </a:lnTo>
                  <a:lnTo>
                    <a:pt x="344" y="204"/>
                  </a:lnTo>
                  <a:lnTo>
                    <a:pt x="334" y="210"/>
                  </a:lnTo>
                  <a:lnTo>
                    <a:pt x="334" y="210"/>
                  </a:lnTo>
                  <a:lnTo>
                    <a:pt x="322" y="216"/>
                  </a:lnTo>
                  <a:lnTo>
                    <a:pt x="308" y="220"/>
                  </a:lnTo>
                  <a:lnTo>
                    <a:pt x="290" y="222"/>
                  </a:lnTo>
                  <a:lnTo>
                    <a:pt x="272" y="224"/>
                  </a:lnTo>
                  <a:lnTo>
                    <a:pt x="272" y="224"/>
                  </a:lnTo>
                  <a:lnTo>
                    <a:pt x="252" y="222"/>
                  </a:lnTo>
                  <a:lnTo>
                    <a:pt x="236" y="220"/>
                  </a:lnTo>
                  <a:lnTo>
                    <a:pt x="220" y="216"/>
                  </a:lnTo>
                  <a:lnTo>
                    <a:pt x="210" y="210"/>
                  </a:lnTo>
                  <a:lnTo>
                    <a:pt x="210" y="210"/>
                  </a:lnTo>
                  <a:lnTo>
                    <a:pt x="208" y="210"/>
                  </a:lnTo>
                  <a:lnTo>
                    <a:pt x="208" y="210"/>
                  </a:lnTo>
                  <a:lnTo>
                    <a:pt x="200" y="204"/>
                  </a:lnTo>
                  <a:lnTo>
                    <a:pt x="198" y="198"/>
                  </a:lnTo>
                  <a:lnTo>
                    <a:pt x="198" y="198"/>
                  </a:lnTo>
                  <a:lnTo>
                    <a:pt x="196" y="196"/>
                  </a:lnTo>
                  <a:lnTo>
                    <a:pt x="196" y="198"/>
                  </a:lnTo>
                  <a:lnTo>
                    <a:pt x="152" y="218"/>
                  </a:lnTo>
                  <a:lnTo>
                    <a:pt x="72" y="192"/>
                  </a:lnTo>
                  <a:lnTo>
                    <a:pt x="50" y="184"/>
                  </a:lnTo>
                  <a:lnTo>
                    <a:pt x="28" y="176"/>
                  </a:lnTo>
                  <a:lnTo>
                    <a:pt x="52" y="166"/>
                  </a:lnTo>
                  <a:lnTo>
                    <a:pt x="150" y="200"/>
                  </a:lnTo>
                  <a:lnTo>
                    <a:pt x="150" y="200"/>
                  </a:lnTo>
                  <a:lnTo>
                    <a:pt x="152" y="200"/>
                  </a:lnTo>
                  <a:lnTo>
                    <a:pt x="152" y="200"/>
                  </a:lnTo>
                  <a:lnTo>
                    <a:pt x="156" y="200"/>
                  </a:lnTo>
                  <a:lnTo>
                    <a:pt x="198" y="180"/>
                  </a:lnTo>
                  <a:lnTo>
                    <a:pt x="198" y="180"/>
                  </a:lnTo>
                  <a:lnTo>
                    <a:pt x="202" y="184"/>
                  </a:lnTo>
                  <a:lnTo>
                    <a:pt x="208" y="188"/>
                  </a:lnTo>
                  <a:lnTo>
                    <a:pt x="224" y="196"/>
                  </a:lnTo>
                  <a:lnTo>
                    <a:pt x="246" y="200"/>
                  </a:lnTo>
                  <a:lnTo>
                    <a:pt x="272" y="202"/>
                  </a:lnTo>
                  <a:lnTo>
                    <a:pt x="272" y="202"/>
                  </a:lnTo>
                  <a:lnTo>
                    <a:pt x="296" y="200"/>
                  </a:lnTo>
                  <a:lnTo>
                    <a:pt x="318" y="196"/>
                  </a:lnTo>
                  <a:lnTo>
                    <a:pt x="334" y="190"/>
                  </a:lnTo>
                  <a:lnTo>
                    <a:pt x="340" y="186"/>
                  </a:lnTo>
                  <a:lnTo>
                    <a:pt x="344" y="180"/>
                  </a:lnTo>
                  <a:lnTo>
                    <a:pt x="370" y="168"/>
                  </a:lnTo>
                  <a:lnTo>
                    <a:pt x="370" y="168"/>
                  </a:lnTo>
                  <a:lnTo>
                    <a:pt x="374" y="166"/>
                  </a:lnTo>
                  <a:lnTo>
                    <a:pt x="374" y="162"/>
                  </a:lnTo>
                  <a:lnTo>
                    <a:pt x="374" y="162"/>
                  </a:lnTo>
                  <a:lnTo>
                    <a:pt x="374" y="156"/>
                  </a:lnTo>
                  <a:lnTo>
                    <a:pt x="370" y="154"/>
                  </a:lnTo>
                  <a:lnTo>
                    <a:pt x="346" y="146"/>
                  </a:lnTo>
                  <a:lnTo>
                    <a:pt x="372" y="134"/>
                  </a:lnTo>
                  <a:lnTo>
                    <a:pt x="372" y="134"/>
                  </a:lnTo>
                  <a:lnTo>
                    <a:pt x="374" y="130"/>
                  </a:lnTo>
                  <a:lnTo>
                    <a:pt x="376" y="126"/>
                  </a:lnTo>
                  <a:lnTo>
                    <a:pt x="376" y="126"/>
                  </a:lnTo>
                  <a:close/>
                  <a:moveTo>
                    <a:pt x="202" y="78"/>
                  </a:moveTo>
                  <a:lnTo>
                    <a:pt x="202" y="78"/>
                  </a:lnTo>
                  <a:lnTo>
                    <a:pt x="214" y="84"/>
                  </a:lnTo>
                  <a:lnTo>
                    <a:pt x="230" y="90"/>
                  </a:lnTo>
                  <a:lnTo>
                    <a:pt x="248" y="94"/>
                  </a:lnTo>
                  <a:lnTo>
                    <a:pt x="272" y="96"/>
                  </a:lnTo>
                  <a:lnTo>
                    <a:pt x="272" y="96"/>
                  </a:lnTo>
                  <a:lnTo>
                    <a:pt x="294" y="94"/>
                  </a:lnTo>
                  <a:lnTo>
                    <a:pt x="314" y="90"/>
                  </a:lnTo>
                  <a:lnTo>
                    <a:pt x="330" y="84"/>
                  </a:lnTo>
                  <a:lnTo>
                    <a:pt x="342" y="78"/>
                  </a:lnTo>
                  <a:lnTo>
                    <a:pt x="342" y="78"/>
                  </a:lnTo>
                  <a:lnTo>
                    <a:pt x="346" y="82"/>
                  </a:lnTo>
                  <a:lnTo>
                    <a:pt x="346" y="88"/>
                  </a:lnTo>
                  <a:lnTo>
                    <a:pt x="346" y="88"/>
                  </a:lnTo>
                  <a:lnTo>
                    <a:pt x="346" y="92"/>
                  </a:lnTo>
                  <a:lnTo>
                    <a:pt x="344" y="96"/>
                  </a:lnTo>
                  <a:lnTo>
                    <a:pt x="334" y="104"/>
                  </a:lnTo>
                  <a:lnTo>
                    <a:pt x="334" y="104"/>
                  </a:lnTo>
                  <a:lnTo>
                    <a:pt x="322" y="108"/>
                  </a:lnTo>
                  <a:lnTo>
                    <a:pt x="308" y="112"/>
                  </a:lnTo>
                  <a:lnTo>
                    <a:pt x="290" y="116"/>
                  </a:lnTo>
                  <a:lnTo>
                    <a:pt x="272" y="116"/>
                  </a:lnTo>
                  <a:lnTo>
                    <a:pt x="272" y="116"/>
                  </a:lnTo>
                  <a:lnTo>
                    <a:pt x="254" y="116"/>
                  </a:lnTo>
                  <a:lnTo>
                    <a:pt x="238" y="114"/>
                  </a:lnTo>
                  <a:lnTo>
                    <a:pt x="226" y="110"/>
                  </a:lnTo>
                  <a:lnTo>
                    <a:pt x="214" y="106"/>
                  </a:lnTo>
                  <a:lnTo>
                    <a:pt x="214" y="106"/>
                  </a:lnTo>
                  <a:lnTo>
                    <a:pt x="214" y="106"/>
                  </a:lnTo>
                  <a:lnTo>
                    <a:pt x="210" y="104"/>
                  </a:lnTo>
                  <a:lnTo>
                    <a:pt x="210" y="104"/>
                  </a:lnTo>
                  <a:lnTo>
                    <a:pt x="200" y="96"/>
                  </a:lnTo>
                  <a:lnTo>
                    <a:pt x="198" y="92"/>
                  </a:lnTo>
                  <a:lnTo>
                    <a:pt x="196" y="88"/>
                  </a:lnTo>
                  <a:lnTo>
                    <a:pt x="196" y="88"/>
                  </a:lnTo>
                  <a:lnTo>
                    <a:pt x="198" y="82"/>
                  </a:lnTo>
                  <a:lnTo>
                    <a:pt x="202" y="78"/>
                  </a:lnTo>
                  <a:lnTo>
                    <a:pt x="202" y="78"/>
                  </a:lnTo>
                  <a:close/>
                  <a:moveTo>
                    <a:pt x="202" y="114"/>
                  </a:moveTo>
                  <a:lnTo>
                    <a:pt x="202" y="114"/>
                  </a:lnTo>
                  <a:lnTo>
                    <a:pt x="214" y="120"/>
                  </a:lnTo>
                  <a:lnTo>
                    <a:pt x="230" y="126"/>
                  </a:lnTo>
                  <a:lnTo>
                    <a:pt x="248" y="130"/>
                  </a:lnTo>
                  <a:lnTo>
                    <a:pt x="272" y="130"/>
                  </a:lnTo>
                  <a:lnTo>
                    <a:pt x="272" y="130"/>
                  </a:lnTo>
                  <a:lnTo>
                    <a:pt x="294" y="130"/>
                  </a:lnTo>
                  <a:lnTo>
                    <a:pt x="314" y="126"/>
                  </a:lnTo>
                  <a:lnTo>
                    <a:pt x="330" y="120"/>
                  </a:lnTo>
                  <a:lnTo>
                    <a:pt x="342" y="114"/>
                  </a:lnTo>
                  <a:lnTo>
                    <a:pt x="342" y="114"/>
                  </a:lnTo>
                  <a:lnTo>
                    <a:pt x="346" y="118"/>
                  </a:lnTo>
                  <a:lnTo>
                    <a:pt x="346" y="124"/>
                  </a:lnTo>
                  <a:lnTo>
                    <a:pt x="346" y="124"/>
                  </a:lnTo>
                  <a:lnTo>
                    <a:pt x="346" y="128"/>
                  </a:lnTo>
                  <a:lnTo>
                    <a:pt x="346" y="128"/>
                  </a:lnTo>
                  <a:lnTo>
                    <a:pt x="342" y="132"/>
                  </a:lnTo>
                  <a:lnTo>
                    <a:pt x="342" y="132"/>
                  </a:lnTo>
                  <a:lnTo>
                    <a:pt x="340" y="134"/>
                  </a:lnTo>
                  <a:lnTo>
                    <a:pt x="340" y="134"/>
                  </a:lnTo>
                  <a:lnTo>
                    <a:pt x="338" y="136"/>
                  </a:lnTo>
                  <a:lnTo>
                    <a:pt x="338" y="136"/>
                  </a:lnTo>
                  <a:lnTo>
                    <a:pt x="334" y="140"/>
                  </a:lnTo>
                  <a:lnTo>
                    <a:pt x="334" y="140"/>
                  </a:lnTo>
                  <a:lnTo>
                    <a:pt x="322" y="144"/>
                  </a:lnTo>
                  <a:lnTo>
                    <a:pt x="308" y="148"/>
                  </a:lnTo>
                  <a:lnTo>
                    <a:pt x="290" y="150"/>
                  </a:lnTo>
                  <a:lnTo>
                    <a:pt x="272" y="152"/>
                  </a:lnTo>
                  <a:lnTo>
                    <a:pt x="272" y="152"/>
                  </a:lnTo>
                  <a:lnTo>
                    <a:pt x="254" y="152"/>
                  </a:lnTo>
                  <a:lnTo>
                    <a:pt x="238" y="148"/>
                  </a:lnTo>
                  <a:lnTo>
                    <a:pt x="226" y="146"/>
                  </a:lnTo>
                  <a:lnTo>
                    <a:pt x="214" y="142"/>
                  </a:lnTo>
                  <a:lnTo>
                    <a:pt x="214" y="142"/>
                  </a:lnTo>
                  <a:lnTo>
                    <a:pt x="214" y="142"/>
                  </a:lnTo>
                  <a:lnTo>
                    <a:pt x="210" y="140"/>
                  </a:lnTo>
                  <a:lnTo>
                    <a:pt x="210" y="140"/>
                  </a:lnTo>
                  <a:lnTo>
                    <a:pt x="200" y="132"/>
                  </a:lnTo>
                  <a:lnTo>
                    <a:pt x="198" y="128"/>
                  </a:lnTo>
                  <a:lnTo>
                    <a:pt x="196" y="124"/>
                  </a:lnTo>
                  <a:lnTo>
                    <a:pt x="196" y="124"/>
                  </a:lnTo>
                  <a:lnTo>
                    <a:pt x="198" y="118"/>
                  </a:lnTo>
                  <a:lnTo>
                    <a:pt x="202" y="114"/>
                  </a:lnTo>
                  <a:lnTo>
                    <a:pt x="202" y="114"/>
                  </a:lnTo>
                  <a:close/>
                  <a:moveTo>
                    <a:pt x="162" y="144"/>
                  </a:moveTo>
                  <a:lnTo>
                    <a:pt x="162" y="144"/>
                  </a:lnTo>
                  <a:lnTo>
                    <a:pt x="150" y="150"/>
                  </a:lnTo>
                  <a:lnTo>
                    <a:pt x="134" y="150"/>
                  </a:lnTo>
                  <a:lnTo>
                    <a:pt x="134" y="150"/>
                  </a:lnTo>
                  <a:lnTo>
                    <a:pt x="116" y="150"/>
                  </a:lnTo>
                  <a:lnTo>
                    <a:pt x="104" y="144"/>
                  </a:lnTo>
                  <a:lnTo>
                    <a:pt x="104" y="144"/>
                  </a:lnTo>
                  <a:lnTo>
                    <a:pt x="100" y="142"/>
                  </a:lnTo>
                  <a:lnTo>
                    <a:pt x="98" y="138"/>
                  </a:lnTo>
                  <a:lnTo>
                    <a:pt x="98" y="138"/>
                  </a:lnTo>
                  <a:lnTo>
                    <a:pt x="100" y="136"/>
                  </a:lnTo>
                  <a:lnTo>
                    <a:pt x="102" y="132"/>
                  </a:lnTo>
                  <a:lnTo>
                    <a:pt x="110" y="128"/>
                  </a:lnTo>
                  <a:lnTo>
                    <a:pt x="120" y="126"/>
                  </a:lnTo>
                  <a:lnTo>
                    <a:pt x="134" y="124"/>
                  </a:lnTo>
                  <a:lnTo>
                    <a:pt x="134" y="124"/>
                  </a:lnTo>
                  <a:lnTo>
                    <a:pt x="148" y="126"/>
                  </a:lnTo>
                  <a:lnTo>
                    <a:pt x="158" y="128"/>
                  </a:lnTo>
                  <a:lnTo>
                    <a:pt x="166" y="132"/>
                  </a:lnTo>
                  <a:lnTo>
                    <a:pt x="168" y="136"/>
                  </a:lnTo>
                  <a:lnTo>
                    <a:pt x="168" y="138"/>
                  </a:lnTo>
                  <a:lnTo>
                    <a:pt x="168" y="138"/>
                  </a:lnTo>
                  <a:lnTo>
                    <a:pt x="166" y="142"/>
                  </a:lnTo>
                  <a:lnTo>
                    <a:pt x="162" y="144"/>
                  </a:lnTo>
                  <a:lnTo>
                    <a:pt x="162" y="144"/>
                  </a:lnTo>
                  <a:close/>
                  <a:moveTo>
                    <a:pt x="346" y="160"/>
                  </a:moveTo>
                  <a:lnTo>
                    <a:pt x="346" y="160"/>
                  </a:lnTo>
                  <a:lnTo>
                    <a:pt x="346" y="162"/>
                  </a:lnTo>
                  <a:lnTo>
                    <a:pt x="346" y="162"/>
                  </a:lnTo>
                  <a:lnTo>
                    <a:pt x="346" y="162"/>
                  </a:lnTo>
                  <a:lnTo>
                    <a:pt x="346" y="162"/>
                  </a:lnTo>
                  <a:lnTo>
                    <a:pt x="346" y="162"/>
                  </a:lnTo>
                  <a:lnTo>
                    <a:pt x="346" y="162"/>
                  </a:lnTo>
                  <a:lnTo>
                    <a:pt x="344" y="166"/>
                  </a:lnTo>
                  <a:lnTo>
                    <a:pt x="344" y="166"/>
                  </a:lnTo>
                  <a:lnTo>
                    <a:pt x="344" y="166"/>
                  </a:lnTo>
                  <a:lnTo>
                    <a:pt x="344" y="166"/>
                  </a:lnTo>
                  <a:lnTo>
                    <a:pt x="342" y="168"/>
                  </a:lnTo>
                  <a:lnTo>
                    <a:pt x="342" y="168"/>
                  </a:lnTo>
                  <a:lnTo>
                    <a:pt x="340" y="170"/>
                  </a:lnTo>
                  <a:lnTo>
                    <a:pt x="340" y="170"/>
                  </a:lnTo>
                  <a:lnTo>
                    <a:pt x="338" y="172"/>
                  </a:lnTo>
                  <a:lnTo>
                    <a:pt x="338" y="172"/>
                  </a:lnTo>
                  <a:lnTo>
                    <a:pt x="334" y="174"/>
                  </a:lnTo>
                  <a:lnTo>
                    <a:pt x="334" y="174"/>
                  </a:lnTo>
                  <a:lnTo>
                    <a:pt x="322" y="180"/>
                  </a:lnTo>
                  <a:lnTo>
                    <a:pt x="308" y="184"/>
                  </a:lnTo>
                  <a:lnTo>
                    <a:pt x="290" y="186"/>
                  </a:lnTo>
                  <a:lnTo>
                    <a:pt x="272" y="188"/>
                  </a:lnTo>
                  <a:lnTo>
                    <a:pt x="272" y="188"/>
                  </a:lnTo>
                  <a:lnTo>
                    <a:pt x="252" y="186"/>
                  </a:lnTo>
                  <a:lnTo>
                    <a:pt x="236" y="184"/>
                  </a:lnTo>
                  <a:lnTo>
                    <a:pt x="220" y="180"/>
                  </a:lnTo>
                  <a:lnTo>
                    <a:pt x="210" y="174"/>
                  </a:lnTo>
                  <a:lnTo>
                    <a:pt x="210" y="174"/>
                  </a:lnTo>
                  <a:lnTo>
                    <a:pt x="208" y="174"/>
                  </a:lnTo>
                  <a:lnTo>
                    <a:pt x="208" y="174"/>
                  </a:lnTo>
                  <a:lnTo>
                    <a:pt x="208" y="174"/>
                  </a:lnTo>
                  <a:lnTo>
                    <a:pt x="200" y="168"/>
                  </a:lnTo>
                  <a:lnTo>
                    <a:pt x="200" y="168"/>
                  </a:lnTo>
                  <a:lnTo>
                    <a:pt x="200" y="166"/>
                  </a:lnTo>
                  <a:lnTo>
                    <a:pt x="200" y="166"/>
                  </a:lnTo>
                  <a:lnTo>
                    <a:pt x="198" y="164"/>
                  </a:lnTo>
                  <a:lnTo>
                    <a:pt x="198" y="164"/>
                  </a:lnTo>
                  <a:lnTo>
                    <a:pt x="196" y="160"/>
                  </a:lnTo>
                  <a:lnTo>
                    <a:pt x="196" y="160"/>
                  </a:lnTo>
                  <a:lnTo>
                    <a:pt x="198" y="154"/>
                  </a:lnTo>
                  <a:lnTo>
                    <a:pt x="202" y="148"/>
                  </a:lnTo>
                  <a:lnTo>
                    <a:pt x="202" y="148"/>
                  </a:lnTo>
                  <a:lnTo>
                    <a:pt x="214" y="156"/>
                  </a:lnTo>
                  <a:lnTo>
                    <a:pt x="230" y="162"/>
                  </a:lnTo>
                  <a:lnTo>
                    <a:pt x="248" y="166"/>
                  </a:lnTo>
                  <a:lnTo>
                    <a:pt x="272" y="166"/>
                  </a:lnTo>
                  <a:lnTo>
                    <a:pt x="272" y="166"/>
                  </a:lnTo>
                  <a:lnTo>
                    <a:pt x="294" y="166"/>
                  </a:lnTo>
                  <a:lnTo>
                    <a:pt x="314" y="162"/>
                  </a:lnTo>
                  <a:lnTo>
                    <a:pt x="330" y="156"/>
                  </a:lnTo>
                  <a:lnTo>
                    <a:pt x="342" y="148"/>
                  </a:lnTo>
                  <a:lnTo>
                    <a:pt x="342" y="148"/>
                  </a:lnTo>
                  <a:lnTo>
                    <a:pt x="346" y="154"/>
                  </a:lnTo>
                  <a:lnTo>
                    <a:pt x="346" y="160"/>
                  </a:lnTo>
                  <a:lnTo>
                    <a:pt x="346" y="160"/>
                  </a:lnTo>
                  <a:close/>
                  <a:moveTo>
                    <a:pt x="346" y="128"/>
                  </a:moveTo>
                  <a:lnTo>
                    <a:pt x="346" y="128"/>
                  </a:lnTo>
                  <a:lnTo>
                    <a:pt x="348" y="128"/>
                  </a:lnTo>
                  <a:lnTo>
                    <a:pt x="346" y="128"/>
                  </a:lnTo>
                  <a:close/>
                  <a:moveTo>
                    <a:pt x="196" y="28"/>
                  </a:moveTo>
                  <a:lnTo>
                    <a:pt x="196" y="28"/>
                  </a:lnTo>
                  <a:lnTo>
                    <a:pt x="198" y="24"/>
                  </a:lnTo>
                  <a:lnTo>
                    <a:pt x="202" y="18"/>
                  </a:lnTo>
                  <a:lnTo>
                    <a:pt x="210" y="14"/>
                  </a:lnTo>
                  <a:lnTo>
                    <a:pt x="218" y="8"/>
                  </a:lnTo>
                  <a:lnTo>
                    <a:pt x="230" y="6"/>
                  </a:lnTo>
                  <a:lnTo>
                    <a:pt x="242" y="2"/>
                  </a:lnTo>
                  <a:lnTo>
                    <a:pt x="272" y="0"/>
                  </a:lnTo>
                  <a:lnTo>
                    <a:pt x="272" y="0"/>
                  </a:lnTo>
                  <a:lnTo>
                    <a:pt x="300" y="2"/>
                  </a:lnTo>
                  <a:lnTo>
                    <a:pt x="314" y="6"/>
                  </a:lnTo>
                  <a:lnTo>
                    <a:pt x="324" y="8"/>
                  </a:lnTo>
                  <a:lnTo>
                    <a:pt x="334" y="14"/>
                  </a:lnTo>
                  <a:lnTo>
                    <a:pt x="340" y="18"/>
                  </a:lnTo>
                  <a:lnTo>
                    <a:pt x="344" y="24"/>
                  </a:lnTo>
                  <a:lnTo>
                    <a:pt x="346" y="28"/>
                  </a:lnTo>
                  <a:lnTo>
                    <a:pt x="346" y="28"/>
                  </a:lnTo>
                  <a:lnTo>
                    <a:pt x="346" y="34"/>
                  </a:lnTo>
                  <a:lnTo>
                    <a:pt x="344" y="38"/>
                  </a:lnTo>
                  <a:lnTo>
                    <a:pt x="334" y="44"/>
                  </a:lnTo>
                  <a:lnTo>
                    <a:pt x="334" y="44"/>
                  </a:lnTo>
                  <a:lnTo>
                    <a:pt x="322" y="50"/>
                  </a:lnTo>
                  <a:lnTo>
                    <a:pt x="308" y="54"/>
                  </a:lnTo>
                  <a:lnTo>
                    <a:pt x="290" y="56"/>
                  </a:lnTo>
                  <a:lnTo>
                    <a:pt x="272" y="58"/>
                  </a:lnTo>
                  <a:lnTo>
                    <a:pt x="272" y="58"/>
                  </a:lnTo>
                  <a:lnTo>
                    <a:pt x="252" y="56"/>
                  </a:lnTo>
                  <a:lnTo>
                    <a:pt x="236" y="54"/>
                  </a:lnTo>
                  <a:lnTo>
                    <a:pt x="220" y="50"/>
                  </a:lnTo>
                  <a:lnTo>
                    <a:pt x="210" y="44"/>
                  </a:lnTo>
                  <a:lnTo>
                    <a:pt x="210" y="44"/>
                  </a:lnTo>
                  <a:lnTo>
                    <a:pt x="200" y="38"/>
                  </a:lnTo>
                  <a:lnTo>
                    <a:pt x="198" y="34"/>
                  </a:lnTo>
                  <a:lnTo>
                    <a:pt x="196" y="28"/>
                  </a:lnTo>
                  <a:lnTo>
                    <a:pt x="196" y="2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" name="Google Shape;14508;p194">
            <a:extLst>
              <a:ext uri="{FF2B5EF4-FFF2-40B4-BE49-F238E27FC236}">
                <a16:creationId xmlns:a16="http://schemas.microsoft.com/office/drawing/2014/main" id="{A9C6AE73-781B-B997-7C85-F072A151D20E}"/>
              </a:ext>
            </a:extLst>
          </p:cNvPr>
          <p:cNvGrpSpPr/>
          <p:nvPr/>
        </p:nvGrpSpPr>
        <p:grpSpPr>
          <a:xfrm>
            <a:off x="692634" y="4002128"/>
            <a:ext cx="612000" cy="612000"/>
            <a:chOff x="2342233" y="5907019"/>
            <a:chExt cx="612000" cy="612000"/>
          </a:xfrm>
        </p:grpSpPr>
        <p:sp>
          <p:nvSpPr>
            <p:cNvPr id="73" name="Google Shape;14509;p194">
              <a:extLst>
                <a:ext uri="{FF2B5EF4-FFF2-40B4-BE49-F238E27FC236}">
                  <a16:creationId xmlns:a16="http://schemas.microsoft.com/office/drawing/2014/main" id="{160B902F-16FD-4923-AB0D-F3154B98501D}"/>
                </a:ext>
              </a:extLst>
            </p:cNvPr>
            <p:cNvSpPr/>
            <p:nvPr/>
          </p:nvSpPr>
          <p:spPr>
            <a:xfrm>
              <a:off x="2342233" y="5907019"/>
              <a:ext cx="612000" cy="612000"/>
            </a:xfrm>
            <a:prstGeom prst="ellipse">
              <a:avLst/>
            </a:prstGeom>
            <a:solidFill>
              <a:schemeClr val="tx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dirty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74" name="Google Shape;14510;p194">
              <a:extLst>
                <a:ext uri="{FF2B5EF4-FFF2-40B4-BE49-F238E27FC236}">
                  <a16:creationId xmlns:a16="http://schemas.microsoft.com/office/drawing/2014/main" id="{CD802344-3230-B8E8-DC12-F719F1CF7D90}"/>
                </a:ext>
              </a:extLst>
            </p:cNvPr>
            <p:cNvSpPr/>
            <p:nvPr/>
          </p:nvSpPr>
          <p:spPr>
            <a:xfrm>
              <a:off x="2437122" y="5974991"/>
              <a:ext cx="422222" cy="419738"/>
            </a:xfrm>
            <a:custGeom>
              <a:avLst/>
              <a:gdLst/>
              <a:ahLst/>
              <a:cxnLst/>
              <a:rect l="l" t="t" r="r" b="b"/>
              <a:pathLst>
                <a:path w="340" h="338" extrusionOk="0">
                  <a:moveTo>
                    <a:pt x="24" y="266"/>
                  </a:moveTo>
                  <a:lnTo>
                    <a:pt x="24" y="266"/>
                  </a:lnTo>
                  <a:lnTo>
                    <a:pt x="20" y="268"/>
                  </a:lnTo>
                  <a:lnTo>
                    <a:pt x="18" y="270"/>
                  </a:lnTo>
                  <a:lnTo>
                    <a:pt x="16" y="272"/>
                  </a:lnTo>
                  <a:lnTo>
                    <a:pt x="14" y="276"/>
                  </a:lnTo>
                  <a:lnTo>
                    <a:pt x="14" y="276"/>
                  </a:lnTo>
                  <a:lnTo>
                    <a:pt x="16" y="280"/>
                  </a:lnTo>
                  <a:lnTo>
                    <a:pt x="18" y="284"/>
                  </a:lnTo>
                  <a:lnTo>
                    <a:pt x="20" y="286"/>
                  </a:lnTo>
                  <a:lnTo>
                    <a:pt x="24" y="286"/>
                  </a:lnTo>
                  <a:lnTo>
                    <a:pt x="316" y="286"/>
                  </a:lnTo>
                  <a:lnTo>
                    <a:pt x="316" y="286"/>
                  </a:lnTo>
                  <a:lnTo>
                    <a:pt x="320" y="286"/>
                  </a:lnTo>
                  <a:lnTo>
                    <a:pt x="322" y="284"/>
                  </a:lnTo>
                  <a:lnTo>
                    <a:pt x="324" y="280"/>
                  </a:lnTo>
                  <a:lnTo>
                    <a:pt x="326" y="276"/>
                  </a:lnTo>
                  <a:lnTo>
                    <a:pt x="326" y="276"/>
                  </a:lnTo>
                  <a:lnTo>
                    <a:pt x="324" y="272"/>
                  </a:lnTo>
                  <a:lnTo>
                    <a:pt x="322" y="270"/>
                  </a:lnTo>
                  <a:lnTo>
                    <a:pt x="320" y="268"/>
                  </a:lnTo>
                  <a:lnTo>
                    <a:pt x="316" y="266"/>
                  </a:lnTo>
                  <a:lnTo>
                    <a:pt x="298" y="266"/>
                  </a:lnTo>
                  <a:lnTo>
                    <a:pt x="298" y="192"/>
                  </a:lnTo>
                  <a:lnTo>
                    <a:pt x="316" y="192"/>
                  </a:lnTo>
                  <a:lnTo>
                    <a:pt x="316" y="192"/>
                  </a:lnTo>
                  <a:lnTo>
                    <a:pt x="320" y="192"/>
                  </a:lnTo>
                  <a:lnTo>
                    <a:pt x="322" y="190"/>
                  </a:lnTo>
                  <a:lnTo>
                    <a:pt x="324" y="186"/>
                  </a:lnTo>
                  <a:lnTo>
                    <a:pt x="326" y="182"/>
                  </a:lnTo>
                  <a:lnTo>
                    <a:pt x="326" y="182"/>
                  </a:lnTo>
                  <a:lnTo>
                    <a:pt x="324" y="178"/>
                  </a:lnTo>
                  <a:lnTo>
                    <a:pt x="322" y="176"/>
                  </a:lnTo>
                  <a:lnTo>
                    <a:pt x="320" y="172"/>
                  </a:lnTo>
                  <a:lnTo>
                    <a:pt x="316" y="172"/>
                  </a:lnTo>
                  <a:lnTo>
                    <a:pt x="24" y="172"/>
                  </a:lnTo>
                  <a:lnTo>
                    <a:pt x="24" y="172"/>
                  </a:lnTo>
                  <a:lnTo>
                    <a:pt x="20" y="172"/>
                  </a:lnTo>
                  <a:lnTo>
                    <a:pt x="18" y="176"/>
                  </a:lnTo>
                  <a:lnTo>
                    <a:pt x="16" y="178"/>
                  </a:lnTo>
                  <a:lnTo>
                    <a:pt x="14" y="182"/>
                  </a:lnTo>
                  <a:lnTo>
                    <a:pt x="14" y="182"/>
                  </a:lnTo>
                  <a:lnTo>
                    <a:pt x="16" y="186"/>
                  </a:lnTo>
                  <a:lnTo>
                    <a:pt x="18" y="190"/>
                  </a:lnTo>
                  <a:lnTo>
                    <a:pt x="20" y="192"/>
                  </a:lnTo>
                  <a:lnTo>
                    <a:pt x="24" y="192"/>
                  </a:lnTo>
                  <a:lnTo>
                    <a:pt x="42" y="192"/>
                  </a:lnTo>
                  <a:lnTo>
                    <a:pt x="42" y="266"/>
                  </a:lnTo>
                  <a:lnTo>
                    <a:pt x="24" y="266"/>
                  </a:lnTo>
                  <a:close/>
                  <a:moveTo>
                    <a:pt x="248" y="266"/>
                  </a:moveTo>
                  <a:lnTo>
                    <a:pt x="230" y="266"/>
                  </a:lnTo>
                  <a:lnTo>
                    <a:pt x="230" y="192"/>
                  </a:lnTo>
                  <a:lnTo>
                    <a:pt x="248" y="192"/>
                  </a:lnTo>
                  <a:lnTo>
                    <a:pt x="248" y="266"/>
                  </a:lnTo>
                  <a:close/>
                  <a:moveTo>
                    <a:pt x="178" y="266"/>
                  </a:moveTo>
                  <a:lnTo>
                    <a:pt x="162" y="266"/>
                  </a:lnTo>
                  <a:lnTo>
                    <a:pt x="162" y="192"/>
                  </a:lnTo>
                  <a:lnTo>
                    <a:pt x="178" y="192"/>
                  </a:lnTo>
                  <a:lnTo>
                    <a:pt x="178" y="266"/>
                  </a:lnTo>
                  <a:close/>
                  <a:moveTo>
                    <a:pt x="110" y="266"/>
                  </a:moveTo>
                  <a:lnTo>
                    <a:pt x="92" y="266"/>
                  </a:lnTo>
                  <a:lnTo>
                    <a:pt x="92" y="192"/>
                  </a:lnTo>
                  <a:lnTo>
                    <a:pt x="110" y="192"/>
                  </a:lnTo>
                  <a:lnTo>
                    <a:pt x="110" y="266"/>
                  </a:lnTo>
                  <a:close/>
                  <a:moveTo>
                    <a:pt x="340" y="322"/>
                  </a:moveTo>
                  <a:lnTo>
                    <a:pt x="340" y="322"/>
                  </a:lnTo>
                  <a:lnTo>
                    <a:pt x="338" y="328"/>
                  </a:lnTo>
                  <a:lnTo>
                    <a:pt x="334" y="334"/>
                  </a:lnTo>
                  <a:lnTo>
                    <a:pt x="330" y="336"/>
                  </a:lnTo>
                  <a:lnTo>
                    <a:pt x="324" y="338"/>
                  </a:lnTo>
                  <a:lnTo>
                    <a:pt x="16" y="338"/>
                  </a:lnTo>
                  <a:lnTo>
                    <a:pt x="16" y="338"/>
                  </a:lnTo>
                  <a:lnTo>
                    <a:pt x="10" y="336"/>
                  </a:lnTo>
                  <a:lnTo>
                    <a:pt x="6" y="334"/>
                  </a:lnTo>
                  <a:lnTo>
                    <a:pt x="2" y="328"/>
                  </a:lnTo>
                  <a:lnTo>
                    <a:pt x="0" y="322"/>
                  </a:lnTo>
                  <a:lnTo>
                    <a:pt x="0" y="322"/>
                  </a:lnTo>
                  <a:lnTo>
                    <a:pt x="2" y="316"/>
                  </a:lnTo>
                  <a:lnTo>
                    <a:pt x="6" y="310"/>
                  </a:lnTo>
                  <a:lnTo>
                    <a:pt x="10" y="308"/>
                  </a:lnTo>
                  <a:lnTo>
                    <a:pt x="16" y="306"/>
                  </a:lnTo>
                  <a:lnTo>
                    <a:pt x="324" y="306"/>
                  </a:lnTo>
                  <a:lnTo>
                    <a:pt x="324" y="306"/>
                  </a:lnTo>
                  <a:lnTo>
                    <a:pt x="330" y="308"/>
                  </a:lnTo>
                  <a:lnTo>
                    <a:pt x="334" y="310"/>
                  </a:lnTo>
                  <a:lnTo>
                    <a:pt x="338" y="316"/>
                  </a:lnTo>
                  <a:lnTo>
                    <a:pt x="340" y="322"/>
                  </a:lnTo>
                  <a:lnTo>
                    <a:pt x="340" y="322"/>
                  </a:lnTo>
                  <a:close/>
                  <a:moveTo>
                    <a:pt x="258" y="154"/>
                  </a:moveTo>
                  <a:lnTo>
                    <a:pt x="82" y="154"/>
                  </a:lnTo>
                  <a:lnTo>
                    <a:pt x="82" y="154"/>
                  </a:lnTo>
                  <a:lnTo>
                    <a:pt x="84" y="136"/>
                  </a:lnTo>
                  <a:lnTo>
                    <a:pt x="90" y="118"/>
                  </a:lnTo>
                  <a:lnTo>
                    <a:pt x="98" y="104"/>
                  </a:lnTo>
                  <a:lnTo>
                    <a:pt x="108" y="92"/>
                  </a:lnTo>
                  <a:lnTo>
                    <a:pt x="120" y="80"/>
                  </a:lnTo>
                  <a:lnTo>
                    <a:pt x="136" y="72"/>
                  </a:lnTo>
                  <a:lnTo>
                    <a:pt x="152" y="68"/>
                  </a:lnTo>
                  <a:lnTo>
                    <a:pt x="170" y="66"/>
                  </a:lnTo>
                  <a:lnTo>
                    <a:pt x="170" y="66"/>
                  </a:lnTo>
                  <a:lnTo>
                    <a:pt x="188" y="68"/>
                  </a:lnTo>
                  <a:lnTo>
                    <a:pt x="204" y="72"/>
                  </a:lnTo>
                  <a:lnTo>
                    <a:pt x="220" y="80"/>
                  </a:lnTo>
                  <a:lnTo>
                    <a:pt x="232" y="92"/>
                  </a:lnTo>
                  <a:lnTo>
                    <a:pt x="242" y="104"/>
                  </a:lnTo>
                  <a:lnTo>
                    <a:pt x="250" y="118"/>
                  </a:lnTo>
                  <a:lnTo>
                    <a:pt x="256" y="136"/>
                  </a:lnTo>
                  <a:lnTo>
                    <a:pt x="258" y="154"/>
                  </a:lnTo>
                  <a:lnTo>
                    <a:pt x="258" y="154"/>
                  </a:lnTo>
                  <a:close/>
                  <a:moveTo>
                    <a:pt x="192" y="54"/>
                  </a:moveTo>
                  <a:lnTo>
                    <a:pt x="148" y="54"/>
                  </a:lnTo>
                  <a:lnTo>
                    <a:pt x="148" y="26"/>
                  </a:lnTo>
                  <a:lnTo>
                    <a:pt x="170" y="0"/>
                  </a:lnTo>
                  <a:lnTo>
                    <a:pt x="192" y="26"/>
                  </a:lnTo>
                  <a:lnTo>
                    <a:pt x="192" y="26"/>
                  </a:lnTo>
                  <a:lnTo>
                    <a:pt x="192" y="5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" name="Google Shape;14731;p195">
            <a:extLst>
              <a:ext uri="{FF2B5EF4-FFF2-40B4-BE49-F238E27FC236}">
                <a16:creationId xmlns:a16="http://schemas.microsoft.com/office/drawing/2014/main" id="{8C160083-F405-C593-7F58-CC03B46D61AB}"/>
              </a:ext>
            </a:extLst>
          </p:cNvPr>
          <p:cNvGrpSpPr/>
          <p:nvPr/>
        </p:nvGrpSpPr>
        <p:grpSpPr>
          <a:xfrm>
            <a:off x="6304945" y="3853565"/>
            <a:ext cx="612000" cy="612000"/>
            <a:chOff x="7573215" y="3474401"/>
            <a:chExt cx="612000" cy="612000"/>
          </a:xfrm>
        </p:grpSpPr>
        <p:sp>
          <p:nvSpPr>
            <p:cNvPr id="76" name="Google Shape;14732;p195">
              <a:extLst>
                <a:ext uri="{FF2B5EF4-FFF2-40B4-BE49-F238E27FC236}">
                  <a16:creationId xmlns:a16="http://schemas.microsoft.com/office/drawing/2014/main" id="{9C6E99F5-DC10-38EF-9E79-950ACB6B93F5}"/>
                </a:ext>
              </a:extLst>
            </p:cNvPr>
            <p:cNvSpPr/>
            <p:nvPr/>
          </p:nvSpPr>
          <p:spPr>
            <a:xfrm>
              <a:off x="7573215" y="3474401"/>
              <a:ext cx="612000" cy="612000"/>
            </a:xfrm>
            <a:prstGeom prst="ellipse">
              <a:avLst/>
            </a:prstGeom>
            <a:solidFill>
              <a:schemeClr val="tx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77" name="Google Shape;14733;p195">
              <a:extLst>
                <a:ext uri="{FF2B5EF4-FFF2-40B4-BE49-F238E27FC236}">
                  <a16:creationId xmlns:a16="http://schemas.microsoft.com/office/drawing/2014/main" id="{84641506-2EAE-2E8B-A5E5-F34BDE15A4B9}"/>
                </a:ext>
              </a:extLst>
            </p:cNvPr>
            <p:cNvSpPr/>
            <p:nvPr/>
          </p:nvSpPr>
          <p:spPr>
            <a:xfrm>
              <a:off x="7695985" y="3601300"/>
              <a:ext cx="334377" cy="373145"/>
            </a:xfrm>
            <a:custGeom>
              <a:avLst/>
              <a:gdLst/>
              <a:ahLst/>
              <a:cxnLst/>
              <a:rect l="l" t="t" r="r" b="b"/>
              <a:pathLst>
                <a:path w="276" h="308" extrusionOk="0">
                  <a:moveTo>
                    <a:pt x="6" y="30"/>
                  </a:moveTo>
                  <a:lnTo>
                    <a:pt x="6" y="30"/>
                  </a:lnTo>
                  <a:lnTo>
                    <a:pt x="14" y="26"/>
                  </a:lnTo>
                  <a:lnTo>
                    <a:pt x="20" y="24"/>
                  </a:lnTo>
                  <a:lnTo>
                    <a:pt x="28" y="26"/>
                  </a:lnTo>
                  <a:lnTo>
                    <a:pt x="36" y="30"/>
                  </a:lnTo>
                  <a:lnTo>
                    <a:pt x="8" y="60"/>
                  </a:lnTo>
                  <a:lnTo>
                    <a:pt x="8" y="60"/>
                  </a:lnTo>
                  <a:lnTo>
                    <a:pt x="2" y="52"/>
                  </a:lnTo>
                  <a:lnTo>
                    <a:pt x="0" y="46"/>
                  </a:lnTo>
                  <a:lnTo>
                    <a:pt x="2" y="38"/>
                  </a:lnTo>
                  <a:lnTo>
                    <a:pt x="6" y="30"/>
                  </a:lnTo>
                  <a:lnTo>
                    <a:pt x="6" y="30"/>
                  </a:lnTo>
                  <a:close/>
                  <a:moveTo>
                    <a:pt x="176" y="202"/>
                  </a:moveTo>
                  <a:lnTo>
                    <a:pt x="176" y="202"/>
                  </a:lnTo>
                  <a:lnTo>
                    <a:pt x="176" y="198"/>
                  </a:lnTo>
                  <a:lnTo>
                    <a:pt x="174" y="194"/>
                  </a:lnTo>
                  <a:lnTo>
                    <a:pt x="174" y="194"/>
                  </a:lnTo>
                  <a:lnTo>
                    <a:pt x="154" y="178"/>
                  </a:lnTo>
                  <a:lnTo>
                    <a:pt x="130" y="158"/>
                  </a:lnTo>
                  <a:lnTo>
                    <a:pt x="100" y="132"/>
                  </a:lnTo>
                  <a:lnTo>
                    <a:pt x="100" y="132"/>
                  </a:lnTo>
                  <a:lnTo>
                    <a:pt x="70" y="102"/>
                  </a:lnTo>
                  <a:lnTo>
                    <a:pt x="50" y="80"/>
                  </a:lnTo>
                  <a:lnTo>
                    <a:pt x="32" y="60"/>
                  </a:lnTo>
                  <a:lnTo>
                    <a:pt x="32" y="60"/>
                  </a:lnTo>
                  <a:lnTo>
                    <a:pt x="30" y="58"/>
                  </a:lnTo>
                  <a:lnTo>
                    <a:pt x="24" y="60"/>
                  </a:lnTo>
                  <a:lnTo>
                    <a:pt x="24" y="60"/>
                  </a:lnTo>
                  <a:lnTo>
                    <a:pt x="22" y="64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42" y="88"/>
                  </a:lnTo>
                  <a:lnTo>
                    <a:pt x="62" y="110"/>
                  </a:lnTo>
                  <a:lnTo>
                    <a:pt x="92" y="140"/>
                  </a:lnTo>
                  <a:lnTo>
                    <a:pt x="92" y="140"/>
                  </a:lnTo>
                  <a:lnTo>
                    <a:pt x="122" y="168"/>
                  </a:lnTo>
                  <a:lnTo>
                    <a:pt x="146" y="188"/>
                  </a:lnTo>
                  <a:lnTo>
                    <a:pt x="168" y="204"/>
                  </a:lnTo>
                  <a:lnTo>
                    <a:pt x="168" y="204"/>
                  </a:lnTo>
                  <a:lnTo>
                    <a:pt x="172" y="206"/>
                  </a:lnTo>
                  <a:lnTo>
                    <a:pt x="172" y="206"/>
                  </a:lnTo>
                  <a:lnTo>
                    <a:pt x="174" y="204"/>
                  </a:lnTo>
                  <a:lnTo>
                    <a:pt x="176" y="202"/>
                  </a:lnTo>
                  <a:lnTo>
                    <a:pt x="176" y="202"/>
                  </a:lnTo>
                  <a:close/>
                  <a:moveTo>
                    <a:pt x="276" y="82"/>
                  </a:moveTo>
                  <a:lnTo>
                    <a:pt x="276" y="292"/>
                  </a:lnTo>
                  <a:lnTo>
                    <a:pt x="276" y="292"/>
                  </a:lnTo>
                  <a:lnTo>
                    <a:pt x="274" y="298"/>
                  </a:lnTo>
                  <a:lnTo>
                    <a:pt x="270" y="304"/>
                  </a:lnTo>
                  <a:lnTo>
                    <a:pt x="266" y="308"/>
                  </a:lnTo>
                  <a:lnTo>
                    <a:pt x="260" y="308"/>
                  </a:lnTo>
                  <a:lnTo>
                    <a:pt x="62" y="308"/>
                  </a:lnTo>
                  <a:lnTo>
                    <a:pt x="62" y="308"/>
                  </a:lnTo>
                  <a:lnTo>
                    <a:pt x="56" y="308"/>
                  </a:lnTo>
                  <a:lnTo>
                    <a:pt x="50" y="304"/>
                  </a:lnTo>
                  <a:lnTo>
                    <a:pt x="46" y="298"/>
                  </a:lnTo>
                  <a:lnTo>
                    <a:pt x="46" y="292"/>
                  </a:lnTo>
                  <a:lnTo>
                    <a:pt x="46" y="112"/>
                  </a:lnTo>
                  <a:lnTo>
                    <a:pt x="46" y="112"/>
                  </a:lnTo>
                  <a:lnTo>
                    <a:pt x="64" y="132"/>
                  </a:lnTo>
                  <a:lnTo>
                    <a:pt x="88" y="156"/>
                  </a:lnTo>
                  <a:lnTo>
                    <a:pt x="88" y="156"/>
                  </a:lnTo>
                  <a:lnTo>
                    <a:pt x="122" y="186"/>
                  </a:lnTo>
                  <a:lnTo>
                    <a:pt x="150" y="208"/>
                  </a:lnTo>
                  <a:lnTo>
                    <a:pt x="168" y="220"/>
                  </a:lnTo>
                  <a:lnTo>
                    <a:pt x="178" y="226"/>
                  </a:lnTo>
                  <a:lnTo>
                    <a:pt x="178" y="226"/>
                  </a:lnTo>
                  <a:lnTo>
                    <a:pt x="182" y="214"/>
                  </a:lnTo>
                  <a:lnTo>
                    <a:pt x="190" y="204"/>
                  </a:lnTo>
                  <a:lnTo>
                    <a:pt x="190" y="204"/>
                  </a:lnTo>
                  <a:lnTo>
                    <a:pt x="200" y="196"/>
                  </a:lnTo>
                  <a:lnTo>
                    <a:pt x="210" y="192"/>
                  </a:lnTo>
                  <a:lnTo>
                    <a:pt x="210" y="192"/>
                  </a:lnTo>
                  <a:lnTo>
                    <a:pt x="204" y="182"/>
                  </a:lnTo>
                  <a:lnTo>
                    <a:pt x="190" y="164"/>
                  </a:lnTo>
                  <a:lnTo>
                    <a:pt x="168" y="136"/>
                  </a:lnTo>
                  <a:lnTo>
                    <a:pt x="136" y="106"/>
                  </a:lnTo>
                  <a:lnTo>
                    <a:pt x="136" y="106"/>
                  </a:lnTo>
                  <a:lnTo>
                    <a:pt x="110" y="82"/>
                  </a:lnTo>
                  <a:lnTo>
                    <a:pt x="86" y="62"/>
                  </a:lnTo>
                  <a:lnTo>
                    <a:pt x="54" y="40"/>
                  </a:lnTo>
                  <a:lnTo>
                    <a:pt x="62" y="34"/>
                  </a:lnTo>
                  <a:lnTo>
                    <a:pt x="62" y="34"/>
                  </a:lnTo>
                  <a:lnTo>
                    <a:pt x="84" y="44"/>
                  </a:lnTo>
                  <a:lnTo>
                    <a:pt x="98" y="54"/>
                  </a:lnTo>
                  <a:lnTo>
                    <a:pt x="116" y="68"/>
                  </a:lnTo>
                  <a:lnTo>
                    <a:pt x="116" y="68"/>
                  </a:lnTo>
                  <a:lnTo>
                    <a:pt x="136" y="88"/>
                  </a:lnTo>
                  <a:lnTo>
                    <a:pt x="150" y="106"/>
                  </a:lnTo>
                  <a:lnTo>
                    <a:pt x="160" y="124"/>
                  </a:lnTo>
                  <a:lnTo>
                    <a:pt x="160" y="124"/>
                  </a:lnTo>
                  <a:lnTo>
                    <a:pt x="162" y="126"/>
                  </a:lnTo>
                  <a:lnTo>
                    <a:pt x="166" y="126"/>
                  </a:lnTo>
                  <a:lnTo>
                    <a:pt x="166" y="126"/>
                  </a:lnTo>
                  <a:lnTo>
                    <a:pt x="168" y="126"/>
                  </a:lnTo>
                  <a:lnTo>
                    <a:pt x="168" y="126"/>
                  </a:lnTo>
                  <a:lnTo>
                    <a:pt x="172" y="122"/>
                  </a:lnTo>
                  <a:lnTo>
                    <a:pt x="170" y="118"/>
                  </a:lnTo>
                  <a:lnTo>
                    <a:pt x="170" y="118"/>
                  </a:lnTo>
                  <a:lnTo>
                    <a:pt x="158" y="98"/>
                  </a:lnTo>
                  <a:lnTo>
                    <a:pt x="144" y="80"/>
                  </a:lnTo>
                  <a:lnTo>
                    <a:pt x="124" y="58"/>
                  </a:lnTo>
                  <a:lnTo>
                    <a:pt x="124" y="58"/>
                  </a:lnTo>
                  <a:lnTo>
                    <a:pt x="102" y="40"/>
                  </a:lnTo>
                  <a:lnTo>
                    <a:pt x="82" y="30"/>
                  </a:lnTo>
                  <a:lnTo>
                    <a:pt x="68" y="22"/>
                  </a:lnTo>
                  <a:lnTo>
                    <a:pt x="62" y="20"/>
                  </a:lnTo>
                  <a:lnTo>
                    <a:pt x="58" y="20"/>
                  </a:lnTo>
                  <a:lnTo>
                    <a:pt x="46" y="34"/>
                  </a:lnTo>
                  <a:lnTo>
                    <a:pt x="46" y="16"/>
                  </a:lnTo>
                  <a:lnTo>
                    <a:pt x="46" y="16"/>
                  </a:lnTo>
                  <a:lnTo>
                    <a:pt x="46" y="10"/>
                  </a:lnTo>
                  <a:lnTo>
                    <a:pt x="50" y="4"/>
                  </a:lnTo>
                  <a:lnTo>
                    <a:pt x="56" y="0"/>
                  </a:lnTo>
                  <a:lnTo>
                    <a:pt x="62" y="0"/>
                  </a:lnTo>
                  <a:lnTo>
                    <a:pt x="194" y="0"/>
                  </a:lnTo>
                  <a:lnTo>
                    <a:pt x="210" y="16"/>
                  </a:lnTo>
                  <a:lnTo>
                    <a:pt x="260" y="66"/>
                  </a:lnTo>
                  <a:lnTo>
                    <a:pt x="276" y="82"/>
                  </a:lnTo>
                  <a:close/>
                  <a:moveTo>
                    <a:pt x="194" y="234"/>
                  </a:moveTo>
                  <a:lnTo>
                    <a:pt x="234" y="246"/>
                  </a:lnTo>
                  <a:lnTo>
                    <a:pt x="220" y="206"/>
                  </a:lnTo>
                  <a:lnTo>
                    <a:pt x="220" y="206"/>
                  </a:lnTo>
                  <a:lnTo>
                    <a:pt x="220" y="206"/>
                  </a:lnTo>
                  <a:lnTo>
                    <a:pt x="220" y="206"/>
                  </a:lnTo>
                  <a:lnTo>
                    <a:pt x="212" y="208"/>
                  </a:lnTo>
                  <a:lnTo>
                    <a:pt x="206" y="210"/>
                  </a:lnTo>
                  <a:lnTo>
                    <a:pt x="202" y="214"/>
                  </a:lnTo>
                  <a:lnTo>
                    <a:pt x="202" y="214"/>
                  </a:lnTo>
                  <a:lnTo>
                    <a:pt x="198" y="220"/>
                  </a:lnTo>
                  <a:lnTo>
                    <a:pt x="194" y="226"/>
                  </a:lnTo>
                  <a:lnTo>
                    <a:pt x="194" y="234"/>
                  </a:lnTo>
                  <a:lnTo>
                    <a:pt x="194" y="234"/>
                  </a:lnTo>
                  <a:close/>
                  <a:moveTo>
                    <a:pt x="240" y="272"/>
                  </a:moveTo>
                  <a:lnTo>
                    <a:pt x="240" y="272"/>
                  </a:lnTo>
                  <a:lnTo>
                    <a:pt x="240" y="268"/>
                  </a:lnTo>
                  <a:lnTo>
                    <a:pt x="238" y="266"/>
                  </a:lnTo>
                  <a:lnTo>
                    <a:pt x="236" y="264"/>
                  </a:lnTo>
                  <a:lnTo>
                    <a:pt x="232" y="264"/>
                  </a:lnTo>
                  <a:lnTo>
                    <a:pt x="88" y="264"/>
                  </a:lnTo>
                  <a:lnTo>
                    <a:pt x="88" y="264"/>
                  </a:lnTo>
                  <a:lnTo>
                    <a:pt x="86" y="264"/>
                  </a:lnTo>
                  <a:lnTo>
                    <a:pt x="84" y="266"/>
                  </a:lnTo>
                  <a:lnTo>
                    <a:pt x="82" y="268"/>
                  </a:lnTo>
                  <a:lnTo>
                    <a:pt x="80" y="272"/>
                  </a:lnTo>
                  <a:lnTo>
                    <a:pt x="80" y="272"/>
                  </a:lnTo>
                  <a:lnTo>
                    <a:pt x="82" y="274"/>
                  </a:lnTo>
                  <a:lnTo>
                    <a:pt x="84" y="278"/>
                  </a:lnTo>
                  <a:lnTo>
                    <a:pt x="86" y="280"/>
                  </a:lnTo>
                  <a:lnTo>
                    <a:pt x="88" y="280"/>
                  </a:lnTo>
                  <a:lnTo>
                    <a:pt x="232" y="280"/>
                  </a:lnTo>
                  <a:lnTo>
                    <a:pt x="232" y="280"/>
                  </a:lnTo>
                  <a:lnTo>
                    <a:pt x="236" y="280"/>
                  </a:lnTo>
                  <a:lnTo>
                    <a:pt x="238" y="278"/>
                  </a:lnTo>
                  <a:lnTo>
                    <a:pt x="240" y="274"/>
                  </a:lnTo>
                  <a:lnTo>
                    <a:pt x="240" y="272"/>
                  </a:lnTo>
                  <a:lnTo>
                    <a:pt x="240" y="272"/>
                  </a:lnTo>
                  <a:close/>
                  <a:moveTo>
                    <a:pt x="262" y="84"/>
                  </a:moveTo>
                  <a:lnTo>
                    <a:pt x="244" y="66"/>
                  </a:lnTo>
                  <a:lnTo>
                    <a:pt x="220" y="66"/>
                  </a:lnTo>
                  <a:lnTo>
                    <a:pt x="220" y="42"/>
                  </a:lnTo>
                  <a:lnTo>
                    <a:pt x="202" y="24"/>
                  </a:lnTo>
                  <a:lnTo>
                    <a:pt x="202" y="84"/>
                  </a:lnTo>
                  <a:lnTo>
                    <a:pt x="262" y="8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33901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908499-96F2-E728-D733-32AD454B7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7394A05-725E-3CAE-C4BA-4CC6CAFAC7CF}"/>
              </a:ext>
            </a:extLst>
          </p:cNvPr>
          <p:cNvSpPr/>
          <p:nvPr/>
        </p:nvSpPr>
        <p:spPr>
          <a:xfrm>
            <a:off x="498431" y="1328057"/>
            <a:ext cx="11192827" cy="109403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FCD85782-C256-A4CC-2198-051E032FB94F}"/>
              </a:ext>
            </a:extLst>
          </p:cNvPr>
          <p:cNvSpPr/>
          <p:nvPr/>
        </p:nvSpPr>
        <p:spPr>
          <a:xfrm>
            <a:off x="0" y="1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3222905" h="1820941">
                <a:moveTo>
                  <a:pt x="0" y="0"/>
                </a:moveTo>
                <a:lnTo>
                  <a:pt x="3222905" y="0"/>
                </a:lnTo>
                <a:lnTo>
                  <a:pt x="3222905" y="1820941"/>
                </a:lnTo>
                <a:lnTo>
                  <a:pt x="0" y="18209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2687B5FD-2FAC-4586-9F2E-4263420AF1B0}"/>
              </a:ext>
            </a:extLst>
          </p:cNvPr>
          <p:cNvSpPr/>
          <p:nvPr/>
        </p:nvSpPr>
        <p:spPr>
          <a:xfrm>
            <a:off x="11462659" y="152401"/>
            <a:ext cx="457199" cy="609600"/>
          </a:xfrm>
          <a:custGeom>
            <a:avLst/>
            <a:gdLst/>
            <a:ahLst/>
            <a:cxnLst/>
            <a:rect l="l" t="t" r="r" b="b"/>
            <a:pathLst>
              <a:path w="2559975" h="3534826">
                <a:moveTo>
                  <a:pt x="0" y="0"/>
                </a:moveTo>
                <a:lnTo>
                  <a:pt x="2559976" y="0"/>
                </a:lnTo>
                <a:lnTo>
                  <a:pt x="2559976" y="3534826"/>
                </a:lnTo>
                <a:lnTo>
                  <a:pt x="0" y="35348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694487"/>
            <a:endParaRPr lang="en-GB" sz="136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D15D3A-7CBF-37A5-CD60-E36E92B0D81E}"/>
              </a:ext>
            </a:extLst>
          </p:cNvPr>
          <p:cNvSpPr txBox="1"/>
          <p:nvPr/>
        </p:nvSpPr>
        <p:spPr>
          <a:xfrm flipH="1">
            <a:off x="185058" y="238781"/>
            <a:ext cx="9546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Avenir Next LT Pro" panose="020B0504020202020204" pitchFamily="34" charset="0"/>
              </a:rPr>
              <a:t>7.0</a:t>
            </a:r>
            <a:r>
              <a:rPr lang="en-GB" sz="28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  </a:t>
            </a:r>
            <a:r>
              <a:rPr lang="en-GB" sz="2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|  </a:t>
            </a:r>
            <a:r>
              <a:rPr lang="en-GB" sz="28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Conclusion</a:t>
            </a:r>
          </a:p>
        </p:txBody>
      </p:sp>
      <p:sp>
        <p:nvSpPr>
          <p:cNvPr id="44" name="Slide Number Placeholder 43">
            <a:extLst>
              <a:ext uri="{FF2B5EF4-FFF2-40B4-BE49-F238E27FC236}">
                <a16:creationId xmlns:a16="http://schemas.microsoft.com/office/drawing/2014/main" id="{B9A966C5-E615-111C-ED95-5E79AA85C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1258" y="6610670"/>
            <a:ext cx="499625" cy="256512"/>
          </a:xfrm>
          <a:solidFill>
            <a:srgbClr val="000000"/>
          </a:solidFill>
        </p:spPr>
        <p:txBody>
          <a:bodyPr/>
          <a:lstStyle/>
          <a:p>
            <a:fld id="{B6F15528-21DE-4FAA-801E-634DDDAF4B2B}" type="slidenum">
              <a:rPr lang="en-US" sz="1050" b="1" smtClean="0">
                <a:solidFill>
                  <a:schemeClr val="bg1"/>
                </a:solidFill>
              </a:rPr>
              <a:pPr/>
              <a:t>19</a:t>
            </a:fld>
            <a:endParaRPr lang="en-US" sz="1050" b="1" dirty="0">
              <a:solidFill>
                <a:schemeClr val="bg1"/>
              </a:solidFill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C7FCC480-F096-FD7A-0786-5B084D2060AC}"/>
              </a:ext>
            </a:extLst>
          </p:cNvPr>
          <p:cNvSpPr/>
          <p:nvPr/>
        </p:nvSpPr>
        <p:spPr>
          <a:xfrm>
            <a:off x="637954" y="1420910"/>
            <a:ext cx="10868394" cy="8657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just" defTabSz="914400" eaLnBrk="1" fontAlgn="auto" latinLnBrk="0" hangingPunct="1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venir Next LT Pro" panose="020B0504020202020204" pitchFamily="34" charset="0"/>
                <a:ea typeface="Open Sans" pitchFamily="34" charset="-122"/>
                <a:cs typeface="Open Sans" pitchFamily="34" charset="-120"/>
              </a:rPr>
              <a:t>Using a two-country stacked GVAR complemented by panel local projections from 2000–2025, 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7EE2CA"/>
                </a:solidFill>
                <a:effectLst/>
                <a:uLnTx/>
                <a:uFillTx/>
                <a:latin typeface="Avenir Next LT Pro" panose="020B0504020202020204" pitchFamily="34" charset="0"/>
                <a:ea typeface="Open Sans" pitchFamily="34" charset="-122"/>
                <a:cs typeface="Open Sans" pitchFamily="34" charset="-120"/>
              </a:rPr>
              <a:t>this study identifies how structural characteristics moderate or amplify global shock transmission,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venir Next LT Pro" panose="020B0504020202020204" pitchFamily="34" charset="0"/>
                <a:ea typeface="Open Sans" pitchFamily="34" charset="-122"/>
                <a:cs typeface="Open Sans" pitchFamily="34" charset="-120"/>
              </a:rPr>
              <a:t> extending single-country evidence (Tumala et al., 2021) and undifferentiated panel evidence (Beirne &amp; Renzhi, 2024).</a:t>
            </a:r>
            <a:endParaRPr kumimoji="0" lang="en-US" sz="15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venir Next LT Pro" panose="020B0504020202020204" pitchFamily="34" charset="0"/>
            </a:endParaRPr>
          </a:p>
        </p:txBody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6756F31E-436B-A0A4-2313-940D7AEC85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8431" y="2706040"/>
            <a:ext cx="3621615" cy="3389960"/>
          </a:xfrm>
          <a:prstGeom prst="rect">
            <a:avLst/>
          </a:prstGeom>
        </p:spPr>
      </p:pic>
      <p:sp>
        <p:nvSpPr>
          <p:cNvPr id="7" name="Text 2">
            <a:extLst>
              <a:ext uri="{FF2B5EF4-FFF2-40B4-BE49-F238E27FC236}">
                <a16:creationId xmlns:a16="http://schemas.microsoft.com/office/drawing/2014/main" id="{3F597358-DACE-ECDC-D902-563D15F45949}"/>
              </a:ext>
            </a:extLst>
          </p:cNvPr>
          <p:cNvSpPr/>
          <p:nvPr/>
        </p:nvSpPr>
        <p:spPr>
          <a:xfrm>
            <a:off x="764139" y="2909001"/>
            <a:ext cx="3168682" cy="283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rgbClr val="26A688"/>
                </a:solidFill>
                <a:effectLst/>
                <a:uLnTx/>
                <a:uFillTx/>
                <a:latin typeface="Avenir Next LT Pro" panose="020B0504020202020204" pitchFamily="34" charset="0"/>
                <a:ea typeface="Unbounded Bold" pitchFamily="34" charset="-122"/>
                <a:cs typeface="Unbounded Bold" pitchFamily="34" charset="-120"/>
              </a:rPr>
              <a:t>For Both Central Banks</a:t>
            </a: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26A688"/>
              </a:solidFill>
              <a:effectLst/>
              <a:uLnTx/>
              <a:uFillTx/>
              <a:latin typeface="Avenir Next LT Pro" panose="020B0504020202020204" pitchFamily="34" charset="0"/>
            </a:endParaRPr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ECC2704A-133D-D193-2AF5-080C401750C4}"/>
              </a:ext>
            </a:extLst>
          </p:cNvPr>
          <p:cNvSpPr/>
          <p:nvPr/>
        </p:nvSpPr>
        <p:spPr>
          <a:xfrm>
            <a:off x="764139" y="3300299"/>
            <a:ext cx="3168682" cy="20201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500" kern="0" dirty="0">
                <a:latin typeface="Avenir Next LT Pro" panose="020B0504020202020204" pitchFamily="34" charset="0"/>
                <a:ea typeface="Open Sans" pitchFamily="34" charset="-122"/>
                <a:cs typeface="Open Sans" pitchFamily="34" charset="-120"/>
              </a:rPr>
              <a:t>E</a:t>
            </a:r>
            <a:r>
              <a:rPr kumimoji="0" lang="en-US" sz="15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  <a:ea typeface="Open Sans" pitchFamily="34" charset="-122"/>
                <a:cs typeface="Open Sans" pitchFamily="34" charset="-120"/>
              </a:rPr>
              <a:t>xchange</a:t>
            </a:r>
            <a:r>
              <a:rPr kumimoji="0" lang="en-US" sz="15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  <a:ea typeface="Open Sans" pitchFamily="34" charset="-122"/>
                <a:cs typeface="Open Sans" pitchFamily="34" charset="-120"/>
              </a:rPr>
              <a:t> rate </a:t>
            </a:r>
            <a:r>
              <a:rPr lang="en-US" sz="1500" kern="0" dirty="0">
                <a:latin typeface="Avenir Next LT Pro" panose="020B0504020202020204" pitchFamily="34" charset="0"/>
                <a:ea typeface="Open Sans" pitchFamily="34" charset="-122"/>
                <a:cs typeface="Open Sans" pitchFamily="34" charset="-120"/>
              </a:rPr>
              <a:t>remains</a:t>
            </a:r>
            <a:r>
              <a:rPr kumimoji="0" lang="en-US" sz="15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  <a:ea typeface="Open Sans" pitchFamily="34" charset="-122"/>
                <a:cs typeface="Open Sans" pitchFamily="34" charset="-120"/>
              </a:rPr>
              <a:t> the </a:t>
            </a:r>
            <a:r>
              <a:rPr kumimoji="0" lang="en-US" sz="15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  <a:ea typeface="Open Sans Bold" pitchFamily="34" charset="-122"/>
                <a:cs typeface="Open Sans Bold" pitchFamily="34" charset="-120"/>
              </a:rPr>
              <a:t>primary conduit</a:t>
            </a:r>
            <a:r>
              <a:rPr kumimoji="0" lang="en-US" sz="15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  <a:ea typeface="Open Sans" pitchFamily="34" charset="-122"/>
                <a:cs typeface="Open Sans" pitchFamily="34" charset="-120"/>
              </a:rPr>
              <a:t> of global shock transmission, not a secondary symptom. Surveillance frameworks and communication strategies must treat exchange-rate pressure from global food and financial shocks as a core monetary policy input.</a:t>
            </a:r>
            <a:endParaRPr kumimoji="0" lang="en-US" sz="15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 panose="020B0504020202020204" pitchFamily="34" charset="0"/>
            </a:endParaRPr>
          </a:p>
        </p:txBody>
      </p:sp>
      <p:pic>
        <p:nvPicPr>
          <p:cNvPr id="9" name="Image 1" descr="preencoded.png">
            <a:extLst>
              <a:ext uri="{FF2B5EF4-FFF2-40B4-BE49-F238E27FC236}">
                <a16:creationId xmlns:a16="http://schemas.microsoft.com/office/drawing/2014/main" id="{09840280-547A-BC1A-6D49-CEF664BF37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85089" y="2706040"/>
            <a:ext cx="3621717" cy="3389960"/>
          </a:xfrm>
          <a:prstGeom prst="rect">
            <a:avLst/>
          </a:prstGeom>
        </p:spPr>
      </p:pic>
      <p:sp>
        <p:nvSpPr>
          <p:cNvPr id="10" name="Text 4">
            <a:extLst>
              <a:ext uri="{FF2B5EF4-FFF2-40B4-BE49-F238E27FC236}">
                <a16:creationId xmlns:a16="http://schemas.microsoft.com/office/drawing/2014/main" id="{8F6AE546-E594-A0AF-BD4D-22F2B9F0AAEF}"/>
              </a:ext>
            </a:extLst>
          </p:cNvPr>
          <p:cNvSpPr/>
          <p:nvPr/>
        </p:nvSpPr>
        <p:spPr>
          <a:xfrm>
            <a:off x="4550799" y="2909001"/>
            <a:ext cx="3168785" cy="283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rgbClr val="26A688"/>
                </a:solidFill>
                <a:effectLst/>
                <a:uLnTx/>
                <a:uFillTx/>
                <a:latin typeface="Avenir Next LT Pro" panose="020B0504020202020204" pitchFamily="34" charset="0"/>
                <a:ea typeface="Unbounded Bold" pitchFamily="34" charset="-122"/>
                <a:cs typeface="Unbounded Bold" pitchFamily="34" charset="-120"/>
              </a:rPr>
              <a:t>For the CBN (Nigeria)</a:t>
            </a: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26A688"/>
              </a:solidFill>
              <a:effectLst/>
              <a:uLnTx/>
              <a:uFillTx/>
              <a:latin typeface="Avenir Next LT Pro" panose="020B0504020202020204" pitchFamily="34" charset="0"/>
            </a:endParaRPr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EB63D52C-A80F-790B-4DFE-A7244AC3B519}"/>
              </a:ext>
            </a:extLst>
          </p:cNvPr>
          <p:cNvSpPr/>
          <p:nvPr/>
        </p:nvSpPr>
        <p:spPr>
          <a:xfrm>
            <a:off x="4550799" y="3300299"/>
            <a:ext cx="3168785" cy="23087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  <a:ea typeface="Open Sans" pitchFamily="34" charset="-122"/>
                <a:cs typeface="Open Sans" pitchFamily="34" charset="-120"/>
              </a:rPr>
              <a:t>The June 2023 FX unification is a prerequisite for a credible monetary transmission. The multiple rate regime did not prevent global shocks from affecting the economy,  it rendered adjustment opaque. </a:t>
            </a:r>
            <a:endParaRPr kumimoji="0" lang="en-US" sz="15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 panose="020B0504020202020204" pitchFamily="34" charset="0"/>
            </a:endParaRPr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1C7913F9-5ACB-3DA8-031C-96730227905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71852" y="2706040"/>
            <a:ext cx="3621716" cy="3389960"/>
          </a:xfrm>
          <a:prstGeom prst="rect">
            <a:avLst/>
          </a:prstGeom>
        </p:spPr>
      </p:pic>
      <p:sp>
        <p:nvSpPr>
          <p:cNvPr id="13" name="Text 6">
            <a:extLst>
              <a:ext uri="{FF2B5EF4-FFF2-40B4-BE49-F238E27FC236}">
                <a16:creationId xmlns:a16="http://schemas.microsoft.com/office/drawing/2014/main" id="{7F9AECA2-581A-3F2C-74F7-1D6A3134953F}"/>
              </a:ext>
            </a:extLst>
          </p:cNvPr>
          <p:cNvSpPr/>
          <p:nvPr/>
        </p:nvSpPr>
        <p:spPr>
          <a:xfrm>
            <a:off x="8337562" y="2909001"/>
            <a:ext cx="3168785" cy="5678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rgbClr val="26A688"/>
                </a:solidFill>
                <a:effectLst/>
                <a:uLnTx/>
                <a:uFillTx/>
                <a:latin typeface="Avenir Next LT Pro" panose="020B0504020202020204" pitchFamily="34" charset="0"/>
                <a:ea typeface="Unbounded Bold" pitchFamily="34" charset="-122"/>
                <a:cs typeface="Unbounded Bold" pitchFamily="34" charset="-120"/>
              </a:rPr>
              <a:t>For the SARB (South Africa)</a:t>
            </a: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26A688"/>
              </a:solidFill>
              <a:effectLst/>
              <a:uLnTx/>
              <a:uFillTx/>
              <a:latin typeface="Avenir Next LT Pro" panose="020B0504020202020204" pitchFamily="34" charset="0"/>
            </a:endParaRPr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F75FFD4F-7006-1869-8CB2-442FCAB37949}"/>
              </a:ext>
            </a:extLst>
          </p:cNvPr>
          <p:cNvSpPr/>
          <p:nvPr/>
        </p:nvSpPr>
        <p:spPr>
          <a:xfrm>
            <a:off x="8337562" y="3300299"/>
            <a:ext cx="3168785" cy="23087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  <a:ea typeface="Open Sans" pitchFamily="34" charset="-122"/>
                <a:cs typeface="Open Sans" pitchFamily="34" charset="-120"/>
              </a:rPr>
              <a:t>Evidence of delayed but statistically meaningful disinflationary effects from tightening is consistent with the inflation-targeting mandate. However, Kabundi and Rapapali (2019) caution that the interest-rate channel can weaken during prolonged low-growth environments.</a:t>
            </a:r>
            <a:endParaRPr kumimoji="0" lang="en-US" sz="15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364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90F147-A03F-5CB9-644D-168F1A596FE7}"/>
              </a:ext>
            </a:extLst>
          </p:cNvPr>
          <p:cNvSpPr/>
          <p:nvPr/>
        </p:nvSpPr>
        <p:spPr>
          <a:xfrm>
            <a:off x="4029841" y="1"/>
            <a:ext cx="8162110" cy="6857999"/>
          </a:xfrm>
          <a:prstGeom prst="rect">
            <a:avLst/>
          </a:prstGeom>
          <a:solidFill>
            <a:srgbClr val="0628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FB84E0-3DC8-2BD0-55EC-314AC5C4DE17}"/>
              </a:ext>
            </a:extLst>
          </p:cNvPr>
          <p:cNvSpPr txBox="1"/>
          <p:nvPr/>
        </p:nvSpPr>
        <p:spPr>
          <a:xfrm>
            <a:off x="4614453" y="286567"/>
            <a:ext cx="6901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00BC55"/>
                </a:solidFill>
                <a:latin typeface="Avenir Next LT Pro" panose="020B0504020202020204" pitchFamily="34" charset="0"/>
              </a:rPr>
              <a:t>Presentation </a:t>
            </a:r>
            <a:r>
              <a:rPr lang="en-GB" sz="4000" dirty="0">
                <a:solidFill>
                  <a:srgbClr val="00BC55"/>
                </a:solidFill>
                <a:latin typeface="Avenir Next LT Pro" panose="020B0504020202020204" pitchFamily="34" charset="0"/>
              </a:rPr>
              <a:t>Outline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3BCC841-7E23-EDCA-F567-BC54D71DD3A4}"/>
              </a:ext>
            </a:extLst>
          </p:cNvPr>
          <p:cNvGrpSpPr/>
          <p:nvPr/>
        </p:nvGrpSpPr>
        <p:grpSpPr>
          <a:xfrm>
            <a:off x="4747416" y="1056955"/>
            <a:ext cx="6628311" cy="707886"/>
            <a:chOff x="4767943" y="1572750"/>
            <a:chExt cx="6770912" cy="80033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BD2C134-3156-C0F5-A461-3CDECD67E387}"/>
                </a:ext>
              </a:extLst>
            </p:cNvPr>
            <p:cNvSpPr txBox="1"/>
            <p:nvPr/>
          </p:nvSpPr>
          <p:spPr>
            <a:xfrm>
              <a:off x="5649681" y="1742085"/>
              <a:ext cx="58891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Introduction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10E8995-378C-6502-6F0E-3B75D1C84B73}"/>
                </a:ext>
              </a:extLst>
            </p:cNvPr>
            <p:cNvSpPr/>
            <p:nvPr/>
          </p:nvSpPr>
          <p:spPr>
            <a:xfrm>
              <a:off x="4767943" y="1572750"/>
              <a:ext cx="729340" cy="80033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solidFill>
                    <a:schemeClr val="tx1"/>
                  </a:solidFill>
                  <a:latin typeface="Avenir Next LT Pro" panose="020B0504020202020204" pitchFamily="34" charset="0"/>
                </a:rPr>
                <a:t>01</a:t>
              </a: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5EAAF1D8-078A-57F0-C499-8F33BB09B0FC}"/>
              </a:ext>
            </a:extLst>
          </p:cNvPr>
          <p:cNvSpPr/>
          <p:nvPr/>
        </p:nvSpPr>
        <p:spPr>
          <a:xfrm>
            <a:off x="3984171" y="0"/>
            <a:ext cx="45719" cy="6858000"/>
          </a:xfrm>
          <a:prstGeom prst="rect">
            <a:avLst/>
          </a:prstGeom>
          <a:solidFill>
            <a:srgbClr val="00A44A"/>
          </a:solidFill>
          <a:ln>
            <a:solidFill>
              <a:srgbClr val="00A4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6D0ED21-B4E1-1F13-8D73-E63102B1FA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" y="0"/>
            <a:ext cx="3984121" cy="6858000"/>
          </a:xfrm>
          <a:prstGeom prst="rect">
            <a:avLst/>
          </a:prstGeom>
        </p:spPr>
      </p:pic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E816C8DF-81CC-BF0F-4D2F-6FEE93C08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C77E337-0E51-E652-790A-A0BEEFAEEDA8}"/>
              </a:ext>
            </a:extLst>
          </p:cNvPr>
          <p:cNvGrpSpPr/>
          <p:nvPr/>
        </p:nvGrpSpPr>
        <p:grpSpPr>
          <a:xfrm>
            <a:off x="4747416" y="1827341"/>
            <a:ext cx="6628311" cy="707886"/>
            <a:chOff x="4767943" y="1572750"/>
            <a:chExt cx="6770912" cy="800336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CBCA101-75F2-CDF4-6170-CA74C5ABE1FA}"/>
                </a:ext>
              </a:extLst>
            </p:cNvPr>
            <p:cNvSpPr txBox="1"/>
            <p:nvPr/>
          </p:nvSpPr>
          <p:spPr>
            <a:xfrm>
              <a:off x="5649681" y="1742085"/>
              <a:ext cx="5889174" cy="521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Literature Review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F4B3D6DB-F258-4D5F-9FF3-7AE4740592A5}"/>
                </a:ext>
              </a:extLst>
            </p:cNvPr>
            <p:cNvSpPr/>
            <p:nvPr/>
          </p:nvSpPr>
          <p:spPr>
            <a:xfrm>
              <a:off x="4767943" y="1572750"/>
              <a:ext cx="729340" cy="80033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solidFill>
                    <a:schemeClr val="tx1"/>
                  </a:solidFill>
                  <a:latin typeface="Avenir Next LT Pro" panose="020B0504020202020204" pitchFamily="34" charset="0"/>
                </a:rPr>
                <a:t>02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AD1FC30-CDB4-C7C4-94DB-BAB74967733F}"/>
              </a:ext>
            </a:extLst>
          </p:cNvPr>
          <p:cNvGrpSpPr/>
          <p:nvPr/>
        </p:nvGrpSpPr>
        <p:grpSpPr>
          <a:xfrm>
            <a:off x="4747416" y="2597727"/>
            <a:ext cx="6628311" cy="707886"/>
            <a:chOff x="4767943" y="1572750"/>
            <a:chExt cx="6770912" cy="800336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B7D7CB8-6DD1-DFA7-9963-CE5CA3CC5D8F}"/>
                </a:ext>
              </a:extLst>
            </p:cNvPr>
            <p:cNvSpPr txBox="1"/>
            <p:nvPr/>
          </p:nvSpPr>
          <p:spPr>
            <a:xfrm>
              <a:off x="5649681" y="1742085"/>
              <a:ext cx="5889174" cy="521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Methodology</a:t>
              </a: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833788B5-CB79-22EA-41B8-9504A5B82501}"/>
                </a:ext>
              </a:extLst>
            </p:cNvPr>
            <p:cNvSpPr/>
            <p:nvPr/>
          </p:nvSpPr>
          <p:spPr>
            <a:xfrm>
              <a:off x="4767943" y="1572750"/>
              <a:ext cx="729340" cy="80033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solidFill>
                    <a:schemeClr val="tx1"/>
                  </a:solidFill>
                  <a:latin typeface="Avenir Next LT Pro" panose="020B0504020202020204" pitchFamily="34" charset="0"/>
                </a:rPr>
                <a:t>03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750C4CD8-7A9C-2D9C-FE3E-8421A751905E}"/>
              </a:ext>
            </a:extLst>
          </p:cNvPr>
          <p:cNvGrpSpPr/>
          <p:nvPr/>
        </p:nvGrpSpPr>
        <p:grpSpPr>
          <a:xfrm>
            <a:off x="4747416" y="3368113"/>
            <a:ext cx="6628311" cy="707886"/>
            <a:chOff x="4767943" y="1572750"/>
            <a:chExt cx="6770912" cy="800336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7C8D03DA-B432-4BEC-E9F8-B471F4806410}"/>
                </a:ext>
              </a:extLst>
            </p:cNvPr>
            <p:cNvSpPr txBox="1"/>
            <p:nvPr/>
          </p:nvSpPr>
          <p:spPr>
            <a:xfrm>
              <a:off x="5649681" y="1742085"/>
              <a:ext cx="5889174" cy="521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Results</a:t>
              </a: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1A3E878B-DC55-F029-57D7-9B0F3C3DE278}"/>
                </a:ext>
              </a:extLst>
            </p:cNvPr>
            <p:cNvSpPr/>
            <p:nvPr/>
          </p:nvSpPr>
          <p:spPr>
            <a:xfrm>
              <a:off x="4767943" y="1572750"/>
              <a:ext cx="729340" cy="80033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solidFill>
                    <a:schemeClr val="tx1"/>
                  </a:solidFill>
                  <a:latin typeface="Avenir Next LT Pro" panose="020B0504020202020204" pitchFamily="34" charset="0"/>
                </a:rPr>
                <a:t>04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B41C2F0-BA88-0B8C-D512-4576A5392025}"/>
              </a:ext>
            </a:extLst>
          </p:cNvPr>
          <p:cNvGrpSpPr/>
          <p:nvPr/>
        </p:nvGrpSpPr>
        <p:grpSpPr>
          <a:xfrm>
            <a:off x="4747416" y="4138499"/>
            <a:ext cx="6628311" cy="707886"/>
            <a:chOff x="4767943" y="1572750"/>
            <a:chExt cx="6770912" cy="800336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85FE1F6-0367-2296-377E-3F91D7225823}"/>
                </a:ext>
              </a:extLst>
            </p:cNvPr>
            <p:cNvSpPr txBox="1"/>
            <p:nvPr/>
          </p:nvSpPr>
          <p:spPr>
            <a:xfrm>
              <a:off x="5649681" y="1742085"/>
              <a:ext cx="5889174" cy="521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Key Findings</a:t>
              </a: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187BD8F4-2A13-06D7-22A6-ED2A21303206}"/>
                </a:ext>
              </a:extLst>
            </p:cNvPr>
            <p:cNvSpPr/>
            <p:nvPr/>
          </p:nvSpPr>
          <p:spPr>
            <a:xfrm>
              <a:off x="4767943" y="1572750"/>
              <a:ext cx="729340" cy="80033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solidFill>
                    <a:schemeClr val="tx1"/>
                  </a:solidFill>
                  <a:latin typeface="Avenir Next LT Pro" panose="020B0504020202020204" pitchFamily="34" charset="0"/>
                </a:rPr>
                <a:t>05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225E1660-73E7-C744-C833-56EE79CA04CD}"/>
              </a:ext>
            </a:extLst>
          </p:cNvPr>
          <p:cNvGrpSpPr/>
          <p:nvPr/>
        </p:nvGrpSpPr>
        <p:grpSpPr>
          <a:xfrm>
            <a:off x="4747416" y="4908886"/>
            <a:ext cx="7203839" cy="943746"/>
            <a:chOff x="4767943" y="1572750"/>
            <a:chExt cx="6690879" cy="1066999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594126F-4D35-FA61-E88B-9AAC58D3613E}"/>
                </a:ext>
              </a:extLst>
            </p:cNvPr>
            <p:cNvSpPr txBox="1"/>
            <p:nvPr/>
          </p:nvSpPr>
          <p:spPr>
            <a:xfrm>
              <a:off x="5569648" y="1700224"/>
              <a:ext cx="5889174" cy="9395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Policy Implications &amp; Recommendations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1FA754D9-F291-22F6-C9C6-2C19CBF0AE11}"/>
                </a:ext>
              </a:extLst>
            </p:cNvPr>
            <p:cNvSpPr/>
            <p:nvPr/>
          </p:nvSpPr>
          <p:spPr>
            <a:xfrm>
              <a:off x="4767943" y="1572750"/>
              <a:ext cx="663139" cy="80033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solidFill>
                    <a:schemeClr val="tx1"/>
                  </a:solidFill>
                  <a:latin typeface="Avenir Next LT Pro" panose="020B0504020202020204" pitchFamily="34" charset="0"/>
                </a:rPr>
                <a:t>06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720C8D8E-F577-BCC9-4804-7E0E3229344F}"/>
              </a:ext>
            </a:extLst>
          </p:cNvPr>
          <p:cNvGrpSpPr/>
          <p:nvPr/>
        </p:nvGrpSpPr>
        <p:grpSpPr>
          <a:xfrm>
            <a:off x="4747416" y="5679271"/>
            <a:ext cx="6628311" cy="707886"/>
            <a:chOff x="4767943" y="1572750"/>
            <a:chExt cx="6770912" cy="800336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9765033-058B-9094-261E-FFEB5A32F51E}"/>
                </a:ext>
              </a:extLst>
            </p:cNvPr>
            <p:cNvSpPr txBox="1"/>
            <p:nvPr/>
          </p:nvSpPr>
          <p:spPr>
            <a:xfrm>
              <a:off x="5649681" y="1742085"/>
              <a:ext cx="5889174" cy="521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Conclusion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AE755309-48D5-A7D5-0D3F-1B82DA5A34C7}"/>
                </a:ext>
              </a:extLst>
            </p:cNvPr>
            <p:cNvSpPr/>
            <p:nvPr/>
          </p:nvSpPr>
          <p:spPr>
            <a:xfrm>
              <a:off x="4767943" y="1572750"/>
              <a:ext cx="729340" cy="80033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solidFill>
                    <a:schemeClr val="tx1"/>
                  </a:solidFill>
                  <a:latin typeface="Avenir Next LT Pro" panose="020B0504020202020204" pitchFamily="34" charset="0"/>
                </a:rPr>
                <a:t>07</a:t>
              </a:r>
            </a:p>
          </p:txBody>
        </p:sp>
      </p:grpSp>
      <p:sp>
        <p:nvSpPr>
          <p:cNvPr id="10" name="Freeform 25">
            <a:extLst>
              <a:ext uri="{FF2B5EF4-FFF2-40B4-BE49-F238E27FC236}">
                <a16:creationId xmlns:a16="http://schemas.microsoft.com/office/drawing/2014/main" id="{9C48DCF6-A2B2-D100-A750-3D303F615A44}"/>
              </a:ext>
            </a:extLst>
          </p:cNvPr>
          <p:cNvSpPr/>
          <p:nvPr/>
        </p:nvSpPr>
        <p:spPr>
          <a:xfrm rot="5400000">
            <a:off x="0" y="3883672"/>
            <a:ext cx="2974328" cy="2974328"/>
          </a:xfrm>
          <a:custGeom>
            <a:avLst/>
            <a:gdLst/>
            <a:ahLst/>
            <a:cxnLst/>
            <a:rect l="l" t="t" r="r" b="b"/>
            <a:pathLst>
              <a:path w="4461492" h="4461492">
                <a:moveTo>
                  <a:pt x="0" y="0"/>
                </a:moveTo>
                <a:lnTo>
                  <a:pt x="4461492" y="0"/>
                </a:lnTo>
                <a:lnTo>
                  <a:pt x="4461492" y="4461492"/>
                </a:lnTo>
                <a:lnTo>
                  <a:pt x="0" y="446149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GB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Freeform 25">
            <a:extLst>
              <a:ext uri="{FF2B5EF4-FFF2-40B4-BE49-F238E27FC236}">
                <a16:creationId xmlns:a16="http://schemas.microsoft.com/office/drawing/2014/main" id="{3635D3AD-61BE-75E8-848F-76FE15B92B3F}"/>
              </a:ext>
            </a:extLst>
          </p:cNvPr>
          <p:cNvSpPr/>
          <p:nvPr/>
        </p:nvSpPr>
        <p:spPr>
          <a:xfrm rot="16200000" flipV="1">
            <a:off x="0" y="-29847"/>
            <a:ext cx="2974328" cy="2974328"/>
          </a:xfrm>
          <a:custGeom>
            <a:avLst/>
            <a:gdLst/>
            <a:ahLst/>
            <a:cxnLst/>
            <a:rect l="l" t="t" r="r" b="b"/>
            <a:pathLst>
              <a:path w="4461492" h="4461492">
                <a:moveTo>
                  <a:pt x="0" y="0"/>
                </a:moveTo>
                <a:lnTo>
                  <a:pt x="4461492" y="0"/>
                </a:lnTo>
                <a:lnTo>
                  <a:pt x="4461492" y="4461492"/>
                </a:lnTo>
                <a:lnTo>
                  <a:pt x="0" y="446149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GB" sz="1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112414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542484" y="0"/>
            <a:ext cx="4649517" cy="6858000"/>
            <a:chOff x="0" y="0"/>
            <a:chExt cx="9299033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/>
            <a:srcRect t="8501" b="8501"/>
            <a:stretch>
              <a:fillRect/>
            </a:stretch>
          </p:blipFill>
          <p:spPr>
            <a:xfrm>
              <a:off x="0" y="0"/>
              <a:ext cx="9299033" cy="13716000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 rot="8482805">
            <a:off x="6248499" y="-1187016"/>
            <a:ext cx="2234631" cy="2919401"/>
            <a:chOff x="0" y="0"/>
            <a:chExt cx="544382" cy="7112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4382" cy="711200"/>
            </a:xfrm>
            <a:custGeom>
              <a:avLst/>
              <a:gdLst/>
              <a:ahLst/>
              <a:cxnLst/>
              <a:rect l="l" t="t" r="r" b="b"/>
              <a:pathLst>
                <a:path w="544382" h="711200">
                  <a:moveTo>
                    <a:pt x="272191" y="0"/>
                  </a:moveTo>
                  <a:lnTo>
                    <a:pt x="544382" y="711200"/>
                  </a:lnTo>
                  <a:lnTo>
                    <a:pt x="0" y="711200"/>
                  </a:lnTo>
                  <a:lnTo>
                    <a:pt x="272191" y="0"/>
                  </a:lnTo>
                  <a:close/>
                </a:path>
              </a:pathLst>
            </a:custGeom>
            <a:gradFill rotWithShape="1">
              <a:gsLst>
                <a:gs pos="0">
                  <a:srgbClr val="0B7D24">
                    <a:alpha val="100000"/>
                  </a:srgbClr>
                </a:gs>
                <a:gs pos="100000">
                  <a:srgbClr val="73B450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NG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85060" y="273050"/>
              <a:ext cx="374263" cy="38735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 rot="8618961">
            <a:off x="7798849" y="1700220"/>
            <a:ext cx="1829519" cy="6065206"/>
            <a:chOff x="0" y="0"/>
            <a:chExt cx="445692" cy="147755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45692" cy="1477554"/>
            </a:xfrm>
            <a:custGeom>
              <a:avLst/>
              <a:gdLst/>
              <a:ahLst/>
              <a:cxnLst/>
              <a:rect l="l" t="t" r="r" b="b"/>
              <a:pathLst>
                <a:path w="445692" h="1477554">
                  <a:moveTo>
                    <a:pt x="222846" y="0"/>
                  </a:moveTo>
                  <a:lnTo>
                    <a:pt x="445692" y="1477554"/>
                  </a:lnTo>
                  <a:lnTo>
                    <a:pt x="0" y="1477554"/>
                  </a:lnTo>
                  <a:lnTo>
                    <a:pt x="222846" y="0"/>
                  </a:lnTo>
                  <a:close/>
                </a:path>
              </a:pathLst>
            </a:custGeom>
            <a:solidFill>
              <a:srgbClr val="015D57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NG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69639" y="628857"/>
              <a:ext cx="306413" cy="74315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 rot="-8937951">
            <a:off x="5792879" y="705466"/>
            <a:ext cx="1829519" cy="3056407"/>
            <a:chOff x="0" y="0"/>
            <a:chExt cx="445692" cy="74457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45692" cy="744576"/>
            </a:xfrm>
            <a:custGeom>
              <a:avLst/>
              <a:gdLst/>
              <a:ahLst/>
              <a:cxnLst/>
              <a:rect l="l" t="t" r="r" b="b"/>
              <a:pathLst>
                <a:path w="445692" h="744576">
                  <a:moveTo>
                    <a:pt x="222846" y="0"/>
                  </a:moveTo>
                  <a:lnTo>
                    <a:pt x="445692" y="744576"/>
                  </a:lnTo>
                  <a:lnTo>
                    <a:pt x="0" y="744576"/>
                  </a:lnTo>
                  <a:lnTo>
                    <a:pt x="222846" y="0"/>
                  </a:lnTo>
                  <a:close/>
                </a:path>
              </a:pathLst>
            </a:custGeom>
            <a:solidFill>
              <a:srgbClr val="015D57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NG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69639" y="288546"/>
              <a:ext cx="306413" cy="40284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838594" y="3528356"/>
            <a:ext cx="3897543" cy="4177029"/>
            <a:chOff x="0" y="0"/>
            <a:chExt cx="528682" cy="56659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28682" cy="566593"/>
            </a:xfrm>
            <a:custGeom>
              <a:avLst/>
              <a:gdLst/>
              <a:ahLst/>
              <a:cxnLst/>
              <a:rect l="l" t="t" r="r" b="b"/>
              <a:pathLst>
                <a:path w="528682" h="566593">
                  <a:moveTo>
                    <a:pt x="264341" y="0"/>
                  </a:moveTo>
                  <a:lnTo>
                    <a:pt x="528682" y="566593"/>
                  </a:lnTo>
                  <a:lnTo>
                    <a:pt x="0" y="566593"/>
                  </a:lnTo>
                  <a:lnTo>
                    <a:pt x="264341" y="0"/>
                  </a:lnTo>
                  <a:close/>
                </a:path>
              </a:pathLst>
            </a:custGeom>
            <a:gradFill rotWithShape="1">
              <a:gsLst>
                <a:gs pos="0">
                  <a:srgbClr val="0B7D24">
                    <a:alpha val="100000"/>
                  </a:srgbClr>
                </a:gs>
                <a:gs pos="100000">
                  <a:srgbClr val="73B450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NG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82607" y="205911"/>
              <a:ext cx="363469" cy="32021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 rot="-637069">
            <a:off x="10864223" y="3015130"/>
            <a:ext cx="3897543" cy="4177029"/>
            <a:chOff x="0" y="0"/>
            <a:chExt cx="528682" cy="566593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528682" cy="566593"/>
            </a:xfrm>
            <a:custGeom>
              <a:avLst/>
              <a:gdLst/>
              <a:ahLst/>
              <a:cxnLst/>
              <a:rect l="l" t="t" r="r" b="b"/>
              <a:pathLst>
                <a:path w="528682" h="566593">
                  <a:moveTo>
                    <a:pt x="264341" y="0"/>
                  </a:moveTo>
                  <a:lnTo>
                    <a:pt x="528682" y="566593"/>
                  </a:lnTo>
                  <a:lnTo>
                    <a:pt x="0" y="566593"/>
                  </a:lnTo>
                  <a:lnTo>
                    <a:pt x="264341" y="0"/>
                  </a:lnTo>
                  <a:close/>
                </a:path>
              </a:pathLst>
            </a:custGeom>
            <a:solidFill>
              <a:srgbClr val="015D57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NG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82607" y="205911"/>
              <a:ext cx="363469" cy="32021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9" name="Group 19"/>
          <p:cNvGrpSpPr/>
          <p:nvPr/>
        </p:nvGrpSpPr>
        <p:grpSpPr>
          <a:xfrm rot="-684127">
            <a:off x="6240799" y="3686220"/>
            <a:ext cx="3897543" cy="4177029"/>
            <a:chOff x="0" y="0"/>
            <a:chExt cx="528682" cy="566593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528682" cy="566593"/>
            </a:xfrm>
            <a:custGeom>
              <a:avLst/>
              <a:gdLst/>
              <a:ahLst/>
              <a:cxnLst/>
              <a:rect l="l" t="t" r="r" b="b"/>
              <a:pathLst>
                <a:path w="528682" h="566593">
                  <a:moveTo>
                    <a:pt x="264341" y="0"/>
                  </a:moveTo>
                  <a:lnTo>
                    <a:pt x="528682" y="566593"/>
                  </a:lnTo>
                  <a:lnTo>
                    <a:pt x="0" y="566593"/>
                  </a:lnTo>
                  <a:lnTo>
                    <a:pt x="264341" y="0"/>
                  </a:lnTo>
                  <a:close/>
                </a:path>
              </a:pathLst>
            </a:custGeom>
            <a:solidFill>
              <a:srgbClr val="015D57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NG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82607" y="205911"/>
              <a:ext cx="363469" cy="32021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2" name="Group 22"/>
          <p:cNvGrpSpPr/>
          <p:nvPr/>
        </p:nvGrpSpPr>
        <p:grpSpPr>
          <a:xfrm rot="8283282">
            <a:off x="7651397" y="2163359"/>
            <a:ext cx="1829519" cy="5880571"/>
            <a:chOff x="0" y="0"/>
            <a:chExt cx="445692" cy="1432575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445692" cy="1432575"/>
            </a:xfrm>
            <a:custGeom>
              <a:avLst/>
              <a:gdLst/>
              <a:ahLst/>
              <a:cxnLst/>
              <a:rect l="l" t="t" r="r" b="b"/>
              <a:pathLst>
                <a:path w="445692" h="1432575">
                  <a:moveTo>
                    <a:pt x="222846" y="0"/>
                  </a:moveTo>
                  <a:lnTo>
                    <a:pt x="445692" y="1432575"/>
                  </a:lnTo>
                  <a:lnTo>
                    <a:pt x="0" y="1432575"/>
                  </a:lnTo>
                  <a:lnTo>
                    <a:pt x="222846" y="0"/>
                  </a:lnTo>
                  <a:close/>
                </a:path>
              </a:pathLst>
            </a:custGeom>
            <a:gradFill rotWithShape="1">
              <a:gsLst>
                <a:gs pos="0">
                  <a:srgbClr val="0B7D24">
                    <a:alpha val="100000"/>
                  </a:srgbClr>
                </a:gs>
                <a:gs pos="100000">
                  <a:srgbClr val="73B450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NG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69639" y="607974"/>
              <a:ext cx="306413" cy="72227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1013577-5D2A-2EB5-8816-6476CE357257}"/>
              </a:ext>
            </a:extLst>
          </p:cNvPr>
          <p:cNvGrpSpPr/>
          <p:nvPr/>
        </p:nvGrpSpPr>
        <p:grpSpPr>
          <a:xfrm>
            <a:off x="499728" y="2503989"/>
            <a:ext cx="7222058" cy="1608479"/>
            <a:chOff x="685800" y="2529271"/>
            <a:chExt cx="7222058" cy="1608479"/>
          </a:xfrm>
        </p:grpSpPr>
        <p:sp>
          <p:nvSpPr>
            <p:cNvPr id="26" name="TextBox 26"/>
            <p:cNvSpPr txBox="1"/>
            <p:nvPr/>
          </p:nvSpPr>
          <p:spPr>
            <a:xfrm>
              <a:off x="685800" y="2529271"/>
              <a:ext cx="5628121" cy="11619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ts val="1028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" panose="020B0504020202020204" pitchFamily="34" charset="0"/>
                  <a:ea typeface="Anton"/>
                  <a:cs typeface="Anton"/>
                  <a:sym typeface="Anton"/>
                </a:rPr>
                <a:t>THANK YOU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806293" y="3657362"/>
              <a:ext cx="7101565" cy="4803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ts val="3982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1021" normalizeH="0" baseline="0" noProof="0" dirty="0">
                  <a:ln>
                    <a:noFill/>
                  </a:ln>
                  <a:solidFill>
                    <a:srgbClr val="DFD117"/>
                  </a:solidFill>
                  <a:effectLst/>
                  <a:uLnTx/>
                  <a:uFillTx/>
                  <a:latin typeface="Inter"/>
                  <a:ea typeface="Anton"/>
                  <a:cs typeface="Anton"/>
                  <a:sym typeface="Anton"/>
                </a:rPr>
                <a:t>FOR YOUR ATTENTION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E2678-748F-ABE2-6F80-C809506B1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Freeform 5">
            <a:extLst>
              <a:ext uri="{FF2B5EF4-FFF2-40B4-BE49-F238E27FC236}">
                <a16:creationId xmlns:a16="http://schemas.microsoft.com/office/drawing/2014/main" id="{BBEA9B0F-463B-CF94-8252-E4429D362793}"/>
              </a:ext>
            </a:extLst>
          </p:cNvPr>
          <p:cNvSpPr/>
          <p:nvPr/>
        </p:nvSpPr>
        <p:spPr>
          <a:xfrm>
            <a:off x="4708644" y="3735845"/>
            <a:ext cx="1405265" cy="1374854"/>
          </a:xfrm>
          <a:custGeom>
            <a:avLst/>
            <a:gdLst/>
            <a:ahLst/>
            <a:cxnLst/>
            <a:rect l="l" t="t" r="r" b="b"/>
            <a:pathLst>
              <a:path w="2000250" h="2000250">
                <a:moveTo>
                  <a:pt x="0" y="0"/>
                </a:moveTo>
                <a:lnTo>
                  <a:pt x="2000250" y="0"/>
                </a:lnTo>
                <a:lnTo>
                  <a:pt x="2000250" y="2000250"/>
                </a:lnTo>
                <a:lnTo>
                  <a:pt x="0" y="20002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5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 sz="1200">
              <a:latin typeface="Avenir Next LT Pro" panose="020B0504020202020204" pitchFamily="34" charset="0"/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7C97DD63-0588-97AD-6978-EDE1DD255AF3}"/>
              </a:ext>
            </a:extLst>
          </p:cNvPr>
          <p:cNvSpPr/>
          <p:nvPr/>
        </p:nvSpPr>
        <p:spPr>
          <a:xfrm>
            <a:off x="0" y="1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3222905" h="1820941">
                <a:moveTo>
                  <a:pt x="0" y="0"/>
                </a:moveTo>
                <a:lnTo>
                  <a:pt x="3222905" y="0"/>
                </a:lnTo>
                <a:lnTo>
                  <a:pt x="3222905" y="1820941"/>
                </a:lnTo>
                <a:lnTo>
                  <a:pt x="0" y="18209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FF7DCE6F-BE6A-F7F3-E8B2-CBD4798B5963}"/>
              </a:ext>
            </a:extLst>
          </p:cNvPr>
          <p:cNvSpPr/>
          <p:nvPr/>
        </p:nvSpPr>
        <p:spPr>
          <a:xfrm>
            <a:off x="11462659" y="152401"/>
            <a:ext cx="457199" cy="609600"/>
          </a:xfrm>
          <a:custGeom>
            <a:avLst/>
            <a:gdLst/>
            <a:ahLst/>
            <a:cxnLst/>
            <a:rect l="l" t="t" r="r" b="b"/>
            <a:pathLst>
              <a:path w="2559975" h="3534826">
                <a:moveTo>
                  <a:pt x="0" y="0"/>
                </a:moveTo>
                <a:lnTo>
                  <a:pt x="2559976" y="0"/>
                </a:lnTo>
                <a:lnTo>
                  <a:pt x="2559976" y="3534826"/>
                </a:lnTo>
                <a:lnTo>
                  <a:pt x="0" y="35348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694487"/>
            <a:endParaRPr lang="en-GB" sz="136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700BC7-D3B4-0646-5C4D-8D16DEFB3E41}"/>
              </a:ext>
            </a:extLst>
          </p:cNvPr>
          <p:cNvSpPr txBox="1"/>
          <p:nvPr/>
        </p:nvSpPr>
        <p:spPr>
          <a:xfrm flipH="1">
            <a:off x="185058" y="238781"/>
            <a:ext cx="9546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Avenir Next LT Pro" panose="020B0504020202020204" pitchFamily="34" charset="0"/>
              </a:rPr>
              <a:t>1.0</a:t>
            </a:r>
            <a:r>
              <a:rPr lang="en-GB" sz="28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  </a:t>
            </a:r>
            <a:r>
              <a:rPr lang="en-GB" sz="2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|  </a:t>
            </a:r>
            <a:r>
              <a:rPr lang="en-GB" sz="2800" b="1" dirty="0">
                <a:solidFill>
                  <a:schemeClr val="bg1"/>
                </a:solidFill>
                <a:latin typeface="Avenir Next LT Pro" panose="020B0504020202020204" pitchFamily="34" charset="0"/>
                <a:cs typeface="Segoe UI" panose="020B0502040204020203" pitchFamily="34" charset="0"/>
              </a:rPr>
              <a:t>Introduction – A More Uncertain World</a:t>
            </a:r>
            <a:endParaRPr lang="en-GB" sz="2800" b="1" dirty="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8C88556-B3A8-B745-8285-DB1FE2AD310E}"/>
              </a:ext>
            </a:extLst>
          </p:cNvPr>
          <p:cNvSpPr/>
          <p:nvPr/>
        </p:nvSpPr>
        <p:spPr>
          <a:xfrm rot="10800000" flipH="1">
            <a:off x="0" y="2831414"/>
            <a:ext cx="13171713" cy="2754524"/>
          </a:xfrm>
          <a:custGeom>
            <a:avLst/>
            <a:gdLst/>
            <a:ahLst/>
            <a:cxnLst/>
            <a:rect l="l" t="t" r="r" b="b"/>
            <a:pathLst>
              <a:path w="18748576" h="4007508">
                <a:moveTo>
                  <a:pt x="18748576" y="0"/>
                </a:moveTo>
                <a:lnTo>
                  <a:pt x="0" y="0"/>
                </a:lnTo>
                <a:lnTo>
                  <a:pt x="0" y="4007508"/>
                </a:lnTo>
                <a:lnTo>
                  <a:pt x="18748576" y="4007508"/>
                </a:lnTo>
                <a:lnTo>
                  <a:pt x="18748576" y="0"/>
                </a:lnTo>
                <a:close/>
              </a:path>
            </a:pathLst>
          </a:custGeom>
          <a:blipFill>
            <a:blip>
              <a:alphaModFix amt="4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1200">
              <a:latin typeface="Avenir Next LT Pro" panose="020B0504020202020204" pitchFamily="34" charset="0"/>
            </a:endParaRPr>
          </a:p>
        </p:txBody>
      </p:sp>
      <p:sp>
        <p:nvSpPr>
          <p:cNvPr id="41" name="TextBox 9">
            <a:extLst>
              <a:ext uri="{FF2B5EF4-FFF2-40B4-BE49-F238E27FC236}">
                <a16:creationId xmlns:a16="http://schemas.microsoft.com/office/drawing/2014/main" id="{97F6013C-9629-72D8-1F1B-DD3FEDB7776A}"/>
              </a:ext>
            </a:extLst>
          </p:cNvPr>
          <p:cNvSpPr txBox="1"/>
          <p:nvPr/>
        </p:nvSpPr>
        <p:spPr>
          <a:xfrm rot="10800000">
            <a:off x="9366913" y="3697740"/>
            <a:ext cx="1044474" cy="1080825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ts val="1773"/>
              </a:lnSpc>
              <a:spcBef>
                <a:spcPct val="0"/>
              </a:spcBef>
            </a:pPr>
            <a:endParaRPr sz="1200">
              <a:latin typeface="Avenir Next LT Pro" panose="020B0504020202020204" pitchFamily="34" charset="0"/>
            </a:endParaRP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F8A62834-E157-51E0-69F0-6A8DD4A76A4E}"/>
              </a:ext>
            </a:extLst>
          </p:cNvPr>
          <p:cNvSpPr/>
          <p:nvPr/>
        </p:nvSpPr>
        <p:spPr>
          <a:xfrm>
            <a:off x="9090608" y="3989712"/>
            <a:ext cx="1405265" cy="1374854"/>
          </a:xfrm>
          <a:custGeom>
            <a:avLst/>
            <a:gdLst/>
            <a:ahLst/>
            <a:cxnLst/>
            <a:rect l="l" t="t" r="r" b="b"/>
            <a:pathLst>
              <a:path w="2000250" h="2000250">
                <a:moveTo>
                  <a:pt x="0" y="0"/>
                </a:moveTo>
                <a:lnTo>
                  <a:pt x="2000250" y="0"/>
                </a:lnTo>
                <a:lnTo>
                  <a:pt x="2000250" y="2000250"/>
                </a:lnTo>
                <a:lnTo>
                  <a:pt x="0" y="20002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5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 sz="1200">
              <a:latin typeface="Avenir Next LT Pro" panose="020B0504020202020204" pitchFamily="34" charset="0"/>
            </a:endParaRPr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5E834EF1-CDBB-855A-0A6B-7857600ED72E}"/>
              </a:ext>
            </a:extLst>
          </p:cNvPr>
          <p:cNvGrpSpPr/>
          <p:nvPr/>
        </p:nvGrpSpPr>
        <p:grpSpPr>
          <a:xfrm rot="10800000">
            <a:off x="9218677" y="3732658"/>
            <a:ext cx="1285506" cy="1257687"/>
            <a:chOff x="0" y="0"/>
            <a:chExt cx="812800" cy="812800"/>
          </a:xfrm>
        </p:grpSpPr>
        <p:sp>
          <p:nvSpPr>
            <p:cNvPr id="38" name="Freeform 11">
              <a:extLst>
                <a:ext uri="{FF2B5EF4-FFF2-40B4-BE49-F238E27FC236}">
                  <a16:creationId xmlns:a16="http://schemas.microsoft.com/office/drawing/2014/main" id="{901EEA67-6081-2B25-5702-B1840888346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57EA2"/>
            </a:solidFill>
            <a:ln w="13335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GB" sz="1200">
                <a:latin typeface="Avenir Next LT Pro" panose="020B0504020202020204" pitchFamily="34" charset="0"/>
              </a:endParaRPr>
            </a:p>
          </p:txBody>
        </p:sp>
        <p:sp>
          <p:nvSpPr>
            <p:cNvPr id="39" name="TextBox 12">
              <a:extLst>
                <a:ext uri="{FF2B5EF4-FFF2-40B4-BE49-F238E27FC236}">
                  <a16:creationId xmlns:a16="http://schemas.microsoft.com/office/drawing/2014/main" id="{EE332F2B-D2FC-88D5-30BC-872931467D3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>
                <a:latin typeface="Avenir Next LT Pro" panose="020B0504020202020204" pitchFamily="34" charset="0"/>
              </a:endParaRPr>
            </a:p>
          </p:txBody>
        </p:sp>
      </p:grpSp>
      <p:sp>
        <p:nvSpPr>
          <p:cNvPr id="37" name="TextBox 16">
            <a:extLst>
              <a:ext uri="{FF2B5EF4-FFF2-40B4-BE49-F238E27FC236}">
                <a16:creationId xmlns:a16="http://schemas.microsoft.com/office/drawing/2014/main" id="{9C6B5408-4E37-12BD-C73A-ACB33ED37F34}"/>
              </a:ext>
            </a:extLst>
          </p:cNvPr>
          <p:cNvSpPr txBox="1"/>
          <p:nvPr/>
        </p:nvSpPr>
        <p:spPr>
          <a:xfrm rot="10800000">
            <a:off x="4959478" y="3697740"/>
            <a:ext cx="1044474" cy="1080825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ts val="1773"/>
              </a:lnSpc>
              <a:spcBef>
                <a:spcPct val="0"/>
              </a:spcBef>
            </a:pPr>
            <a:endParaRPr sz="1200">
              <a:latin typeface="Avenir Next LT Pro" panose="020B0504020202020204" pitchFamily="34" charset="0"/>
            </a:endParaRPr>
          </a:p>
        </p:txBody>
      </p:sp>
      <p:sp>
        <p:nvSpPr>
          <p:cNvPr id="15" name="Freeform 21">
            <a:extLst>
              <a:ext uri="{FF2B5EF4-FFF2-40B4-BE49-F238E27FC236}">
                <a16:creationId xmlns:a16="http://schemas.microsoft.com/office/drawing/2014/main" id="{6D5D9CCD-7C1F-0D6D-2EC5-D91719AF243D}"/>
              </a:ext>
            </a:extLst>
          </p:cNvPr>
          <p:cNvSpPr/>
          <p:nvPr/>
        </p:nvSpPr>
        <p:spPr>
          <a:xfrm>
            <a:off x="370003" y="3768550"/>
            <a:ext cx="1405265" cy="1374854"/>
          </a:xfrm>
          <a:custGeom>
            <a:avLst/>
            <a:gdLst/>
            <a:ahLst/>
            <a:cxnLst/>
            <a:rect l="l" t="t" r="r" b="b"/>
            <a:pathLst>
              <a:path w="2000250" h="2000250">
                <a:moveTo>
                  <a:pt x="0" y="0"/>
                </a:moveTo>
                <a:lnTo>
                  <a:pt x="2000250" y="0"/>
                </a:lnTo>
                <a:lnTo>
                  <a:pt x="2000250" y="2000250"/>
                </a:lnTo>
                <a:lnTo>
                  <a:pt x="0" y="20002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5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1200">
              <a:latin typeface="Avenir Next LT Pro" panose="020B0504020202020204" pitchFamily="34" charset="0"/>
            </a:endParaRPr>
          </a:p>
        </p:txBody>
      </p:sp>
      <p:grpSp>
        <p:nvGrpSpPr>
          <p:cNvPr id="16" name="Group 22">
            <a:extLst>
              <a:ext uri="{FF2B5EF4-FFF2-40B4-BE49-F238E27FC236}">
                <a16:creationId xmlns:a16="http://schemas.microsoft.com/office/drawing/2014/main" id="{4B8F13C9-EDC4-6F74-8500-FCA05ECD490C}"/>
              </a:ext>
            </a:extLst>
          </p:cNvPr>
          <p:cNvGrpSpPr/>
          <p:nvPr/>
        </p:nvGrpSpPr>
        <p:grpSpPr>
          <a:xfrm rot="10800000">
            <a:off x="428239" y="3579832"/>
            <a:ext cx="1285506" cy="1257687"/>
            <a:chOff x="0" y="0"/>
            <a:chExt cx="812800" cy="812800"/>
          </a:xfrm>
        </p:grpSpPr>
        <p:sp>
          <p:nvSpPr>
            <p:cNvPr id="32" name="Freeform 23">
              <a:extLst>
                <a:ext uri="{FF2B5EF4-FFF2-40B4-BE49-F238E27FC236}">
                  <a16:creationId xmlns:a16="http://schemas.microsoft.com/office/drawing/2014/main" id="{094481BB-4D98-0937-A076-64239D8DAA6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63960"/>
            </a:solidFill>
            <a:ln w="13335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GB" sz="1200">
                <a:latin typeface="Avenir Next LT Pro" panose="020B0504020202020204" pitchFamily="34" charset="0"/>
              </a:endParaRPr>
            </a:p>
          </p:txBody>
        </p:sp>
        <p:sp>
          <p:nvSpPr>
            <p:cNvPr id="33" name="TextBox 24">
              <a:extLst>
                <a:ext uri="{FF2B5EF4-FFF2-40B4-BE49-F238E27FC236}">
                  <a16:creationId xmlns:a16="http://schemas.microsoft.com/office/drawing/2014/main" id="{A52F9FA8-6C76-8CD9-3ED1-46A3183C70A1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>
                <a:latin typeface="Avenir Next LT Pro" panose="020B0504020202020204" pitchFamily="34" charset="0"/>
              </a:endParaRPr>
            </a:p>
          </p:txBody>
        </p:sp>
      </p:grpSp>
      <p:sp>
        <p:nvSpPr>
          <p:cNvPr id="17" name="Freeform 25">
            <a:extLst>
              <a:ext uri="{FF2B5EF4-FFF2-40B4-BE49-F238E27FC236}">
                <a16:creationId xmlns:a16="http://schemas.microsoft.com/office/drawing/2014/main" id="{D10AAC74-C3A7-9C6B-2045-AD5FDC2A6D2C}"/>
              </a:ext>
            </a:extLst>
          </p:cNvPr>
          <p:cNvSpPr/>
          <p:nvPr/>
        </p:nvSpPr>
        <p:spPr>
          <a:xfrm>
            <a:off x="845273" y="3932588"/>
            <a:ext cx="493244" cy="592110"/>
          </a:xfrm>
          <a:custGeom>
            <a:avLst/>
            <a:gdLst/>
            <a:ahLst/>
            <a:cxnLst/>
            <a:rect l="l" t="t" r="r" b="b"/>
            <a:pathLst>
              <a:path w="702082" h="861450">
                <a:moveTo>
                  <a:pt x="0" y="0"/>
                </a:moveTo>
                <a:lnTo>
                  <a:pt x="702081" y="0"/>
                </a:lnTo>
                <a:lnTo>
                  <a:pt x="702081" y="861450"/>
                </a:lnTo>
                <a:lnTo>
                  <a:pt x="0" y="8614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1200">
              <a:latin typeface="Avenir Next LT Pro" panose="020B0504020202020204" pitchFamily="34" charset="0"/>
            </a:endParaRPr>
          </a:p>
        </p:txBody>
      </p:sp>
      <p:sp>
        <p:nvSpPr>
          <p:cNvPr id="19" name="Freeform 27">
            <a:extLst>
              <a:ext uri="{FF2B5EF4-FFF2-40B4-BE49-F238E27FC236}">
                <a16:creationId xmlns:a16="http://schemas.microsoft.com/office/drawing/2014/main" id="{DC151ADA-DA69-DAEE-4652-E7E42845C314}"/>
              </a:ext>
            </a:extLst>
          </p:cNvPr>
          <p:cNvSpPr/>
          <p:nvPr/>
        </p:nvSpPr>
        <p:spPr>
          <a:xfrm>
            <a:off x="5186931" y="3932588"/>
            <a:ext cx="635861" cy="522563"/>
          </a:xfrm>
          <a:custGeom>
            <a:avLst/>
            <a:gdLst/>
            <a:ahLst/>
            <a:cxnLst/>
            <a:rect l="l" t="t" r="r" b="b"/>
            <a:pathLst>
              <a:path w="905082" h="760268">
                <a:moveTo>
                  <a:pt x="0" y="0"/>
                </a:moveTo>
                <a:lnTo>
                  <a:pt x="905081" y="0"/>
                </a:lnTo>
                <a:lnTo>
                  <a:pt x="905081" y="760269"/>
                </a:lnTo>
                <a:lnTo>
                  <a:pt x="0" y="760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1200">
              <a:latin typeface="Avenir Next LT Pro" panose="020B0504020202020204" pitchFamily="34" charset="0"/>
            </a:endParaRPr>
          </a:p>
        </p:txBody>
      </p:sp>
      <p:sp>
        <p:nvSpPr>
          <p:cNvPr id="20" name="Freeform 28">
            <a:extLst>
              <a:ext uri="{FF2B5EF4-FFF2-40B4-BE49-F238E27FC236}">
                <a16:creationId xmlns:a16="http://schemas.microsoft.com/office/drawing/2014/main" id="{6B00DF2B-D861-D014-A57D-F1969B472788}"/>
              </a:ext>
            </a:extLst>
          </p:cNvPr>
          <p:cNvSpPr/>
          <p:nvPr/>
        </p:nvSpPr>
        <p:spPr>
          <a:xfrm>
            <a:off x="9512014" y="3983825"/>
            <a:ext cx="692475" cy="670713"/>
          </a:xfrm>
          <a:custGeom>
            <a:avLst/>
            <a:gdLst/>
            <a:ahLst/>
            <a:cxnLst/>
            <a:rect l="l" t="t" r="r" b="b"/>
            <a:pathLst>
              <a:path w="985666" h="975809">
                <a:moveTo>
                  <a:pt x="0" y="0"/>
                </a:moveTo>
                <a:lnTo>
                  <a:pt x="985666" y="0"/>
                </a:lnTo>
                <a:lnTo>
                  <a:pt x="985666" y="975809"/>
                </a:lnTo>
                <a:lnTo>
                  <a:pt x="0" y="9758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1200">
              <a:latin typeface="Avenir Next LT Pro" panose="020B0504020202020204" pitchFamily="34" charset="0"/>
            </a:endParaRPr>
          </a:p>
        </p:txBody>
      </p:sp>
      <p:sp>
        <p:nvSpPr>
          <p:cNvPr id="22" name="TextBox 31">
            <a:extLst>
              <a:ext uri="{FF2B5EF4-FFF2-40B4-BE49-F238E27FC236}">
                <a16:creationId xmlns:a16="http://schemas.microsoft.com/office/drawing/2014/main" id="{16E1D924-A170-A69D-ABB5-0B1C7687F58E}"/>
              </a:ext>
            </a:extLst>
          </p:cNvPr>
          <p:cNvSpPr txBox="1"/>
          <p:nvPr/>
        </p:nvSpPr>
        <p:spPr>
          <a:xfrm>
            <a:off x="423038" y="5074599"/>
            <a:ext cx="1468801" cy="523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1600" b="1" dirty="0">
                <a:solidFill>
                  <a:srgbClr val="00A44A"/>
                </a:solidFill>
                <a:latin typeface="Avenir Next LT Pro" panose="020B0504020202020204" pitchFamily="34" charset="0"/>
                <a:ea typeface="Bricolage Grotesque Semi-Bold"/>
                <a:cs typeface="Bricolage Grotesque Semi-Bold"/>
                <a:sym typeface="Bricolage Grotesque Semi-Bold"/>
              </a:rPr>
              <a:t>2020</a:t>
            </a:r>
          </a:p>
          <a:p>
            <a:pPr algn="ctr"/>
            <a:r>
              <a:rPr lang="en-US" b="1" dirty="0">
                <a:solidFill>
                  <a:srgbClr val="07213D"/>
                </a:solidFill>
                <a:latin typeface="Avenir Next LT Pro" panose="020B0504020202020204" pitchFamily="34" charset="0"/>
                <a:ea typeface="Bricolage Grotesque Semi-Bold"/>
                <a:cs typeface="Bricolage Grotesque Semi-Bold"/>
                <a:sym typeface="Bricolage Grotesque Semi-Bold"/>
              </a:rPr>
              <a:t>COVID-19</a:t>
            </a:r>
          </a:p>
        </p:txBody>
      </p:sp>
      <p:sp>
        <p:nvSpPr>
          <p:cNvPr id="27" name="TextBox 36">
            <a:extLst>
              <a:ext uri="{FF2B5EF4-FFF2-40B4-BE49-F238E27FC236}">
                <a16:creationId xmlns:a16="http://schemas.microsoft.com/office/drawing/2014/main" id="{3433645C-730F-38E7-BA6E-495095D31F94}"/>
              </a:ext>
            </a:extLst>
          </p:cNvPr>
          <p:cNvSpPr txBox="1"/>
          <p:nvPr/>
        </p:nvSpPr>
        <p:spPr>
          <a:xfrm>
            <a:off x="293382" y="5646526"/>
            <a:ext cx="2228549" cy="4413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600" dirty="0">
                <a:latin typeface="Avenir Next LT Pro" panose="020B0504020202020204" pitchFamily="34" charset="0"/>
                <a:ea typeface="Canva Sans"/>
                <a:cs typeface="Canva Sans"/>
                <a:sym typeface="Canva Sans"/>
              </a:rPr>
              <a:t>Supply chains collapse;</a:t>
            </a:r>
          </a:p>
          <a:p>
            <a:pPr algn="ctr"/>
            <a:r>
              <a:rPr lang="en-US" sz="1600" dirty="0">
                <a:latin typeface="Avenir Next LT Pro" panose="020B0504020202020204" pitchFamily="34" charset="0"/>
                <a:ea typeface="Canva Sans"/>
                <a:cs typeface="Canva Sans"/>
                <a:sym typeface="Canva Sans"/>
              </a:rPr>
              <a:t>demand shock</a:t>
            </a: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A546A421-0EE1-DB5A-0BCB-44DD81C6FB44}"/>
              </a:ext>
            </a:extLst>
          </p:cNvPr>
          <p:cNvSpPr/>
          <p:nvPr/>
        </p:nvSpPr>
        <p:spPr>
          <a:xfrm>
            <a:off x="4726756" y="3178404"/>
            <a:ext cx="1405265" cy="1374854"/>
          </a:xfrm>
          <a:custGeom>
            <a:avLst/>
            <a:gdLst/>
            <a:ahLst/>
            <a:cxnLst/>
            <a:rect l="l" t="t" r="r" b="b"/>
            <a:pathLst>
              <a:path w="2000250" h="2000250">
                <a:moveTo>
                  <a:pt x="0" y="0"/>
                </a:moveTo>
                <a:lnTo>
                  <a:pt x="2000250" y="0"/>
                </a:lnTo>
                <a:lnTo>
                  <a:pt x="2000250" y="2000250"/>
                </a:lnTo>
                <a:lnTo>
                  <a:pt x="0" y="20002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5000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 sz="1200">
              <a:latin typeface="Avenir Next LT Pro" panose="020B0504020202020204" pitchFamily="34" charset="0"/>
            </a:endParaRPr>
          </a:p>
        </p:txBody>
      </p:sp>
      <p:grpSp>
        <p:nvGrpSpPr>
          <p:cNvPr id="14" name="Group 18">
            <a:extLst>
              <a:ext uri="{FF2B5EF4-FFF2-40B4-BE49-F238E27FC236}">
                <a16:creationId xmlns:a16="http://schemas.microsoft.com/office/drawing/2014/main" id="{CE673205-3D6E-778C-47CD-A531AF19B6C6}"/>
              </a:ext>
            </a:extLst>
          </p:cNvPr>
          <p:cNvGrpSpPr/>
          <p:nvPr/>
        </p:nvGrpSpPr>
        <p:grpSpPr>
          <a:xfrm rot="10800000">
            <a:off x="4786636" y="3478405"/>
            <a:ext cx="1285506" cy="1257687"/>
            <a:chOff x="0" y="0"/>
            <a:chExt cx="812800" cy="812800"/>
          </a:xfrm>
        </p:grpSpPr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43BC4871-3297-C294-C0D3-D6F1593A602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04E82"/>
            </a:solidFill>
            <a:ln w="13335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GB" sz="1200">
                <a:latin typeface="Avenir Next LT Pro" panose="020B0504020202020204" pitchFamily="34" charset="0"/>
              </a:endParaRPr>
            </a:p>
          </p:txBody>
        </p:sp>
        <p:sp>
          <p:nvSpPr>
            <p:cNvPr id="35" name="TextBox 20">
              <a:extLst>
                <a:ext uri="{FF2B5EF4-FFF2-40B4-BE49-F238E27FC236}">
                  <a16:creationId xmlns:a16="http://schemas.microsoft.com/office/drawing/2014/main" id="{8FE0B0F0-38E0-87A7-C8B6-4A51DE1F6B1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>
                <a:latin typeface="Avenir Next LT Pro" panose="020B0504020202020204" pitchFamily="34" charset="0"/>
              </a:endParaRPr>
            </a:p>
          </p:txBody>
        </p:sp>
      </p:grpSp>
      <p:sp>
        <p:nvSpPr>
          <p:cNvPr id="18" name="Freeform 26">
            <a:extLst>
              <a:ext uri="{FF2B5EF4-FFF2-40B4-BE49-F238E27FC236}">
                <a16:creationId xmlns:a16="http://schemas.microsoft.com/office/drawing/2014/main" id="{2094B2C1-101F-1196-8FF2-525A0B7A4A2E}"/>
              </a:ext>
            </a:extLst>
          </p:cNvPr>
          <p:cNvSpPr/>
          <p:nvPr/>
        </p:nvSpPr>
        <p:spPr>
          <a:xfrm>
            <a:off x="5070041" y="3800155"/>
            <a:ext cx="749293" cy="623117"/>
          </a:xfrm>
          <a:custGeom>
            <a:avLst/>
            <a:gdLst/>
            <a:ahLst/>
            <a:cxnLst/>
            <a:rect l="l" t="t" r="r" b="b"/>
            <a:pathLst>
              <a:path w="1066542" h="906561">
                <a:moveTo>
                  <a:pt x="0" y="0"/>
                </a:moveTo>
                <a:lnTo>
                  <a:pt x="1066542" y="0"/>
                </a:lnTo>
                <a:lnTo>
                  <a:pt x="1066542" y="906561"/>
                </a:lnTo>
                <a:lnTo>
                  <a:pt x="0" y="90656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1200">
              <a:latin typeface="Avenir Next LT Pro" panose="020B0504020202020204" pitchFamily="34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8091E73-D6E9-6C88-10FA-4CCBE95734A7}"/>
              </a:ext>
            </a:extLst>
          </p:cNvPr>
          <p:cNvGrpSpPr/>
          <p:nvPr/>
        </p:nvGrpSpPr>
        <p:grpSpPr>
          <a:xfrm>
            <a:off x="4098519" y="5105090"/>
            <a:ext cx="2678154" cy="1040173"/>
            <a:chOff x="4142637" y="2117550"/>
            <a:chExt cx="2678154" cy="1040173"/>
          </a:xfrm>
        </p:grpSpPr>
        <p:sp>
          <p:nvSpPr>
            <p:cNvPr id="23" name="TextBox 32">
              <a:extLst>
                <a:ext uri="{FF2B5EF4-FFF2-40B4-BE49-F238E27FC236}">
                  <a16:creationId xmlns:a16="http://schemas.microsoft.com/office/drawing/2014/main" id="{E09513B7-01A2-08A8-B14A-9D65CBD20D83}"/>
                </a:ext>
              </a:extLst>
            </p:cNvPr>
            <p:cNvSpPr txBox="1"/>
            <p:nvPr/>
          </p:nvSpPr>
          <p:spPr>
            <a:xfrm>
              <a:off x="4269803" y="2117550"/>
              <a:ext cx="2472653" cy="52322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A44A"/>
                  </a:solidFill>
                  <a:latin typeface="Avenir Next LT Pro" panose="020B0504020202020204" pitchFamily="34" charset="0"/>
                  <a:ea typeface="BatangChe" panose="020B0503020000020004" pitchFamily="49" charset="-127"/>
                  <a:cs typeface="Bricolage Grotesque Semi-Bold"/>
                  <a:sym typeface="Bricolage Grotesque Semi-Bold"/>
                </a:rPr>
                <a:t>2022</a:t>
              </a:r>
            </a:p>
            <a:p>
              <a:pPr algn="ctr"/>
              <a:r>
                <a:rPr lang="en-US" b="1" dirty="0">
                  <a:solidFill>
                    <a:srgbClr val="07213D"/>
                  </a:solidFill>
                  <a:latin typeface="Avenir Next LT Pro" panose="020B0504020202020204" pitchFamily="34" charset="0"/>
                  <a:ea typeface="BatangChe" panose="020B0503020000020004" pitchFamily="49" charset="-127"/>
                  <a:cs typeface="Bricolage Grotesque Semi-Bold"/>
                  <a:sym typeface="Bricolage Grotesque Semi-Bold"/>
                </a:rPr>
                <a:t>Russia-Ukraine War</a:t>
              </a:r>
            </a:p>
          </p:txBody>
        </p:sp>
        <p:sp>
          <p:nvSpPr>
            <p:cNvPr id="28" name="TextBox 37">
              <a:extLst>
                <a:ext uri="{FF2B5EF4-FFF2-40B4-BE49-F238E27FC236}">
                  <a16:creationId xmlns:a16="http://schemas.microsoft.com/office/drawing/2014/main" id="{9F8D7EF8-61E8-7B71-0CF2-295B2740175A}"/>
                </a:ext>
              </a:extLst>
            </p:cNvPr>
            <p:cNvSpPr txBox="1"/>
            <p:nvPr/>
          </p:nvSpPr>
          <p:spPr>
            <a:xfrm>
              <a:off x="4142637" y="2716394"/>
              <a:ext cx="2678154" cy="44132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600" dirty="0">
                  <a:latin typeface="Avenir Next LT Pro" panose="020B0504020202020204" pitchFamily="34" charset="0"/>
                  <a:ea typeface="Canva Sans"/>
                  <a:cs typeface="Canva Sans"/>
                  <a:sym typeface="Canva Sans"/>
                </a:rPr>
                <a:t>Food &amp; energy </a:t>
              </a:r>
            </a:p>
            <a:p>
              <a:pPr algn="ctr"/>
              <a:r>
                <a:rPr lang="en-US" sz="1600" dirty="0">
                  <a:latin typeface="Avenir Next LT Pro" panose="020B0504020202020204" pitchFamily="34" charset="0"/>
                  <a:ea typeface="Canva Sans"/>
                  <a:cs typeface="Canva Sans"/>
                  <a:sym typeface="Canva Sans"/>
                </a:rPr>
                <a:t>prices spike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E49A81E-9B7B-638A-42D6-E1D4144A42F3}"/>
              </a:ext>
            </a:extLst>
          </p:cNvPr>
          <p:cNvGrpSpPr/>
          <p:nvPr/>
        </p:nvGrpSpPr>
        <p:grpSpPr>
          <a:xfrm>
            <a:off x="8315539" y="5123782"/>
            <a:ext cx="3085424" cy="827681"/>
            <a:chOff x="6368378" y="2032434"/>
            <a:chExt cx="3085424" cy="827681"/>
          </a:xfrm>
        </p:grpSpPr>
        <p:sp>
          <p:nvSpPr>
            <p:cNvPr id="24" name="TextBox 33">
              <a:extLst>
                <a:ext uri="{FF2B5EF4-FFF2-40B4-BE49-F238E27FC236}">
                  <a16:creationId xmlns:a16="http://schemas.microsoft.com/office/drawing/2014/main" id="{2A4501B8-A83B-E8E8-89FF-F5CF7FA002F9}"/>
                </a:ext>
              </a:extLst>
            </p:cNvPr>
            <p:cNvSpPr txBox="1"/>
            <p:nvPr/>
          </p:nvSpPr>
          <p:spPr>
            <a:xfrm>
              <a:off x="6368378" y="2032434"/>
              <a:ext cx="3085424" cy="52322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A44A"/>
                  </a:solidFill>
                  <a:latin typeface="Avenir Next LT Pro" panose="020B0504020202020204" pitchFamily="34" charset="0"/>
                  <a:ea typeface="Bricolage Grotesque Semi-Bold"/>
                  <a:cs typeface="Bricolage Grotesque Semi-Bold"/>
                  <a:sym typeface="Bricolage Grotesque Semi-Bold"/>
                </a:rPr>
                <a:t>2023 – 2025</a:t>
              </a:r>
            </a:p>
            <a:p>
              <a:pPr algn="ctr"/>
              <a:r>
                <a:rPr lang="en-US" b="1" dirty="0">
                  <a:solidFill>
                    <a:srgbClr val="07213D"/>
                  </a:solidFill>
                  <a:latin typeface="Avenir Next LT Pro" panose="020B0504020202020204" pitchFamily="34" charset="0"/>
                  <a:ea typeface="Bricolage Grotesque Semi-Bold"/>
                  <a:cs typeface="Bricolage Grotesque Semi-Bold"/>
                  <a:sym typeface="Bricolage Grotesque Semi-Bold"/>
                </a:rPr>
                <a:t>Middle East Crisis</a:t>
              </a:r>
            </a:p>
          </p:txBody>
        </p:sp>
        <p:sp>
          <p:nvSpPr>
            <p:cNvPr id="29" name="TextBox 38">
              <a:extLst>
                <a:ext uri="{FF2B5EF4-FFF2-40B4-BE49-F238E27FC236}">
                  <a16:creationId xmlns:a16="http://schemas.microsoft.com/office/drawing/2014/main" id="{B101AB72-A678-382E-31CA-A3F1CAB42D53}"/>
                </a:ext>
              </a:extLst>
            </p:cNvPr>
            <p:cNvSpPr txBox="1"/>
            <p:nvPr/>
          </p:nvSpPr>
          <p:spPr>
            <a:xfrm>
              <a:off x="6766240" y="2613894"/>
              <a:ext cx="2351498" cy="24622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600" dirty="0">
                  <a:latin typeface="Avenir Next LT Pro" panose="020B0504020202020204" pitchFamily="34" charset="0"/>
                  <a:ea typeface="Canva Sans"/>
                  <a:cs typeface="Canva Sans"/>
                  <a:sym typeface="Canva Sans"/>
                </a:rPr>
                <a:t>Crude Oil Price Shock. </a:t>
              </a:r>
            </a:p>
          </p:txBody>
        </p:sp>
      </p:grpSp>
      <p:sp>
        <p:nvSpPr>
          <p:cNvPr id="30" name="TextBox 39">
            <a:extLst>
              <a:ext uri="{FF2B5EF4-FFF2-40B4-BE49-F238E27FC236}">
                <a16:creationId xmlns:a16="http://schemas.microsoft.com/office/drawing/2014/main" id="{3B0B2B7E-FB7D-2398-D7C5-0ED93599B8EF}"/>
              </a:ext>
            </a:extLst>
          </p:cNvPr>
          <p:cNvSpPr txBox="1"/>
          <p:nvPr/>
        </p:nvSpPr>
        <p:spPr>
          <a:xfrm>
            <a:off x="4396913" y="5964745"/>
            <a:ext cx="2405514" cy="246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endParaRPr lang="en-US" sz="1600" dirty="0">
              <a:latin typeface="Avenir Next LT Pro" panose="020B0504020202020204" pitchFamily="34" charset="0"/>
              <a:ea typeface="Canva Sans"/>
              <a:cs typeface="Canva Sans"/>
              <a:sym typeface="Canva Sans"/>
            </a:endParaRPr>
          </a:p>
        </p:txBody>
      </p:sp>
      <p:sp>
        <p:nvSpPr>
          <p:cNvPr id="44" name="Slide Number Placeholder 43">
            <a:extLst>
              <a:ext uri="{FF2B5EF4-FFF2-40B4-BE49-F238E27FC236}">
                <a16:creationId xmlns:a16="http://schemas.microsoft.com/office/drawing/2014/main" id="{11F0DC30-38D0-5AFC-AEA5-E64729189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1258" y="6610670"/>
            <a:ext cx="499625" cy="256512"/>
          </a:xfrm>
          <a:solidFill>
            <a:srgbClr val="000000"/>
          </a:solidFill>
        </p:spPr>
        <p:txBody>
          <a:bodyPr/>
          <a:lstStyle/>
          <a:p>
            <a:fld id="{B6F15528-21DE-4FAA-801E-634DDDAF4B2B}" type="slidenum">
              <a:rPr lang="en-US" sz="1050" b="1" smtClean="0">
                <a:solidFill>
                  <a:schemeClr val="bg1"/>
                </a:solidFill>
              </a:rPr>
              <a:pPr/>
              <a:t>3</a:t>
            </a:fld>
            <a:endParaRPr lang="en-US" sz="1050" b="1" dirty="0">
              <a:solidFill>
                <a:schemeClr val="bg1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487E638-B8CB-B475-3CA3-040A778E5D59}"/>
              </a:ext>
            </a:extLst>
          </p:cNvPr>
          <p:cNvSpPr/>
          <p:nvPr/>
        </p:nvSpPr>
        <p:spPr>
          <a:xfrm>
            <a:off x="272142" y="1167806"/>
            <a:ext cx="11647716" cy="745285"/>
          </a:xfrm>
          <a:prstGeom prst="rect">
            <a:avLst/>
          </a:prstGeom>
          <a:solidFill>
            <a:srgbClr val="009644"/>
          </a:solidFill>
          <a:ln>
            <a:solidFill>
              <a:srgbClr val="00964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Avenir Next LT Pro" panose="020B0504020202020204" pitchFamily="34" charset="0"/>
              </a:rPr>
              <a:t>Since 2020, several shocks have </a:t>
            </a:r>
            <a:r>
              <a:rPr lang="en-US" sz="1600" b="1" dirty="0">
                <a:latin typeface="Avenir Next LT Pro" panose="020B0504020202020204" pitchFamily="34" charset="0"/>
              </a:rPr>
              <a:t>disrupted global supply chains, fueled commodity price volatility, and heightened external uncertainty particularly for African economies</a:t>
            </a:r>
            <a:r>
              <a:rPr lang="en-US" sz="1600" dirty="0">
                <a:latin typeface="Avenir Next LT Pro" panose="020B0504020202020204" pitchFamily="34" charset="0"/>
              </a:rPr>
              <a:t>.</a:t>
            </a:r>
            <a:endParaRPr lang="en-GB" sz="1600" dirty="0"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265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D5122-A8FE-033E-3CC9-FB4044952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>
            <a:extLst>
              <a:ext uri="{FF2B5EF4-FFF2-40B4-BE49-F238E27FC236}">
                <a16:creationId xmlns:a16="http://schemas.microsoft.com/office/drawing/2014/main" id="{2AE725CD-064F-F1C0-8A5F-5B24961677B4}"/>
              </a:ext>
            </a:extLst>
          </p:cNvPr>
          <p:cNvSpPr/>
          <p:nvPr/>
        </p:nvSpPr>
        <p:spPr>
          <a:xfrm>
            <a:off x="0" y="1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3222905" h="1820941">
                <a:moveTo>
                  <a:pt x="0" y="0"/>
                </a:moveTo>
                <a:lnTo>
                  <a:pt x="3222905" y="0"/>
                </a:lnTo>
                <a:lnTo>
                  <a:pt x="3222905" y="1820941"/>
                </a:lnTo>
                <a:lnTo>
                  <a:pt x="0" y="18209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8BA874C8-F282-E992-8863-F0510FE4EF7E}"/>
              </a:ext>
            </a:extLst>
          </p:cNvPr>
          <p:cNvSpPr/>
          <p:nvPr/>
        </p:nvSpPr>
        <p:spPr>
          <a:xfrm>
            <a:off x="11462659" y="152401"/>
            <a:ext cx="457199" cy="609600"/>
          </a:xfrm>
          <a:custGeom>
            <a:avLst/>
            <a:gdLst/>
            <a:ahLst/>
            <a:cxnLst/>
            <a:rect l="l" t="t" r="r" b="b"/>
            <a:pathLst>
              <a:path w="2559975" h="3534826">
                <a:moveTo>
                  <a:pt x="0" y="0"/>
                </a:moveTo>
                <a:lnTo>
                  <a:pt x="2559976" y="0"/>
                </a:lnTo>
                <a:lnTo>
                  <a:pt x="2559976" y="3534826"/>
                </a:lnTo>
                <a:lnTo>
                  <a:pt x="0" y="35348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94487"/>
            <a:endParaRPr lang="en-GB" sz="136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E9F2110-B493-6524-B6F8-601E1A898612}"/>
              </a:ext>
            </a:extLst>
          </p:cNvPr>
          <p:cNvSpPr txBox="1"/>
          <p:nvPr/>
        </p:nvSpPr>
        <p:spPr>
          <a:xfrm flipH="1">
            <a:off x="185058" y="238781"/>
            <a:ext cx="11386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Avenir Next LT Pro" panose="020B0504020202020204" pitchFamily="34" charset="0"/>
              </a:rPr>
              <a:t>1.0</a:t>
            </a:r>
            <a:r>
              <a:rPr lang="en-GB" sz="28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  </a:t>
            </a:r>
            <a:r>
              <a:rPr lang="en-GB" sz="2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|  </a:t>
            </a:r>
            <a:r>
              <a:rPr lang="en-GB" sz="2800" b="1" dirty="0">
                <a:solidFill>
                  <a:schemeClr val="bg1"/>
                </a:solidFill>
                <a:latin typeface="Avenir Next LT Pro" panose="020B0504020202020204" pitchFamily="34" charset="0"/>
                <a:cs typeface="Segoe UI" panose="020B0502040204020203" pitchFamily="34" charset="0"/>
              </a:rPr>
              <a:t>Introduction – Research Questions &amp; Objectives</a:t>
            </a:r>
            <a:endParaRPr lang="en-GB" sz="2800" b="1" dirty="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44" name="Slide Number Placeholder 43">
            <a:extLst>
              <a:ext uri="{FF2B5EF4-FFF2-40B4-BE49-F238E27FC236}">
                <a16:creationId xmlns:a16="http://schemas.microsoft.com/office/drawing/2014/main" id="{92642818-8EA8-6B93-EAE2-A96FBAB71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1258" y="6610670"/>
            <a:ext cx="499625" cy="256512"/>
          </a:xfrm>
          <a:solidFill>
            <a:srgbClr val="000000"/>
          </a:solidFill>
        </p:spPr>
        <p:txBody>
          <a:bodyPr/>
          <a:lstStyle/>
          <a:p>
            <a:fld id="{B6F15528-21DE-4FAA-801E-634DDDAF4B2B}" type="slidenum">
              <a:rPr lang="en-US" sz="1050" b="1" smtClean="0">
                <a:solidFill>
                  <a:schemeClr val="bg1"/>
                </a:solidFill>
              </a:rPr>
              <a:pPr/>
              <a:t>4</a:t>
            </a:fld>
            <a:endParaRPr lang="en-US" sz="1050" b="1" dirty="0">
              <a:solidFill>
                <a:schemeClr val="bg1"/>
              </a:solidFill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DFE4004-EA05-564F-3225-1477F9DB4417}"/>
              </a:ext>
            </a:extLst>
          </p:cNvPr>
          <p:cNvGrpSpPr/>
          <p:nvPr/>
        </p:nvGrpSpPr>
        <p:grpSpPr>
          <a:xfrm>
            <a:off x="489857" y="1458512"/>
            <a:ext cx="11346310" cy="4717083"/>
            <a:chOff x="489857" y="1262566"/>
            <a:chExt cx="11346310" cy="4717083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C96A71AE-6570-70CB-1C49-BD040C51FD2B}"/>
                </a:ext>
              </a:extLst>
            </p:cNvPr>
            <p:cNvGrpSpPr/>
            <p:nvPr/>
          </p:nvGrpSpPr>
          <p:grpSpPr>
            <a:xfrm>
              <a:off x="489857" y="1262566"/>
              <a:ext cx="11335425" cy="1791793"/>
              <a:chOff x="359228" y="1328057"/>
              <a:chExt cx="11335425" cy="1791793"/>
            </a:xfrm>
          </p:grpSpPr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45529BC3-4B3A-7C61-FC54-208E68C86B07}"/>
                  </a:ext>
                </a:extLst>
              </p:cNvPr>
              <p:cNvSpPr/>
              <p:nvPr/>
            </p:nvSpPr>
            <p:spPr>
              <a:xfrm>
                <a:off x="359228" y="1328057"/>
                <a:ext cx="1713053" cy="1791793"/>
              </a:xfrm>
              <a:prstGeom prst="roundRect">
                <a:avLst>
                  <a:gd name="adj" fmla="val 8778"/>
                </a:avLst>
              </a:prstGeom>
              <a:solidFill>
                <a:srgbClr val="00823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000" b="1" dirty="0">
                    <a:latin typeface="Avenir Next LT Pro" panose="020B0504020202020204" pitchFamily="34" charset="0"/>
                  </a:rPr>
                  <a:t>Research Objectives</a:t>
                </a:r>
              </a:p>
            </p:txBody>
          </p: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D9E8FD6F-4619-1A36-F629-99F6817E5676}"/>
                  </a:ext>
                </a:extLst>
              </p:cNvPr>
              <p:cNvGrpSpPr/>
              <p:nvPr/>
            </p:nvGrpSpPr>
            <p:grpSpPr>
              <a:xfrm>
                <a:off x="2177143" y="1340655"/>
                <a:ext cx="9394371" cy="827316"/>
                <a:chOff x="359230" y="1981196"/>
                <a:chExt cx="5399314" cy="1336823"/>
              </a:xfrm>
            </p:grpSpPr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B6E16FFD-D996-B591-E7F3-0B126049BB2E}"/>
                    </a:ext>
                  </a:extLst>
                </p:cNvPr>
                <p:cNvSpPr/>
                <p:nvPr/>
              </p:nvSpPr>
              <p:spPr>
                <a:xfrm>
                  <a:off x="359230" y="1981196"/>
                  <a:ext cx="162667" cy="1336821"/>
                </a:xfrm>
                <a:prstGeom prst="rect">
                  <a:avLst/>
                </a:prstGeom>
                <a:solidFill>
                  <a:srgbClr val="92D05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b="1" dirty="0">
                      <a:latin typeface="Avenir Next LT Pro" panose="020B0504020202020204" pitchFamily="34" charset="0"/>
                    </a:rPr>
                    <a:t>1</a:t>
                  </a:r>
                </a:p>
              </p:txBody>
            </p:sp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3FDBD3F3-2232-194B-AF07-54F5F738DD7B}"/>
                    </a:ext>
                  </a:extLst>
                </p:cNvPr>
                <p:cNvSpPr/>
                <p:nvPr/>
              </p:nvSpPr>
              <p:spPr>
                <a:xfrm>
                  <a:off x="521897" y="1981198"/>
                  <a:ext cx="5236647" cy="1336821"/>
                </a:xfrm>
                <a:prstGeom prst="rect">
                  <a:avLst/>
                </a:prstGeom>
                <a:solidFill>
                  <a:srgbClr val="EAEAEA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GB" sz="2000" b="1" dirty="0">
                    <a:solidFill>
                      <a:schemeClr val="tx1"/>
                    </a:solidFill>
                    <a:latin typeface="Avenir Next LT Pro" panose="020B0504020202020204" pitchFamily="34" charset="0"/>
                  </a:endParaRPr>
                </a:p>
              </p:txBody>
            </p:sp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7E15EE68-6288-CAF7-3F38-31996E3D91AC}"/>
                    </a:ext>
                  </a:extLst>
                </p:cNvPr>
                <p:cNvSpPr txBox="1"/>
                <p:nvPr/>
              </p:nvSpPr>
              <p:spPr>
                <a:xfrm>
                  <a:off x="598926" y="2191813"/>
                  <a:ext cx="5153361" cy="10443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>
                      <a:solidFill>
                        <a:schemeClr val="tx1"/>
                      </a:solidFill>
                      <a:latin typeface="Avenir Next LT Pro" panose="020B0504020202020204" pitchFamily="34" charset="0"/>
                    </a:rPr>
                    <a:t>Analyse the significant transmission mechanisms through which global shocks affect monetary policy outcomes in African economies</a:t>
                  </a:r>
                  <a:r>
                    <a:rPr lang="en-GB" b="1" dirty="0">
                      <a:solidFill>
                        <a:schemeClr val="tx1"/>
                      </a:solidFill>
                      <a:latin typeface="Avenir Next LT Pro" panose="020B0504020202020204" pitchFamily="34" charset="0"/>
                    </a:rPr>
                    <a:t>.</a:t>
                  </a:r>
                  <a:endParaRPr lang="en-GB" sz="2000" b="1" dirty="0">
                    <a:solidFill>
                      <a:schemeClr val="tx1"/>
                    </a:solidFill>
                    <a:latin typeface="Avenir Next LT Pro" panose="020B0504020202020204" pitchFamily="34" charset="0"/>
                  </a:endParaRPr>
                </a:p>
              </p:txBody>
            </p: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3D89E362-37AC-C326-0900-51DE15C80828}"/>
                  </a:ext>
                </a:extLst>
              </p:cNvPr>
              <p:cNvGrpSpPr/>
              <p:nvPr/>
            </p:nvGrpSpPr>
            <p:grpSpPr>
              <a:xfrm>
                <a:off x="2177143" y="2281649"/>
                <a:ext cx="9517510" cy="827316"/>
                <a:chOff x="359230" y="1981196"/>
                <a:chExt cx="5470087" cy="1336823"/>
              </a:xfrm>
            </p:grpSpPr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CB78A88E-3539-F0D0-39BC-BE30443BC439}"/>
                    </a:ext>
                  </a:extLst>
                </p:cNvPr>
                <p:cNvSpPr/>
                <p:nvPr/>
              </p:nvSpPr>
              <p:spPr>
                <a:xfrm>
                  <a:off x="359230" y="1981196"/>
                  <a:ext cx="162667" cy="1336821"/>
                </a:xfrm>
                <a:prstGeom prst="rect">
                  <a:avLst/>
                </a:prstGeom>
                <a:solidFill>
                  <a:srgbClr val="92D05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b="1" dirty="0">
                      <a:latin typeface="Avenir Next LT Pro" panose="020B0504020202020204" pitchFamily="34" charset="0"/>
                    </a:rPr>
                    <a:t>2</a:t>
                  </a:r>
                </a:p>
              </p:txBody>
            </p:sp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0F8AF849-4A53-DB60-4AC6-C0940A4AA544}"/>
                    </a:ext>
                  </a:extLst>
                </p:cNvPr>
                <p:cNvSpPr/>
                <p:nvPr/>
              </p:nvSpPr>
              <p:spPr>
                <a:xfrm>
                  <a:off x="521897" y="1981198"/>
                  <a:ext cx="5236647" cy="1336821"/>
                </a:xfrm>
                <a:prstGeom prst="rect">
                  <a:avLst/>
                </a:prstGeom>
                <a:solidFill>
                  <a:srgbClr val="EAEAEA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GB" sz="2000" b="1" dirty="0">
                    <a:solidFill>
                      <a:schemeClr val="tx1"/>
                    </a:solidFill>
                    <a:latin typeface="Avenir Next LT Pro" panose="020B0504020202020204" pitchFamily="34" charset="0"/>
                  </a:endParaRPr>
                </a:p>
              </p:txBody>
            </p:sp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710201DD-4268-9606-816E-4DF37644E0FF}"/>
                    </a:ext>
                  </a:extLst>
                </p:cNvPr>
                <p:cNvSpPr txBox="1"/>
                <p:nvPr/>
              </p:nvSpPr>
              <p:spPr>
                <a:xfrm>
                  <a:off x="598926" y="2084086"/>
                  <a:ext cx="5230391" cy="10443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>
                      <a:latin typeface="Avenir Next LT Pro" panose="020B0504020202020204" pitchFamily="34" charset="0"/>
                    </a:rPr>
                    <a:t>Evaluate the effectiveness of monetary policy responses adopted by selected African central banks during major global shock episodes.</a:t>
                  </a:r>
                  <a:endParaRPr lang="en-GB" b="1" dirty="0">
                    <a:latin typeface="Avenir Next LT Pro" panose="020B0504020202020204" pitchFamily="34" charset="0"/>
                  </a:endParaRPr>
                </a:p>
              </p:txBody>
            </p:sp>
          </p:grp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408D081D-D0B4-F621-2899-AE217D0BD330}"/>
                </a:ext>
              </a:extLst>
            </p:cNvPr>
            <p:cNvGrpSpPr/>
            <p:nvPr/>
          </p:nvGrpSpPr>
          <p:grpSpPr>
            <a:xfrm>
              <a:off x="489857" y="3531394"/>
              <a:ext cx="11346310" cy="2448255"/>
              <a:chOff x="359228" y="3405450"/>
              <a:chExt cx="11346310" cy="2448255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6DAF634F-03C7-FC4C-DCD4-589F048A16C8}"/>
                  </a:ext>
                </a:extLst>
              </p:cNvPr>
              <p:cNvSpPr/>
              <p:nvPr/>
            </p:nvSpPr>
            <p:spPr>
              <a:xfrm>
                <a:off x="359228" y="3405450"/>
                <a:ext cx="1713053" cy="2448255"/>
              </a:xfrm>
              <a:prstGeom prst="roundRect">
                <a:avLst>
                  <a:gd name="adj" fmla="val 8778"/>
                </a:avLst>
              </a:prstGeom>
              <a:solidFill>
                <a:srgbClr val="1642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000" b="1" dirty="0">
                    <a:latin typeface="Avenir Next LT Pro" panose="020B0504020202020204" pitchFamily="34" charset="0"/>
                  </a:rPr>
                  <a:t>Research Questions</a:t>
                </a:r>
              </a:p>
            </p:txBody>
          </p: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B4AA2D14-EC00-34C5-D267-8B73241314CA}"/>
                  </a:ext>
                </a:extLst>
              </p:cNvPr>
              <p:cNvGrpSpPr/>
              <p:nvPr/>
            </p:nvGrpSpPr>
            <p:grpSpPr>
              <a:xfrm>
                <a:off x="2177143" y="3418048"/>
                <a:ext cx="9528395" cy="827314"/>
                <a:chOff x="359230" y="1981196"/>
                <a:chExt cx="5476343" cy="1336822"/>
              </a:xfrm>
            </p:grpSpPr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ABE5E43F-08AF-DC09-A23A-652EA5351CA1}"/>
                    </a:ext>
                  </a:extLst>
                </p:cNvPr>
                <p:cNvSpPr/>
                <p:nvPr/>
              </p:nvSpPr>
              <p:spPr>
                <a:xfrm>
                  <a:off x="359230" y="1981196"/>
                  <a:ext cx="162667" cy="1336821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b="1" dirty="0">
                      <a:latin typeface="Avenir Next LT Pro" panose="020B0504020202020204" pitchFamily="34" charset="0"/>
                    </a:rPr>
                    <a:t>1</a:t>
                  </a:r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5780C604-9DA5-3353-6CE2-CDB2985085F0}"/>
                    </a:ext>
                  </a:extLst>
                </p:cNvPr>
                <p:cNvSpPr/>
                <p:nvPr/>
              </p:nvSpPr>
              <p:spPr>
                <a:xfrm>
                  <a:off x="521897" y="1981198"/>
                  <a:ext cx="5236647" cy="1336820"/>
                </a:xfrm>
                <a:prstGeom prst="rect">
                  <a:avLst/>
                </a:prstGeom>
                <a:solidFill>
                  <a:srgbClr val="EAEAEA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GB" sz="2000" b="1" dirty="0">
                    <a:solidFill>
                      <a:schemeClr val="tx1"/>
                    </a:solidFill>
                    <a:latin typeface="Avenir Next LT Pro" panose="020B0504020202020204" pitchFamily="34" charset="0"/>
                  </a:endParaRPr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CF39676C-C367-B799-D0F7-39C57AD01199}"/>
                    </a:ext>
                  </a:extLst>
                </p:cNvPr>
                <p:cNvSpPr txBox="1"/>
                <p:nvPr/>
              </p:nvSpPr>
              <p:spPr>
                <a:xfrm>
                  <a:off x="598926" y="2170754"/>
                  <a:ext cx="5236647" cy="104437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>
                      <a:solidFill>
                        <a:schemeClr val="tx1"/>
                      </a:solidFill>
                      <a:latin typeface="Avenir Next LT Pro" panose="020B0504020202020204" pitchFamily="34" charset="0"/>
                    </a:rPr>
                    <a:t>Through which channels do global shocks affect monetary policy outcomes in African economies?</a:t>
                  </a:r>
                  <a:endParaRPr lang="en-GB" sz="2000" b="1" dirty="0">
                    <a:solidFill>
                      <a:schemeClr val="tx1"/>
                    </a:solidFill>
                    <a:latin typeface="Avenir Next LT Pro" panose="020B0504020202020204" pitchFamily="34" charset="0"/>
                  </a:endParaRPr>
                </a:p>
              </p:txBody>
            </p: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B9AD6359-93DB-D33E-0843-470084C3EDDE}"/>
                  </a:ext>
                </a:extLst>
              </p:cNvPr>
              <p:cNvGrpSpPr/>
              <p:nvPr/>
            </p:nvGrpSpPr>
            <p:grpSpPr>
              <a:xfrm>
                <a:off x="2177143" y="4365106"/>
                <a:ext cx="9499232" cy="810576"/>
                <a:chOff x="359230" y="1981196"/>
                <a:chExt cx="5459582" cy="1336822"/>
              </a:xfrm>
            </p:grpSpPr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6E2E654A-DC3D-EF04-F035-458A1072BB09}"/>
                    </a:ext>
                  </a:extLst>
                </p:cNvPr>
                <p:cNvSpPr/>
                <p:nvPr/>
              </p:nvSpPr>
              <p:spPr>
                <a:xfrm>
                  <a:off x="359230" y="1981196"/>
                  <a:ext cx="162667" cy="1336821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b="1" dirty="0">
                      <a:latin typeface="Avenir Next LT Pro" panose="020B0504020202020204" pitchFamily="34" charset="0"/>
                    </a:rPr>
                    <a:t>2</a:t>
                  </a:r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A190EAFF-1AB0-D9EC-3187-B6B9F642C4C4}"/>
                    </a:ext>
                  </a:extLst>
                </p:cNvPr>
                <p:cNvSpPr/>
                <p:nvPr/>
              </p:nvSpPr>
              <p:spPr>
                <a:xfrm>
                  <a:off x="521897" y="1981198"/>
                  <a:ext cx="5236647" cy="1336820"/>
                </a:xfrm>
                <a:prstGeom prst="rect">
                  <a:avLst/>
                </a:prstGeom>
                <a:solidFill>
                  <a:srgbClr val="EAEAEA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GB" sz="2000" b="1" dirty="0">
                    <a:solidFill>
                      <a:schemeClr val="tx1"/>
                    </a:solidFill>
                    <a:latin typeface="Avenir Next LT Pro" panose="020B0504020202020204" pitchFamily="34" charset="0"/>
                  </a:endParaRP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06FAA92F-E3BC-25D2-64AF-00E9482B816C}"/>
                    </a:ext>
                  </a:extLst>
                </p:cNvPr>
                <p:cNvSpPr txBox="1"/>
                <p:nvPr/>
              </p:nvSpPr>
              <p:spPr>
                <a:xfrm>
                  <a:off x="582165" y="2162670"/>
                  <a:ext cx="5236647" cy="10659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>
                      <a:solidFill>
                        <a:schemeClr val="tx1"/>
                      </a:solidFill>
                      <a:latin typeface="Avenir Next LT Pro" panose="020B0504020202020204" pitchFamily="34" charset="0"/>
                    </a:rPr>
                    <a:t>How effective have African central banks been responding to recent global shocks?</a:t>
                  </a:r>
                  <a:endParaRPr lang="en-GB" sz="2000" b="1" dirty="0">
                    <a:solidFill>
                      <a:schemeClr val="tx1"/>
                    </a:solidFill>
                    <a:latin typeface="Avenir Next LT Pro" panose="020B0504020202020204" pitchFamily="34" charset="0"/>
                  </a:endParaRPr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F28D0D8A-8D88-D642-F7DD-E36A025E5FEB}"/>
                  </a:ext>
                </a:extLst>
              </p:cNvPr>
              <p:cNvGrpSpPr/>
              <p:nvPr/>
            </p:nvGrpSpPr>
            <p:grpSpPr>
              <a:xfrm>
                <a:off x="2177143" y="5287581"/>
                <a:ext cx="9528395" cy="566124"/>
                <a:chOff x="359230" y="1981196"/>
                <a:chExt cx="5476343" cy="1336822"/>
              </a:xfrm>
            </p:grpSpPr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BD29C272-752C-CAE6-E51B-DD3AFBD04532}"/>
                    </a:ext>
                  </a:extLst>
                </p:cNvPr>
                <p:cNvSpPr/>
                <p:nvPr/>
              </p:nvSpPr>
              <p:spPr>
                <a:xfrm>
                  <a:off x="359230" y="1981196"/>
                  <a:ext cx="162667" cy="1336821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b="1" dirty="0">
                      <a:latin typeface="Avenir Next LT Pro" panose="020B0504020202020204" pitchFamily="34" charset="0"/>
                    </a:rPr>
                    <a:t>3</a:t>
                  </a:r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3F36690D-60F2-4AFF-5560-AEAA1ADDB195}"/>
                    </a:ext>
                  </a:extLst>
                </p:cNvPr>
                <p:cNvSpPr/>
                <p:nvPr/>
              </p:nvSpPr>
              <p:spPr>
                <a:xfrm>
                  <a:off x="521897" y="1981198"/>
                  <a:ext cx="5236647" cy="1336820"/>
                </a:xfrm>
                <a:prstGeom prst="rect">
                  <a:avLst/>
                </a:prstGeom>
                <a:solidFill>
                  <a:srgbClr val="EAEAEA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GB" sz="2000" b="1" dirty="0">
                    <a:solidFill>
                      <a:schemeClr val="tx1"/>
                    </a:solidFill>
                    <a:latin typeface="Avenir Next LT Pro" panose="020B0504020202020204" pitchFamily="34" charset="0"/>
                  </a:endParaRP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85B303FE-9ED3-931D-F40C-E99CD2FCAF8B}"/>
                    </a:ext>
                  </a:extLst>
                </p:cNvPr>
                <p:cNvSpPr txBox="1"/>
                <p:nvPr/>
              </p:nvSpPr>
              <p:spPr>
                <a:xfrm>
                  <a:off x="598926" y="2090612"/>
                  <a:ext cx="5236647" cy="9661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ts val="2700"/>
                    </a:lnSpc>
                  </a:pPr>
                  <a:r>
                    <a:rPr lang="en-US" b="1" dirty="0">
                      <a:solidFill>
                        <a:schemeClr val="tx1"/>
                      </a:solidFill>
                      <a:latin typeface="Avenir Next LT Pro" panose="020B0504020202020204" pitchFamily="34" charset="0"/>
                    </a:rPr>
                    <a:t>What lessons can be drawn for strengthening monetary policy resilience?</a:t>
                  </a:r>
                  <a:endParaRPr lang="en-GB" sz="2000" b="1" dirty="0">
                    <a:solidFill>
                      <a:schemeClr val="tx1"/>
                    </a:solidFill>
                    <a:latin typeface="Avenir Next LT Pro" panose="020B050402020202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504223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0B21C-A2B9-E793-5434-1CCE5D284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>
            <a:extLst>
              <a:ext uri="{FF2B5EF4-FFF2-40B4-BE49-F238E27FC236}">
                <a16:creationId xmlns:a16="http://schemas.microsoft.com/office/drawing/2014/main" id="{E4AD5C1E-A504-F579-6FE4-E14A7F6E7EB1}"/>
              </a:ext>
            </a:extLst>
          </p:cNvPr>
          <p:cNvSpPr/>
          <p:nvPr/>
        </p:nvSpPr>
        <p:spPr>
          <a:xfrm>
            <a:off x="0" y="1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3222905" h="1820941">
                <a:moveTo>
                  <a:pt x="0" y="0"/>
                </a:moveTo>
                <a:lnTo>
                  <a:pt x="3222905" y="0"/>
                </a:lnTo>
                <a:lnTo>
                  <a:pt x="3222905" y="1820941"/>
                </a:lnTo>
                <a:lnTo>
                  <a:pt x="0" y="18209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ED085811-157F-C2F0-AEB3-1A4AE5AF068A}"/>
              </a:ext>
            </a:extLst>
          </p:cNvPr>
          <p:cNvSpPr/>
          <p:nvPr/>
        </p:nvSpPr>
        <p:spPr>
          <a:xfrm>
            <a:off x="11462659" y="152401"/>
            <a:ext cx="457199" cy="609600"/>
          </a:xfrm>
          <a:custGeom>
            <a:avLst/>
            <a:gdLst/>
            <a:ahLst/>
            <a:cxnLst/>
            <a:rect l="l" t="t" r="r" b="b"/>
            <a:pathLst>
              <a:path w="2559975" h="3534826">
                <a:moveTo>
                  <a:pt x="0" y="0"/>
                </a:moveTo>
                <a:lnTo>
                  <a:pt x="2559976" y="0"/>
                </a:lnTo>
                <a:lnTo>
                  <a:pt x="2559976" y="3534826"/>
                </a:lnTo>
                <a:lnTo>
                  <a:pt x="0" y="35348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694487"/>
            <a:endParaRPr lang="en-GB" sz="136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52A0F7-F9C5-E603-75FC-62F426D840E5}"/>
              </a:ext>
            </a:extLst>
          </p:cNvPr>
          <p:cNvSpPr txBox="1"/>
          <p:nvPr/>
        </p:nvSpPr>
        <p:spPr>
          <a:xfrm flipH="1">
            <a:off x="185058" y="238781"/>
            <a:ext cx="9546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Avenir Next LT Pro" panose="020B0504020202020204" pitchFamily="34" charset="0"/>
              </a:rPr>
              <a:t>2.0</a:t>
            </a:r>
            <a:r>
              <a:rPr lang="en-GB" sz="28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  </a:t>
            </a:r>
            <a:r>
              <a:rPr lang="en-GB" sz="2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|  </a:t>
            </a:r>
            <a:r>
              <a:rPr lang="en-GB" sz="28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Literature Review – Theoretical Foundations</a:t>
            </a:r>
          </a:p>
        </p:txBody>
      </p:sp>
      <p:sp>
        <p:nvSpPr>
          <p:cNvPr id="44" name="Slide Number Placeholder 43">
            <a:extLst>
              <a:ext uri="{FF2B5EF4-FFF2-40B4-BE49-F238E27FC236}">
                <a16:creationId xmlns:a16="http://schemas.microsoft.com/office/drawing/2014/main" id="{4A676E1B-A1F4-7C4F-3C84-855693428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1258" y="6610670"/>
            <a:ext cx="499625" cy="256512"/>
          </a:xfrm>
          <a:solidFill>
            <a:srgbClr val="000000"/>
          </a:solidFill>
        </p:spPr>
        <p:txBody>
          <a:bodyPr/>
          <a:lstStyle/>
          <a:p>
            <a:fld id="{B6F15528-21DE-4FAA-801E-634DDDAF4B2B}" type="slidenum">
              <a:rPr lang="en-US" sz="1050" b="1" smtClean="0">
                <a:solidFill>
                  <a:schemeClr val="bg1"/>
                </a:solidFill>
              </a:rPr>
              <a:pPr/>
              <a:t>5</a:t>
            </a:fld>
            <a:endParaRPr lang="en-US" sz="1050" b="1" dirty="0">
              <a:solidFill>
                <a:schemeClr val="bg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FDE5F90-E332-EF9F-92FD-24F00A626D2C}"/>
              </a:ext>
            </a:extLst>
          </p:cNvPr>
          <p:cNvSpPr/>
          <p:nvPr/>
        </p:nvSpPr>
        <p:spPr>
          <a:xfrm>
            <a:off x="272142" y="1167806"/>
            <a:ext cx="11647716" cy="769851"/>
          </a:xfrm>
          <a:prstGeom prst="rect">
            <a:avLst/>
          </a:prstGeom>
          <a:solidFill>
            <a:srgbClr val="009644"/>
          </a:solidFill>
          <a:ln>
            <a:solidFill>
              <a:srgbClr val="00964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venir Next LT Pro" panose="020B0504020202020204" pitchFamily="34" charset="0"/>
              </a:rPr>
              <a:t>African economies remain highly vulnerable to external shocks due to shallow financial markets, foreign-currency exposures, and exchange rate pass-through (El-Said &amp; Takebe, 2016; </a:t>
            </a:r>
            <a:r>
              <a:rPr lang="en-US" sz="1600" b="1" dirty="0" err="1">
                <a:latin typeface="Avenir Next LT Pro" panose="020B0504020202020204" pitchFamily="34" charset="0"/>
              </a:rPr>
              <a:t>Balcilar</a:t>
            </a:r>
            <a:r>
              <a:rPr lang="en-US" sz="1600" b="1" dirty="0">
                <a:latin typeface="Avenir Next LT Pro" panose="020B0504020202020204" pitchFamily="34" charset="0"/>
              </a:rPr>
              <a:t> et al., 2019).</a:t>
            </a: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8C0DD9DD-51BE-749F-1721-A709E04890AC}"/>
              </a:ext>
            </a:extLst>
          </p:cNvPr>
          <p:cNvGrpSpPr/>
          <p:nvPr/>
        </p:nvGrpSpPr>
        <p:grpSpPr>
          <a:xfrm>
            <a:off x="272143" y="2515535"/>
            <a:ext cx="11647716" cy="3656664"/>
            <a:chOff x="997595" y="2516847"/>
            <a:chExt cx="8151763" cy="2996204"/>
          </a:xfrm>
        </p:grpSpPr>
        <p:sp>
          <p:nvSpPr>
            <p:cNvPr id="47" name="Shape 1">
              <a:extLst>
                <a:ext uri="{FF2B5EF4-FFF2-40B4-BE49-F238E27FC236}">
                  <a16:creationId xmlns:a16="http://schemas.microsoft.com/office/drawing/2014/main" id="{8C1B8F39-63C6-0D08-FB3F-97DD3A2205CB}"/>
                </a:ext>
              </a:extLst>
            </p:cNvPr>
            <p:cNvSpPr/>
            <p:nvPr/>
          </p:nvSpPr>
          <p:spPr>
            <a:xfrm>
              <a:off x="997595" y="4017924"/>
              <a:ext cx="8151763" cy="14288"/>
            </a:xfrm>
            <a:prstGeom prst="roundRect">
              <a:avLst>
                <a:gd name="adj" fmla="val 353244"/>
              </a:avLst>
            </a:prstGeom>
            <a:solidFill>
              <a:srgbClr val="BCDBD4"/>
            </a:solidFill>
            <a:ln/>
          </p:spPr>
          <p:txBody>
            <a:bodyPr/>
            <a:lstStyle/>
            <a:p>
              <a:endParaRPr lang="en-GB" sz="3200">
                <a:latin typeface="Avenir Next LT Pro" panose="020B0504020202020204" pitchFamily="34" charset="0"/>
              </a:endParaRPr>
            </a:p>
          </p:txBody>
        </p:sp>
        <p:sp>
          <p:nvSpPr>
            <p:cNvPr id="49" name="Shape 2">
              <a:extLst>
                <a:ext uri="{FF2B5EF4-FFF2-40B4-BE49-F238E27FC236}">
                  <a16:creationId xmlns:a16="http://schemas.microsoft.com/office/drawing/2014/main" id="{BBB4DF12-311C-0B82-0308-A70B985FA674}"/>
                </a:ext>
              </a:extLst>
            </p:cNvPr>
            <p:cNvSpPr/>
            <p:nvPr/>
          </p:nvSpPr>
          <p:spPr>
            <a:xfrm>
              <a:off x="2577033" y="3657499"/>
              <a:ext cx="14288" cy="360462"/>
            </a:xfrm>
            <a:prstGeom prst="roundRect">
              <a:avLst>
                <a:gd name="adj" fmla="val 353244"/>
              </a:avLst>
            </a:prstGeom>
            <a:solidFill>
              <a:srgbClr val="BCDBD4"/>
            </a:solidFill>
            <a:ln/>
          </p:spPr>
          <p:txBody>
            <a:bodyPr/>
            <a:lstStyle/>
            <a:p>
              <a:endParaRPr lang="en-GB" sz="3200">
                <a:latin typeface="Avenir Next LT Pro" panose="020B0504020202020204" pitchFamily="34" charset="0"/>
              </a:endParaRPr>
            </a:p>
          </p:txBody>
        </p:sp>
        <p:sp>
          <p:nvSpPr>
            <p:cNvPr id="51" name="Shape 3">
              <a:extLst>
                <a:ext uri="{FF2B5EF4-FFF2-40B4-BE49-F238E27FC236}">
                  <a16:creationId xmlns:a16="http://schemas.microsoft.com/office/drawing/2014/main" id="{7AC0FCBA-9071-4B51-A0E2-8349698B4320}"/>
                </a:ext>
              </a:extLst>
            </p:cNvPr>
            <p:cNvSpPr/>
            <p:nvPr/>
          </p:nvSpPr>
          <p:spPr>
            <a:xfrm>
              <a:off x="2449041" y="3882751"/>
              <a:ext cx="270346" cy="270346"/>
            </a:xfrm>
            <a:prstGeom prst="roundRect">
              <a:avLst>
                <a:gd name="adj" fmla="val 18669"/>
              </a:avLst>
            </a:prstGeom>
            <a:solidFill>
              <a:schemeClr val="tx2">
                <a:lumMod val="75000"/>
              </a:schemeClr>
            </a:solidFill>
            <a:ln w="4763">
              <a:solidFill>
                <a:srgbClr val="BCDBD4"/>
              </a:solidFill>
              <a:prstDash val="solid"/>
            </a:ln>
          </p:spPr>
          <p:txBody>
            <a:bodyPr/>
            <a:lstStyle/>
            <a:p>
              <a:endParaRPr lang="en-GB" sz="3200">
                <a:latin typeface="Avenir Next LT Pro" panose="020B0504020202020204" pitchFamily="34" charset="0"/>
              </a:endParaRPr>
            </a:p>
          </p:txBody>
        </p:sp>
        <p:sp>
          <p:nvSpPr>
            <p:cNvPr id="53" name="Text 4">
              <a:extLst>
                <a:ext uri="{FF2B5EF4-FFF2-40B4-BE49-F238E27FC236}">
                  <a16:creationId xmlns:a16="http://schemas.microsoft.com/office/drawing/2014/main" id="{353421BB-A14B-1118-BBCB-541D2DB2D7BE}"/>
                </a:ext>
              </a:extLst>
            </p:cNvPr>
            <p:cNvSpPr/>
            <p:nvPr/>
          </p:nvSpPr>
          <p:spPr>
            <a:xfrm>
              <a:off x="2494061" y="3905261"/>
              <a:ext cx="180231" cy="225251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marL="0" indent="0" algn="ctr">
                <a:lnSpc>
                  <a:spcPct val="100000"/>
                </a:lnSpc>
                <a:buNone/>
              </a:pPr>
              <a:r>
                <a:rPr lang="en-US" sz="1600" b="1" dirty="0">
                  <a:solidFill>
                    <a:schemeClr val="bg1"/>
                  </a:solidFill>
                  <a:latin typeface="Avenir Next LT Pro" panose="020B0504020202020204" pitchFamily="34" charset="0"/>
                  <a:ea typeface="Unbounded Bold" pitchFamily="34" charset="-122"/>
                  <a:cs typeface="Unbounded Bold" pitchFamily="34" charset="-120"/>
                </a:rPr>
                <a:t>1</a:t>
              </a:r>
              <a:endParaRPr lang="en-US" sz="1600" dirty="0">
                <a:solidFill>
                  <a:schemeClr val="bg1"/>
                </a:solidFill>
                <a:latin typeface="Avenir Next LT Pro" panose="020B0504020202020204" pitchFamily="34" charset="0"/>
              </a:endParaRPr>
            </a:p>
          </p:txBody>
        </p:sp>
        <p:sp>
          <p:nvSpPr>
            <p:cNvPr id="55" name="Text 5">
              <a:extLst>
                <a:ext uri="{FF2B5EF4-FFF2-40B4-BE49-F238E27FC236}">
                  <a16:creationId xmlns:a16="http://schemas.microsoft.com/office/drawing/2014/main" id="{2507B6C4-E964-D0C0-0C15-18771C464BF5}"/>
                </a:ext>
              </a:extLst>
            </p:cNvPr>
            <p:cNvSpPr/>
            <p:nvPr/>
          </p:nvSpPr>
          <p:spPr>
            <a:xfrm>
              <a:off x="1117699" y="2522796"/>
              <a:ext cx="2933179" cy="187747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>
                <a:lnSpc>
                  <a:spcPct val="104000"/>
                </a:lnSpc>
                <a:buNone/>
              </a:pPr>
              <a:r>
                <a:rPr lang="en-US" b="1" dirty="0">
                  <a:solidFill>
                    <a:srgbClr val="16427F"/>
                  </a:solidFill>
                  <a:latin typeface="Avenir Next LT Pro" panose="020B0504020202020204" pitchFamily="34" charset="0"/>
                  <a:ea typeface="Unbounded Bold" pitchFamily="34" charset="-122"/>
                  <a:cs typeface="Unbounded Bold" pitchFamily="34" charset="-120"/>
                </a:rPr>
                <a:t>Mundell–Fleming Trilemma</a:t>
              </a:r>
              <a:endParaRPr lang="en-US" dirty="0">
                <a:solidFill>
                  <a:srgbClr val="16427F"/>
                </a:solidFill>
                <a:latin typeface="Avenir Next LT Pro" panose="020B0504020202020204" pitchFamily="34" charset="0"/>
              </a:endParaRPr>
            </a:p>
          </p:txBody>
        </p:sp>
        <p:sp>
          <p:nvSpPr>
            <p:cNvPr id="57" name="Text 6">
              <a:extLst>
                <a:ext uri="{FF2B5EF4-FFF2-40B4-BE49-F238E27FC236}">
                  <a16:creationId xmlns:a16="http://schemas.microsoft.com/office/drawing/2014/main" id="{BDD8ED3C-8779-2FDC-2F85-B5CDF82EE408}"/>
                </a:ext>
              </a:extLst>
            </p:cNvPr>
            <p:cNvSpPr/>
            <p:nvPr/>
          </p:nvSpPr>
          <p:spPr>
            <a:xfrm>
              <a:off x="1117699" y="2780343"/>
              <a:ext cx="3216027" cy="56770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 marL="0" indent="0">
                <a:lnSpc>
                  <a:spcPct val="131000"/>
                </a:lnSpc>
                <a:buNone/>
              </a:pPr>
              <a:r>
                <a:rPr lang="en-US" sz="1400" b="1" dirty="0"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Countries cannot simultaneously maintain free capital mobility, a fixed exchange rate, and independent monetary policy (Obstfeld et al., 2005).</a:t>
              </a:r>
              <a:endParaRPr lang="en-US" sz="1400" b="1" dirty="0">
                <a:latin typeface="Avenir Next LT Pro" panose="020B0504020202020204" pitchFamily="34" charset="0"/>
              </a:endParaRPr>
            </a:p>
          </p:txBody>
        </p:sp>
        <p:sp>
          <p:nvSpPr>
            <p:cNvPr id="59" name="Shape 7">
              <a:extLst>
                <a:ext uri="{FF2B5EF4-FFF2-40B4-BE49-F238E27FC236}">
                  <a16:creationId xmlns:a16="http://schemas.microsoft.com/office/drawing/2014/main" id="{01F8A342-DA3E-74F6-CA0B-87F6AC2C11A0}"/>
                </a:ext>
              </a:extLst>
            </p:cNvPr>
            <p:cNvSpPr/>
            <p:nvPr/>
          </p:nvSpPr>
          <p:spPr>
            <a:xfrm>
              <a:off x="4236467" y="4017886"/>
              <a:ext cx="14288" cy="360462"/>
            </a:xfrm>
            <a:prstGeom prst="roundRect">
              <a:avLst>
                <a:gd name="adj" fmla="val 353244"/>
              </a:avLst>
            </a:prstGeom>
            <a:solidFill>
              <a:srgbClr val="BCDBD4"/>
            </a:solidFill>
            <a:ln/>
          </p:spPr>
          <p:txBody>
            <a:bodyPr/>
            <a:lstStyle/>
            <a:p>
              <a:endParaRPr lang="en-GB" sz="3200">
                <a:latin typeface="Avenir Next LT Pro" panose="020B0504020202020204" pitchFamily="34" charset="0"/>
              </a:endParaRPr>
            </a:p>
          </p:txBody>
        </p:sp>
        <p:sp>
          <p:nvSpPr>
            <p:cNvPr id="61" name="Shape 8">
              <a:extLst>
                <a:ext uri="{FF2B5EF4-FFF2-40B4-BE49-F238E27FC236}">
                  <a16:creationId xmlns:a16="http://schemas.microsoft.com/office/drawing/2014/main" id="{806802E1-4122-FB2F-9061-09FE5F4E9320}"/>
                </a:ext>
              </a:extLst>
            </p:cNvPr>
            <p:cNvSpPr/>
            <p:nvPr/>
          </p:nvSpPr>
          <p:spPr>
            <a:xfrm>
              <a:off x="4108474" y="3882751"/>
              <a:ext cx="270346" cy="270346"/>
            </a:xfrm>
            <a:prstGeom prst="roundRect">
              <a:avLst>
                <a:gd name="adj" fmla="val 18669"/>
              </a:avLst>
            </a:prstGeom>
            <a:solidFill>
              <a:srgbClr val="003399"/>
            </a:solidFill>
            <a:ln w="4763">
              <a:solidFill>
                <a:srgbClr val="BCDBD4"/>
              </a:solidFill>
              <a:prstDash val="solid"/>
            </a:ln>
          </p:spPr>
          <p:txBody>
            <a:bodyPr/>
            <a:lstStyle/>
            <a:p>
              <a:endParaRPr lang="en-GB" sz="3200" dirty="0">
                <a:latin typeface="Avenir Next LT Pro" panose="020B0504020202020204" pitchFamily="34" charset="0"/>
              </a:endParaRPr>
            </a:p>
          </p:txBody>
        </p:sp>
        <p:sp>
          <p:nvSpPr>
            <p:cNvPr id="63" name="Text 9">
              <a:extLst>
                <a:ext uri="{FF2B5EF4-FFF2-40B4-BE49-F238E27FC236}">
                  <a16:creationId xmlns:a16="http://schemas.microsoft.com/office/drawing/2014/main" id="{46FAEE25-4F4A-EF7B-FF90-3D6CF496568E}"/>
                </a:ext>
              </a:extLst>
            </p:cNvPr>
            <p:cNvSpPr/>
            <p:nvPr/>
          </p:nvSpPr>
          <p:spPr>
            <a:xfrm>
              <a:off x="4153495" y="3905261"/>
              <a:ext cx="180231" cy="225251"/>
            </a:xfrm>
            <a:prstGeom prst="rect">
              <a:avLst/>
            </a:prstGeom>
            <a:solidFill>
              <a:srgbClr val="003399"/>
            </a:solidFill>
            <a:ln/>
          </p:spPr>
          <p:txBody>
            <a:bodyPr wrap="none" lIns="0" tIns="0" rIns="0" bIns="0" rtlCol="0" anchor="ctr"/>
            <a:lstStyle/>
            <a:p>
              <a:pPr marL="0" indent="0" algn="ctr">
                <a:lnSpc>
                  <a:spcPct val="100000"/>
                </a:lnSpc>
                <a:buNone/>
              </a:pPr>
              <a:r>
                <a:rPr lang="en-US" sz="1600" b="1" dirty="0">
                  <a:solidFill>
                    <a:schemeClr val="bg1"/>
                  </a:solidFill>
                  <a:latin typeface="Avenir Next LT Pro" panose="020B0504020202020204" pitchFamily="34" charset="0"/>
                  <a:ea typeface="Unbounded Bold" pitchFamily="34" charset="-122"/>
                  <a:cs typeface="Unbounded Bold" pitchFamily="34" charset="-120"/>
                </a:rPr>
                <a:t>2</a:t>
              </a:r>
              <a:endParaRPr lang="en-US" sz="1600" dirty="0">
                <a:solidFill>
                  <a:schemeClr val="bg1"/>
                </a:solidFill>
                <a:latin typeface="Avenir Next LT Pro" panose="020B0504020202020204" pitchFamily="34" charset="0"/>
              </a:endParaRPr>
            </a:p>
          </p:txBody>
        </p:sp>
        <p:sp>
          <p:nvSpPr>
            <p:cNvPr id="65" name="Text 10">
              <a:extLst>
                <a:ext uri="{FF2B5EF4-FFF2-40B4-BE49-F238E27FC236}">
                  <a16:creationId xmlns:a16="http://schemas.microsoft.com/office/drawing/2014/main" id="{C8D65E94-E7B9-B10F-2D35-F76A8E915644}"/>
                </a:ext>
              </a:extLst>
            </p:cNvPr>
            <p:cNvSpPr/>
            <p:nvPr/>
          </p:nvSpPr>
          <p:spPr>
            <a:xfrm>
              <a:off x="2591321" y="4506879"/>
              <a:ext cx="2933179" cy="187747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>
                <a:lnSpc>
                  <a:spcPct val="104000"/>
                </a:lnSpc>
                <a:buNone/>
              </a:pPr>
              <a:r>
                <a:rPr lang="en-US" b="1" dirty="0">
                  <a:solidFill>
                    <a:srgbClr val="003399"/>
                  </a:solidFill>
                  <a:latin typeface="Avenir Next LT Pro" panose="020B0504020202020204" pitchFamily="34" charset="0"/>
                  <a:ea typeface="Unbounded Bold" pitchFamily="34" charset="-122"/>
                  <a:cs typeface="Unbounded Bold" pitchFamily="34" charset="-120"/>
                </a:rPr>
                <a:t>Rey's Dilemma</a:t>
              </a:r>
              <a:endParaRPr lang="en-US" dirty="0">
                <a:solidFill>
                  <a:srgbClr val="003399"/>
                </a:solidFill>
                <a:latin typeface="Avenir Next LT Pro" panose="020B0504020202020204" pitchFamily="34" charset="0"/>
              </a:endParaRPr>
            </a:p>
          </p:txBody>
        </p:sp>
        <p:sp>
          <p:nvSpPr>
            <p:cNvPr id="67" name="Text 11">
              <a:extLst>
                <a:ext uri="{FF2B5EF4-FFF2-40B4-BE49-F238E27FC236}">
                  <a16:creationId xmlns:a16="http://schemas.microsoft.com/office/drawing/2014/main" id="{73787531-53F8-4344-40C9-89A822A4D4FC}"/>
                </a:ext>
              </a:extLst>
            </p:cNvPr>
            <p:cNvSpPr/>
            <p:nvPr/>
          </p:nvSpPr>
          <p:spPr>
            <a:xfrm>
              <a:off x="2577033" y="4756111"/>
              <a:ext cx="3133279" cy="7569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 marL="0" indent="0">
                <a:lnSpc>
                  <a:spcPct val="131000"/>
                </a:lnSpc>
                <a:buNone/>
              </a:pPr>
              <a:r>
                <a:rPr lang="en-US" sz="1400" b="1" dirty="0"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Global financial integration constrains open-capital-account countries regardless of exchange rate arrangements; the trilemma collapses to a dilemma (Rey, 2018).</a:t>
              </a:r>
              <a:endParaRPr lang="en-US" sz="1400" b="1" dirty="0">
                <a:latin typeface="Avenir Next LT Pro" panose="020B0504020202020204" pitchFamily="34" charset="0"/>
              </a:endParaRPr>
            </a:p>
          </p:txBody>
        </p:sp>
        <p:sp>
          <p:nvSpPr>
            <p:cNvPr id="69" name="Shape 12">
              <a:extLst>
                <a:ext uri="{FF2B5EF4-FFF2-40B4-BE49-F238E27FC236}">
                  <a16:creationId xmlns:a16="http://schemas.microsoft.com/office/drawing/2014/main" id="{847BD6EC-DE4A-B025-58C8-ECF3178F4BCE}"/>
                </a:ext>
              </a:extLst>
            </p:cNvPr>
            <p:cNvSpPr/>
            <p:nvPr/>
          </p:nvSpPr>
          <p:spPr>
            <a:xfrm>
              <a:off x="5895900" y="3657499"/>
              <a:ext cx="14288" cy="360462"/>
            </a:xfrm>
            <a:prstGeom prst="roundRect">
              <a:avLst>
                <a:gd name="adj" fmla="val 353244"/>
              </a:avLst>
            </a:prstGeom>
            <a:solidFill>
              <a:srgbClr val="BCDBD4"/>
            </a:solidFill>
            <a:ln/>
          </p:spPr>
          <p:txBody>
            <a:bodyPr/>
            <a:lstStyle/>
            <a:p>
              <a:endParaRPr lang="en-GB" sz="3200">
                <a:latin typeface="Avenir Next LT Pro" panose="020B0504020202020204" pitchFamily="34" charset="0"/>
              </a:endParaRPr>
            </a:p>
          </p:txBody>
        </p:sp>
        <p:sp>
          <p:nvSpPr>
            <p:cNvPr id="71" name="Shape 13">
              <a:extLst>
                <a:ext uri="{FF2B5EF4-FFF2-40B4-BE49-F238E27FC236}">
                  <a16:creationId xmlns:a16="http://schemas.microsoft.com/office/drawing/2014/main" id="{EC12BC9D-1E60-6F7E-860E-3E86D76395E8}"/>
                </a:ext>
              </a:extLst>
            </p:cNvPr>
            <p:cNvSpPr/>
            <p:nvPr/>
          </p:nvSpPr>
          <p:spPr>
            <a:xfrm>
              <a:off x="5767908" y="3882751"/>
              <a:ext cx="270346" cy="270346"/>
            </a:xfrm>
            <a:prstGeom prst="roundRect">
              <a:avLst>
                <a:gd name="adj" fmla="val 18669"/>
              </a:avLst>
            </a:prstGeom>
            <a:solidFill>
              <a:srgbClr val="0070C0"/>
            </a:solidFill>
            <a:ln w="4763">
              <a:solidFill>
                <a:srgbClr val="BCDBD4"/>
              </a:solidFill>
              <a:prstDash val="solid"/>
            </a:ln>
          </p:spPr>
          <p:txBody>
            <a:bodyPr/>
            <a:lstStyle/>
            <a:p>
              <a:endParaRPr lang="en-GB" sz="3200" dirty="0">
                <a:solidFill>
                  <a:schemeClr val="bg1"/>
                </a:solidFill>
                <a:latin typeface="Avenir Next LT Pro" panose="020B0504020202020204" pitchFamily="34" charset="0"/>
              </a:endParaRPr>
            </a:p>
          </p:txBody>
        </p:sp>
        <p:sp>
          <p:nvSpPr>
            <p:cNvPr id="73" name="Text 14">
              <a:extLst>
                <a:ext uri="{FF2B5EF4-FFF2-40B4-BE49-F238E27FC236}">
                  <a16:creationId xmlns:a16="http://schemas.microsoft.com/office/drawing/2014/main" id="{FF3E4F37-88B2-2BD5-834E-0A1DBF248AD8}"/>
                </a:ext>
              </a:extLst>
            </p:cNvPr>
            <p:cNvSpPr/>
            <p:nvPr/>
          </p:nvSpPr>
          <p:spPr>
            <a:xfrm>
              <a:off x="5812929" y="3905261"/>
              <a:ext cx="180231" cy="225251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marL="0" indent="0" algn="ctr">
                <a:lnSpc>
                  <a:spcPct val="100000"/>
                </a:lnSpc>
                <a:buNone/>
              </a:pPr>
              <a:r>
                <a:rPr lang="en-US" sz="1600" b="1" dirty="0">
                  <a:solidFill>
                    <a:schemeClr val="bg1"/>
                  </a:solidFill>
                  <a:latin typeface="Avenir Next LT Pro" panose="020B0504020202020204" pitchFamily="34" charset="0"/>
                  <a:ea typeface="Unbounded Bold" pitchFamily="34" charset="-122"/>
                  <a:cs typeface="Unbounded Bold" pitchFamily="34" charset="-120"/>
                </a:rPr>
                <a:t>3</a:t>
              </a:r>
              <a:endParaRPr lang="en-US" sz="1600" dirty="0">
                <a:solidFill>
                  <a:schemeClr val="bg1"/>
                </a:solidFill>
                <a:latin typeface="Avenir Next LT Pro" panose="020B0504020202020204" pitchFamily="34" charset="0"/>
              </a:endParaRPr>
            </a:p>
          </p:txBody>
        </p:sp>
        <p:sp>
          <p:nvSpPr>
            <p:cNvPr id="75" name="Text 15">
              <a:extLst>
                <a:ext uri="{FF2B5EF4-FFF2-40B4-BE49-F238E27FC236}">
                  <a16:creationId xmlns:a16="http://schemas.microsoft.com/office/drawing/2014/main" id="{C9B76C85-6648-39C1-B0F5-BAF239B83AA4}"/>
                </a:ext>
              </a:extLst>
            </p:cNvPr>
            <p:cNvSpPr/>
            <p:nvPr/>
          </p:nvSpPr>
          <p:spPr>
            <a:xfrm>
              <a:off x="4571664" y="2516847"/>
              <a:ext cx="2933179" cy="187747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>
                <a:lnSpc>
                  <a:spcPct val="104000"/>
                </a:lnSpc>
                <a:buNone/>
              </a:pPr>
              <a:r>
                <a:rPr lang="en-US" b="1" dirty="0">
                  <a:solidFill>
                    <a:srgbClr val="0070C0"/>
                  </a:solidFill>
                  <a:latin typeface="Avenir Next LT Pro" panose="020B0504020202020204" pitchFamily="34" charset="0"/>
                  <a:ea typeface="Unbounded Bold" pitchFamily="34" charset="-122"/>
                  <a:cs typeface="Unbounded Bold" pitchFamily="34" charset="-120"/>
                </a:rPr>
                <a:t>Quadrilemma</a:t>
              </a:r>
              <a:endParaRPr lang="en-US" dirty="0">
                <a:solidFill>
                  <a:srgbClr val="0070C0"/>
                </a:solidFill>
                <a:latin typeface="Avenir Next LT Pro" panose="020B0504020202020204" pitchFamily="34" charset="0"/>
              </a:endParaRPr>
            </a:p>
          </p:txBody>
        </p:sp>
        <p:sp>
          <p:nvSpPr>
            <p:cNvPr id="77" name="Text 16">
              <a:extLst>
                <a:ext uri="{FF2B5EF4-FFF2-40B4-BE49-F238E27FC236}">
                  <a16:creationId xmlns:a16="http://schemas.microsoft.com/office/drawing/2014/main" id="{0D1A360E-3A79-E9F7-F4A7-F360AA2D6CDC}"/>
                </a:ext>
              </a:extLst>
            </p:cNvPr>
            <p:cNvSpPr/>
            <p:nvPr/>
          </p:nvSpPr>
          <p:spPr>
            <a:xfrm>
              <a:off x="4571664" y="2780343"/>
              <a:ext cx="3853938" cy="7569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 marL="0" indent="0">
                <a:lnSpc>
                  <a:spcPct val="131000"/>
                </a:lnSpc>
                <a:buNone/>
              </a:pPr>
              <a:r>
                <a:rPr lang="en-US" sz="1400" b="1" dirty="0"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Financial stability emerged as a fourth objective, intensifying policy trade-offs among monetary independence, exchange rate stability, and capital mobility (Obstfeld, 2021).</a:t>
              </a:r>
              <a:endParaRPr lang="en-US" sz="1400" b="1" dirty="0">
                <a:latin typeface="Avenir Next LT Pro" panose="020B0504020202020204" pitchFamily="34" charset="0"/>
              </a:endParaRPr>
            </a:p>
          </p:txBody>
        </p:sp>
        <p:sp>
          <p:nvSpPr>
            <p:cNvPr id="79" name="Shape 17">
              <a:extLst>
                <a:ext uri="{FF2B5EF4-FFF2-40B4-BE49-F238E27FC236}">
                  <a16:creationId xmlns:a16="http://schemas.microsoft.com/office/drawing/2014/main" id="{6BB6A8B8-A590-2E95-93EB-FE829DB0DD84}"/>
                </a:ext>
              </a:extLst>
            </p:cNvPr>
            <p:cNvSpPr/>
            <p:nvPr/>
          </p:nvSpPr>
          <p:spPr>
            <a:xfrm>
              <a:off x="7555334" y="4017886"/>
              <a:ext cx="14288" cy="360462"/>
            </a:xfrm>
            <a:prstGeom prst="roundRect">
              <a:avLst>
                <a:gd name="adj" fmla="val 353244"/>
              </a:avLst>
            </a:prstGeom>
            <a:solidFill>
              <a:srgbClr val="BCDBD4"/>
            </a:solidFill>
            <a:ln/>
          </p:spPr>
          <p:txBody>
            <a:bodyPr/>
            <a:lstStyle/>
            <a:p>
              <a:endParaRPr lang="en-GB" sz="3200">
                <a:latin typeface="Avenir Next LT Pro" panose="020B0504020202020204" pitchFamily="34" charset="0"/>
              </a:endParaRPr>
            </a:p>
          </p:txBody>
        </p:sp>
        <p:sp>
          <p:nvSpPr>
            <p:cNvPr id="81" name="Shape 18">
              <a:extLst>
                <a:ext uri="{FF2B5EF4-FFF2-40B4-BE49-F238E27FC236}">
                  <a16:creationId xmlns:a16="http://schemas.microsoft.com/office/drawing/2014/main" id="{DE1279DB-1996-AB76-2657-659B065F8789}"/>
                </a:ext>
              </a:extLst>
            </p:cNvPr>
            <p:cNvSpPr/>
            <p:nvPr/>
          </p:nvSpPr>
          <p:spPr>
            <a:xfrm>
              <a:off x="7427342" y="3882751"/>
              <a:ext cx="270346" cy="270346"/>
            </a:xfrm>
            <a:prstGeom prst="roundRect">
              <a:avLst>
                <a:gd name="adj" fmla="val 18669"/>
              </a:avLst>
            </a:prstGeom>
            <a:solidFill>
              <a:srgbClr val="008080"/>
            </a:solidFill>
            <a:ln w="4763">
              <a:solidFill>
                <a:srgbClr val="BCDBD4"/>
              </a:solidFill>
              <a:prstDash val="solid"/>
            </a:ln>
          </p:spPr>
          <p:txBody>
            <a:bodyPr/>
            <a:lstStyle/>
            <a:p>
              <a:endParaRPr lang="en-GB" sz="3200" dirty="0">
                <a:latin typeface="Avenir Next LT Pro" panose="020B0504020202020204" pitchFamily="34" charset="0"/>
              </a:endParaRPr>
            </a:p>
          </p:txBody>
        </p:sp>
        <p:sp>
          <p:nvSpPr>
            <p:cNvPr id="83" name="Text 19">
              <a:extLst>
                <a:ext uri="{FF2B5EF4-FFF2-40B4-BE49-F238E27FC236}">
                  <a16:creationId xmlns:a16="http://schemas.microsoft.com/office/drawing/2014/main" id="{889D669C-538A-48E3-89B5-9F2FDD536B09}"/>
                </a:ext>
              </a:extLst>
            </p:cNvPr>
            <p:cNvSpPr/>
            <p:nvPr/>
          </p:nvSpPr>
          <p:spPr>
            <a:xfrm>
              <a:off x="7472362" y="3905261"/>
              <a:ext cx="180231" cy="225251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marL="0" indent="0" algn="ctr">
                <a:lnSpc>
                  <a:spcPct val="100000"/>
                </a:lnSpc>
                <a:buNone/>
              </a:pPr>
              <a:r>
                <a:rPr lang="en-US" sz="1600" b="1" dirty="0">
                  <a:solidFill>
                    <a:schemeClr val="bg1"/>
                  </a:solidFill>
                  <a:latin typeface="Avenir Next LT Pro" panose="020B0504020202020204" pitchFamily="34" charset="0"/>
                  <a:ea typeface="Unbounded Bold" pitchFamily="34" charset="-122"/>
                  <a:cs typeface="Unbounded Bold" pitchFamily="34" charset="-120"/>
                </a:rPr>
                <a:t>4</a:t>
              </a:r>
              <a:endParaRPr lang="en-US" sz="1600" dirty="0">
                <a:solidFill>
                  <a:schemeClr val="bg1"/>
                </a:solidFill>
                <a:latin typeface="Avenir Next LT Pro" panose="020B0504020202020204" pitchFamily="34" charset="0"/>
              </a:endParaRPr>
            </a:p>
          </p:txBody>
        </p:sp>
        <p:sp>
          <p:nvSpPr>
            <p:cNvPr id="85" name="Text 20">
              <a:extLst>
                <a:ext uri="{FF2B5EF4-FFF2-40B4-BE49-F238E27FC236}">
                  <a16:creationId xmlns:a16="http://schemas.microsoft.com/office/drawing/2014/main" id="{CE6E74F5-A47B-96AE-3735-8FA146F70737}"/>
                </a:ext>
              </a:extLst>
            </p:cNvPr>
            <p:cNvSpPr/>
            <p:nvPr/>
          </p:nvSpPr>
          <p:spPr>
            <a:xfrm>
              <a:off x="5993160" y="4490972"/>
              <a:ext cx="2933179" cy="187747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>
                <a:lnSpc>
                  <a:spcPct val="104000"/>
                </a:lnSpc>
                <a:buNone/>
              </a:pPr>
              <a:r>
                <a:rPr lang="en-US" b="1" dirty="0">
                  <a:solidFill>
                    <a:srgbClr val="008080"/>
                  </a:solidFill>
                  <a:latin typeface="Avenir Next LT Pro" panose="020B0504020202020204" pitchFamily="34" charset="0"/>
                  <a:ea typeface="Unbounded Bold" pitchFamily="34" charset="-122"/>
                  <a:cs typeface="Unbounded Bold" pitchFamily="34" charset="-120"/>
                </a:rPr>
                <a:t>Policy Credibility</a:t>
              </a:r>
              <a:endParaRPr lang="en-US" dirty="0">
                <a:solidFill>
                  <a:srgbClr val="008080"/>
                </a:solidFill>
                <a:latin typeface="Avenir Next LT Pro" panose="020B0504020202020204" pitchFamily="34" charset="0"/>
              </a:endParaRPr>
            </a:p>
          </p:txBody>
        </p:sp>
        <p:sp>
          <p:nvSpPr>
            <p:cNvPr id="87" name="Text 21">
              <a:extLst>
                <a:ext uri="{FF2B5EF4-FFF2-40B4-BE49-F238E27FC236}">
                  <a16:creationId xmlns:a16="http://schemas.microsoft.com/office/drawing/2014/main" id="{EE4BC870-01D1-15F5-D522-AA55738D1276}"/>
                </a:ext>
              </a:extLst>
            </p:cNvPr>
            <p:cNvSpPr/>
            <p:nvPr/>
          </p:nvSpPr>
          <p:spPr>
            <a:xfrm>
              <a:off x="5993160" y="4756111"/>
              <a:ext cx="3036019" cy="7569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 marL="0" indent="0">
                <a:lnSpc>
                  <a:spcPct val="131000"/>
                </a:lnSpc>
                <a:buNone/>
              </a:pPr>
              <a:r>
                <a:rPr lang="en-US" sz="1400" b="1" dirty="0"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Credible central banks anchor inflation expectations, while weak credibility fuels inflation persistence and weakens policy effectiveness (Kydland &amp; Prescott, 1977).</a:t>
              </a:r>
              <a:endParaRPr lang="en-US" sz="1400" b="1" dirty="0">
                <a:latin typeface="Avenir Next LT Pro" panose="020B05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430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C1C6F-4DCD-F3C3-B292-1E1B96620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>
            <a:extLst>
              <a:ext uri="{FF2B5EF4-FFF2-40B4-BE49-F238E27FC236}">
                <a16:creationId xmlns:a16="http://schemas.microsoft.com/office/drawing/2014/main" id="{7AF10B00-7810-1F28-10DE-239F6AFD1149}"/>
              </a:ext>
            </a:extLst>
          </p:cNvPr>
          <p:cNvSpPr/>
          <p:nvPr/>
        </p:nvSpPr>
        <p:spPr>
          <a:xfrm>
            <a:off x="0" y="1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3222905" h="1820941">
                <a:moveTo>
                  <a:pt x="0" y="0"/>
                </a:moveTo>
                <a:lnTo>
                  <a:pt x="3222905" y="0"/>
                </a:lnTo>
                <a:lnTo>
                  <a:pt x="3222905" y="1820941"/>
                </a:lnTo>
                <a:lnTo>
                  <a:pt x="0" y="18209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B214812A-95E4-8451-F122-66E011DAED86}"/>
              </a:ext>
            </a:extLst>
          </p:cNvPr>
          <p:cNvSpPr/>
          <p:nvPr/>
        </p:nvSpPr>
        <p:spPr>
          <a:xfrm>
            <a:off x="11462659" y="152401"/>
            <a:ext cx="457199" cy="609600"/>
          </a:xfrm>
          <a:custGeom>
            <a:avLst/>
            <a:gdLst/>
            <a:ahLst/>
            <a:cxnLst/>
            <a:rect l="l" t="t" r="r" b="b"/>
            <a:pathLst>
              <a:path w="2559975" h="3534826">
                <a:moveTo>
                  <a:pt x="0" y="0"/>
                </a:moveTo>
                <a:lnTo>
                  <a:pt x="2559976" y="0"/>
                </a:lnTo>
                <a:lnTo>
                  <a:pt x="2559976" y="3534826"/>
                </a:lnTo>
                <a:lnTo>
                  <a:pt x="0" y="35348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694487"/>
            <a:endParaRPr lang="en-GB" sz="136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2A4DDA-B48C-2584-7273-42630127D3E3}"/>
              </a:ext>
            </a:extLst>
          </p:cNvPr>
          <p:cNvSpPr txBox="1"/>
          <p:nvPr/>
        </p:nvSpPr>
        <p:spPr>
          <a:xfrm flipH="1">
            <a:off x="185058" y="238781"/>
            <a:ext cx="9546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Avenir Next LT Pro" panose="020B0504020202020204" pitchFamily="34" charset="0"/>
              </a:rPr>
              <a:t>2.0</a:t>
            </a:r>
            <a:r>
              <a:rPr lang="en-GB" sz="28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  </a:t>
            </a:r>
            <a:r>
              <a:rPr lang="en-GB" sz="2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|  </a:t>
            </a:r>
            <a:r>
              <a:rPr lang="en-GB" sz="28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Literature Review – Theoretical Foundations…</a:t>
            </a:r>
          </a:p>
        </p:txBody>
      </p:sp>
      <p:sp>
        <p:nvSpPr>
          <p:cNvPr id="44" name="Slide Number Placeholder 43">
            <a:extLst>
              <a:ext uri="{FF2B5EF4-FFF2-40B4-BE49-F238E27FC236}">
                <a16:creationId xmlns:a16="http://schemas.microsoft.com/office/drawing/2014/main" id="{B9686E0A-BEC1-E977-46DB-BE8C55518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1258" y="6610670"/>
            <a:ext cx="499625" cy="256512"/>
          </a:xfrm>
          <a:solidFill>
            <a:srgbClr val="000000"/>
          </a:solidFill>
        </p:spPr>
        <p:txBody>
          <a:bodyPr/>
          <a:lstStyle/>
          <a:p>
            <a:fld id="{B6F15528-21DE-4FAA-801E-634DDDAF4B2B}" type="slidenum">
              <a:rPr lang="en-US" sz="1050" b="1" smtClean="0">
                <a:solidFill>
                  <a:schemeClr val="bg1"/>
                </a:solidFill>
              </a:rPr>
              <a:pPr/>
              <a:t>6</a:t>
            </a:fld>
            <a:endParaRPr lang="en-US" sz="1050" b="1" dirty="0">
              <a:solidFill>
                <a:schemeClr val="bg1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CF439C4-EE2D-5B1F-DCF8-E10DAA368BC3}"/>
              </a:ext>
            </a:extLst>
          </p:cNvPr>
          <p:cNvGrpSpPr/>
          <p:nvPr/>
        </p:nvGrpSpPr>
        <p:grpSpPr>
          <a:xfrm>
            <a:off x="517203" y="1298943"/>
            <a:ext cx="11031084" cy="4278086"/>
            <a:chOff x="530725" y="1458685"/>
            <a:chExt cx="7655332" cy="427808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3F0B4EE-9C60-C504-A889-9408546E5E3F}"/>
                </a:ext>
              </a:extLst>
            </p:cNvPr>
            <p:cNvSpPr/>
            <p:nvPr/>
          </p:nvSpPr>
          <p:spPr>
            <a:xfrm>
              <a:off x="533401" y="1458685"/>
              <a:ext cx="7652656" cy="674914"/>
            </a:xfrm>
            <a:prstGeom prst="rect">
              <a:avLst/>
            </a:prstGeom>
            <a:solidFill>
              <a:srgbClr val="26A688"/>
            </a:solidFill>
            <a:ln>
              <a:solidFill>
                <a:srgbClr val="26A68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>
                  <a:latin typeface="Avenir Next LT Pro" panose="020B0504020202020204" pitchFamily="34" charset="0"/>
                </a:rPr>
                <a:t>The Quadrilemma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FEC5E82-D6F8-E03E-D27F-54F63E28748D}"/>
                </a:ext>
              </a:extLst>
            </p:cNvPr>
            <p:cNvSpPr/>
            <p:nvPr/>
          </p:nvSpPr>
          <p:spPr>
            <a:xfrm>
              <a:off x="533401" y="2264229"/>
              <a:ext cx="1796142" cy="3472542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207FC55-BE6D-38DD-B1F5-06D1000A9EE4}"/>
                </a:ext>
              </a:extLst>
            </p:cNvPr>
            <p:cNvSpPr/>
            <p:nvPr/>
          </p:nvSpPr>
          <p:spPr>
            <a:xfrm>
              <a:off x="2471058" y="2264229"/>
              <a:ext cx="1796142" cy="3472542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EBD1BF7-01A4-9979-499A-4923B7AC414B}"/>
                </a:ext>
              </a:extLst>
            </p:cNvPr>
            <p:cNvSpPr/>
            <p:nvPr/>
          </p:nvSpPr>
          <p:spPr>
            <a:xfrm>
              <a:off x="4408715" y="2264229"/>
              <a:ext cx="1796142" cy="3472542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F08D0F3-023A-CCCF-5726-406388F76CF3}"/>
                </a:ext>
              </a:extLst>
            </p:cNvPr>
            <p:cNvSpPr/>
            <p:nvPr/>
          </p:nvSpPr>
          <p:spPr>
            <a:xfrm>
              <a:off x="6346371" y="2264229"/>
              <a:ext cx="1839685" cy="3472542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B5519D-6ED2-235D-5082-FC1F0E7B18A3}"/>
                </a:ext>
              </a:extLst>
            </p:cNvPr>
            <p:cNvSpPr txBox="1"/>
            <p:nvPr/>
          </p:nvSpPr>
          <p:spPr>
            <a:xfrm>
              <a:off x="530725" y="4592090"/>
              <a:ext cx="17961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Monetary Independence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A65581-B5D1-04CC-BD36-F56BDE9961C7}"/>
                </a:ext>
              </a:extLst>
            </p:cNvPr>
            <p:cNvSpPr txBox="1"/>
            <p:nvPr/>
          </p:nvSpPr>
          <p:spPr>
            <a:xfrm>
              <a:off x="2490154" y="4592092"/>
              <a:ext cx="17961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Exchange-Rate</a:t>
              </a:r>
            </a:p>
            <a:p>
              <a:pPr algn="ctr"/>
              <a:r>
                <a:rPr lang="en-GB" sz="24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Stability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E8AD1AE-966B-CF76-A056-30E19F09B1AC}"/>
                </a:ext>
              </a:extLst>
            </p:cNvPr>
            <p:cNvSpPr txBox="1"/>
            <p:nvPr/>
          </p:nvSpPr>
          <p:spPr>
            <a:xfrm>
              <a:off x="4427810" y="4622009"/>
              <a:ext cx="17961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Capital</a:t>
              </a:r>
            </a:p>
            <a:p>
              <a:pPr algn="ctr"/>
              <a:r>
                <a:rPr lang="en-GB" sz="24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Mobility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381B6D3-F684-6713-4C6C-893FC3437E7F}"/>
                </a:ext>
              </a:extLst>
            </p:cNvPr>
            <p:cNvSpPr txBox="1"/>
            <p:nvPr/>
          </p:nvSpPr>
          <p:spPr>
            <a:xfrm>
              <a:off x="6321926" y="4592090"/>
              <a:ext cx="17961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Financial</a:t>
              </a:r>
            </a:p>
            <a:p>
              <a:pPr algn="ctr"/>
              <a:r>
                <a:rPr lang="en-GB" sz="24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Stability</a:t>
              </a: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B019CB6-003D-103A-E47E-1FA9CAF82B3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3401" y="2264228"/>
              <a:ext cx="1796141" cy="2159443"/>
            </a:xfrm>
            <a:prstGeom prst="rect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54A6189D-4C76-6D52-03FE-C2E13998A32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471057" y="2262273"/>
              <a:ext cx="1796138" cy="2159443"/>
            </a:xfrm>
            <a:prstGeom prst="rect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6D51AD2C-848F-BEAC-FAB7-6A778997241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r="27632" b="15224"/>
            <a:stretch>
              <a:fillRect/>
            </a:stretch>
          </p:blipFill>
          <p:spPr>
            <a:xfrm>
              <a:off x="4408712" y="2237764"/>
              <a:ext cx="1796141" cy="2159444"/>
            </a:xfrm>
            <a:prstGeom prst="rect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964681EC-F437-48A0-7419-4939F655F9F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346364" y="2237763"/>
              <a:ext cx="1839684" cy="2159443"/>
            </a:xfrm>
            <a:prstGeom prst="rect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2B2106CE-4028-14F2-DC48-0676524A6CFD}"/>
              </a:ext>
            </a:extLst>
          </p:cNvPr>
          <p:cNvSpPr txBox="1"/>
          <p:nvPr/>
        </p:nvSpPr>
        <p:spPr>
          <a:xfrm>
            <a:off x="517203" y="5801830"/>
            <a:ext cx="11027229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007033"/>
                </a:solidFill>
                <a:latin typeface="Avenir Next LT Pro" panose="020B0504020202020204" pitchFamily="34" charset="0"/>
              </a:rPr>
              <a:t>For Africa: shallow markets and FX exposure make all four objectives, binding simultaneously</a:t>
            </a:r>
          </a:p>
        </p:txBody>
      </p:sp>
    </p:spTree>
    <p:extLst>
      <p:ext uri="{BB962C8B-B14F-4D97-AF65-F5344CB8AC3E}">
        <p14:creationId xmlns:p14="http://schemas.microsoft.com/office/powerpoint/2010/main" val="65922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C6398-AC20-CE0E-8381-5A302FC64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>
            <a:extLst>
              <a:ext uri="{FF2B5EF4-FFF2-40B4-BE49-F238E27FC236}">
                <a16:creationId xmlns:a16="http://schemas.microsoft.com/office/drawing/2014/main" id="{0A20B11C-8213-402E-7E4C-B51EC6413091}"/>
              </a:ext>
            </a:extLst>
          </p:cNvPr>
          <p:cNvSpPr/>
          <p:nvPr/>
        </p:nvSpPr>
        <p:spPr>
          <a:xfrm>
            <a:off x="0" y="1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3222905" h="1820941">
                <a:moveTo>
                  <a:pt x="0" y="0"/>
                </a:moveTo>
                <a:lnTo>
                  <a:pt x="3222905" y="0"/>
                </a:lnTo>
                <a:lnTo>
                  <a:pt x="3222905" y="1820941"/>
                </a:lnTo>
                <a:lnTo>
                  <a:pt x="0" y="18209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4A2DC1E5-FA4C-55A5-F60F-84301230A79C}"/>
              </a:ext>
            </a:extLst>
          </p:cNvPr>
          <p:cNvSpPr/>
          <p:nvPr/>
        </p:nvSpPr>
        <p:spPr>
          <a:xfrm>
            <a:off x="11462659" y="152401"/>
            <a:ext cx="457199" cy="609600"/>
          </a:xfrm>
          <a:custGeom>
            <a:avLst/>
            <a:gdLst/>
            <a:ahLst/>
            <a:cxnLst/>
            <a:rect l="l" t="t" r="r" b="b"/>
            <a:pathLst>
              <a:path w="2559975" h="3534826">
                <a:moveTo>
                  <a:pt x="0" y="0"/>
                </a:moveTo>
                <a:lnTo>
                  <a:pt x="2559976" y="0"/>
                </a:lnTo>
                <a:lnTo>
                  <a:pt x="2559976" y="3534826"/>
                </a:lnTo>
                <a:lnTo>
                  <a:pt x="0" y="35348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694487"/>
            <a:endParaRPr lang="en-GB" sz="136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44BF3E-7451-B17A-8B11-B8FFC2E9EF3E}"/>
              </a:ext>
            </a:extLst>
          </p:cNvPr>
          <p:cNvSpPr txBox="1"/>
          <p:nvPr/>
        </p:nvSpPr>
        <p:spPr>
          <a:xfrm flipH="1">
            <a:off x="185058" y="238781"/>
            <a:ext cx="9546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Avenir Next LT Pro" panose="020B0504020202020204" pitchFamily="34" charset="0"/>
              </a:rPr>
              <a:t>2.0</a:t>
            </a:r>
            <a:r>
              <a:rPr lang="en-GB" sz="28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  </a:t>
            </a:r>
            <a:r>
              <a:rPr lang="en-GB" sz="2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|  </a:t>
            </a:r>
            <a:r>
              <a:rPr lang="en-GB" sz="28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Literature Review – Monetary Policy Frameworks</a:t>
            </a:r>
          </a:p>
        </p:txBody>
      </p:sp>
      <p:sp>
        <p:nvSpPr>
          <p:cNvPr id="44" name="Slide Number Placeholder 43">
            <a:extLst>
              <a:ext uri="{FF2B5EF4-FFF2-40B4-BE49-F238E27FC236}">
                <a16:creationId xmlns:a16="http://schemas.microsoft.com/office/drawing/2014/main" id="{DDCF5CC9-C8D1-7380-346B-7103F9FED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1258" y="6610670"/>
            <a:ext cx="499625" cy="256512"/>
          </a:xfrm>
          <a:solidFill>
            <a:srgbClr val="000000"/>
          </a:solidFill>
        </p:spPr>
        <p:txBody>
          <a:bodyPr/>
          <a:lstStyle/>
          <a:p>
            <a:fld id="{B6F15528-21DE-4FAA-801E-634DDDAF4B2B}" type="slidenum">
              <a:rPr lang="en-US" sz="1050" b="1" smtClean="0">
                <a:solidFill>
                  <a:schemeClr val="bg1"/>
                </a:solidFill>
              </a:rPr>
              <a:pPr/>
              <a:t>7</a:t>
            </a:fld>
            <a:endParaRPr lang="en-US" sz="1050" b="1" dirty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EA4B8DC-50CF-F94D-E52D-846F69779F69}"/>
              </a:ext>
            </a:extLst>
          </p:cNvPr>
          <p:cNvGrpSpPr/>
          <p:nvPr/>
        </p:nvGrpSpPr>
        <p:grpSpPr>
          <a:xfrm>
            <a:off x="315687" y="1153182"/>
            <a:ext cx="11604172" cy="5457488"/>
            <a:chOff x="496119" y="946547"/>
            <a:chExt cx="8151688" cy="3818484"/>
          </a:xfrm>
        </p:grpSpPr>
        <p:pic>
          <p:nvPicPr>
            <p:cNvPr id="6" name="Image 0" descr="preencoded.png">
              <a:extLst>
                <a:ext uri="{FF2B5EF4-FFF2-40B4-BE49-F238E27FC236}">
                  <a16:creationId xmlns:a16="http://schemas.microsoft.com/office/drawing/2014/main" id="{02768319-B344-72E8-1210-1F74607E960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96119" y="946547"/>
              <a:ext cx="285824" cy="285824"/>
            </a:xfrm>
            <a:prstGeom prst="rect">
              <a:avLst/>
            </a:prstGeom>
          </p:spPr>
        </p:pic>
        <p:sp>
          <p:nvSpPr>
            <p:cNvPr id="7" name="Text 1">
              <a:extLst>
                <a:ext uri="{FF2B5EF4-FFF2-40B4-BE49-F238E27FC236}">
                  <a16:creationId xmlns:a16="http://schemas.microsoft.com/office/drawing/2014/main" id="{8DEA20A9-EF13-5CB3-CAF4-304ED1EBAC2F}"/>
                </a:ext>
              </a:extLst>
            </p:cNvPr>
            <p:cNvSpPr/>
            <p:nvPr/>
          </p:nvSpPr>
          <p:spPr>
            <a:xfrm>
              <a:off x="496119" y="1364084"/>
              <a:ext cx="2629421" cy="35733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srgbClr val="333F70"/>
                  </a:solidFill>
                  <a:effectLst/>
                  <a:uLnTx/>
                  <a:uFillTx/>
                  <a:latin typeface="Avenir Next LT Pro" panose="020B0504020202020204" pitchFamily="34" charset="0"/>
                  <a:ea typeface="Unbounded Bold" pitchFamily="34" charset="-122"/>
                  <a:cs typeface="Unbounded Bold" pitchFamily="34" charset="-120"/>
                </a:rPr>
                <a:t>Global Monetary &amp; Financial Cycles</a:t>
              </a:r>
              <a:endParaRPr kumimoji="0" lang="en-US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8" name="Text 2">
              <a:extLst>
                <a:ext uri="{FF2B5EF4-FFF2-40B4-BE49-F238E27FC236}">
                  <a16:creationId xmlns:a16="http://schemas.microsoft.com/office/drawing/2014/main" id="{726BD31A-B07B-01FA-023C-6ECC45A599B8}"/>
                </a:ext>
              </a:extLst>
            </p:cNvPr>
            <p:cNvSpPr/>
            <p:nvPr/>
          </p:nvSpPr>
          <p:spPr>
            <a:xfrm>
              <a:off x="496119" y="1858453"/>
              <a:ext cx="2629421" cy="105504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2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US monetary tightening induces capital flow reversals and widens sovereign spreads. 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Countries with lower credibility and larger FX liabilities face stronger adverse spillovers (Kalemli-Özcan &amp; Unsal, 2023).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pic>
          <p:nvPicPr>
            <p:cNvPr id="9" name="Image 1" descr="preencoded.png">
              <a:extLst>
                <a:ext uri="{FF2B5EF4-FFF2-40B4-BE49-F238E27FC236}">
                  <a16:creationId xmlns:a16="http://schemas.microsoft.com/office/drawing/2014/main" id="{749E81BE-3C79-A735-2A00-B61837E3AA4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257252" y="946547"/>
              <a:ext cx="285824" cy="285824"/>
            </a:xfrm>
            <a:prstGeom prst="rect">
              <a:avLst/>
            </a:prstGeom>
          </p:spPr>
        </p:pic>
        <p:sp>
          <p:nvSpPr>
            <p:cNvPr id="10" name="Text 3">
              <a:extLst>
                <a:ext uri="{FF2B5EF4-FFF2-40B4-BE49-F238E27FC236}">
                  <a16:creationId xmlns:a16="http://schemas.microsoft.com/office/drawing/2014/main" id="{E1D77DBE-8459-7695-31ED-760460E0D10A}"/>
                </a:ext>
              </a:extLst>
            </p:cNvPr>
            <p:cNvSpPr/>
            <p:nvPr/>
          </p:nvSpPr>
          <p:spPr>
            <a:xfrm>
              <a:off x="3257252" y="1364084"/>
              <a:ext cx="2629421" cy="17866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10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srgbClr val="333F70"/>
                  </a:solidFill>
                  <a:effectLst/>
                  <a:uLnTx/>
                  <a:uFillTx/>
                  <a:latin typeface="Avenir Next LT Pro" panose="020B0504020202020204" pitchFamily="34" charset="0"/>
                  <a:ea typeface="Unbounded Bold" pitchFamily="34" charset="-122"/>
                  <a:cs typeface="Unbounded Bold" pitchFamily="34" charset="-120"/>
                </a:rPr>
                <a:t>Commodity Price Shocks</a:t>
              </a:r>
              <a:endParaRPr kumimoji="0" lang="en-US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11" name="Text 4">
              <a:extLst>
                <a:ext uri="{FF2B5EF4-FFF2-40B4-BE49-F238E27FC236}">
                  <a16:creationId xmlns:a16="http://schemas.microsoft.com/office/drawing/2014/main" id="{0932AAB9-9836-BE24-E9F0-83C8EBE25734}"/>
                </a:ext>
              </a:extLst>
            </p:cNvPr>
            <p:cNvSpPr/>
            <p:nvPr/>
          </p:nvSpPr>
          <p:spPr>
            <a:xfrm>
              <a:off x="3241957" y="1853875"/>
              <a:ext cx="2644716" cy="105504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2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Oil-exporting 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Countries benefit from favourable prices through export revenues but faces inflationary pressures via energy costs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. Others are exposed through broader mineral and metals channels (Kilian, 2009).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pic>
          <p:nvPicPr>
            <p:cNvPr id="12" name="Image 2" descr="preencoded.png">
              <a:extLst>
                <a:ext uri="{FF2B5EF4-FFF2-40B4-BE49-F238E27FC236}">
                  <a16:creationId xmlns:a16="http://schemas.microsoft.com/office/drawing/2014/main" id="{D80FFE8E-4E25-C216-82DB-0D7144F87B4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018386" y="946547"/>
              <a:ext cx="285824" cy="285824"/>
            </a:xfrm>
            <a:prstGeom prst="rect">
              <a:avLst/>
            </a:prstGeom>
          </p:spPr>
        </p:pic>
        <p:sp>
          <p:nvSpPr>
            <p:cNvPr id="13" name="Text 5">
              <a:extLst>
                <a:ext uri="{FF2B5EF4-FFF2-40B4-BE49-F238E27FC236}">
                  <a16:creationId xmlns:a16="http://schemas.microsoft.com/office/drawing/2014/main" id="{236202B1-BB26-DCCF-972C-FD6C3FB00CD0}"/>
                </a:ext>
              </a:extLst>
            </p:cNvPr>
            <p:cNvSpPr/>
            <p:nvPr/>
          </p:nvSpPr>
          <p:spPr>
            <a:xfrm>
              <a:off x="6018386" y="1364084"/>
              <a:ext cx="2629421" cy="35733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marR="0" lvl="0" indent="0" defTabSz="914400" eaLnBrk="1" fontAlgn="auto" latinLnBrk="0" hangingPunct="1">
                <a:lnSpc>
                  <a:spcPct val="10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srgbClr val="333F70"/>
                  </a:solidFill>
                  <a:effectLst/>
                  <a:uLnTx/>
                  <a:uFillTx/>
                  <a:latin typeface="Avenir Next LT Pro" panose="020B0504020202020204" pitchFamily="34" charset="0"/>
                  <a:ea typeface="Unbounded Bold" pitchFamily="34" charset="-122"/>
                  <a:cs typeface="Unbounded Bold" pitchFamily="34" charset="-120"/>
                </a:rPr>
                <a:t>Health &amp; Supply Chain Shocks</a:t>
              </a:r>
              <a:endParaRPr kumimoji="0" lang="en-US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14" name="Text 6">
              <a:extLst>
                <a:ext uri="{FF2B5EF4-FFF2-40B4-BE49-F238E27FC236}">
                  <a16:creationId xmlns:a16="http://schemas.microsoft.com/office/drawing/2014/main" id="{AF89949F-0693-0C0E-09F7-81787293EE11}"/>
                </a:ext>
              </a:extLst>
            </p:cNvPr>
            <p:cNvSpPr/>
            <p:nvPr/>
          </p:nvSpPr>
          <p:spPr>
            <a:xfrm>
              <a:off x="6018385" y="1853133"/>
              <a:ext cx="2629421" cy="105504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 lnSpcReduction="10000"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2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COVID-19 demonstrated that health crises rapidly evolve into macroeconomic shocks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. Supply-chain disruptions generated significant, persistent effects on headline and food inflation across Sub-Saharan Africa (Andriantomanga et al., 2023).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pic>
          <p:nvPicPr>
            <p:cNvPr id="15" name="Image 3" descr="preencoded.png">
              <a:extLst>
                <a:ext uri="{FF2B5EF4-FFF2-40B4-BE49-F238E27FC236}">
                  <a16:creationId xmlns:a16="http://schemas.microsoft.com/office/drawing/2014/main" id="{43E5E816-9A10-553C-1909-84D868DC67B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96119" y="3050530"/>
              <a:ext cx="285824" cy="285824"/>
            </a:xfrm>
            <a:prstGeom prst="rect">
              <a:avLst/>
            </a:prstGeom>
          </p:spPr>
        </p:pic>
        <p:sp>
          <p:nvSpPr>
            <p:cNvPr id="16" name="Text 7">
              <a:extLst>
                <a:ext uri="{FF2B5EF4-FFF2-40B4-BE49-F238E27FC236}">
                  <a16:creationId xmlns:a16="http://schemas.microsoft.com/office/drawing/2014/main" id="{06A9E41C-A09B-635E-5A7F-3879E59E34D9}"/>
                </a:ext>
              </a:extLst>
            </p:cNvPr>
            <p:cNvSpPr/>
            <p:nvPr/>
          </p:nvSpPr>
          <p:spPr>
            <a:xfrm>
              <a:off x="496119" y="3468067"/>
              <a:ext cx="2629421" cy="17866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10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srgbClr val="333F70"/>
                  </a:solidFill>
                  <a:effectLst/>
                  <a:uLnTx/>
                  <a:uFillTx/>
                  <a:latin typeface="Avenir Next LT Pro" panose="020B0504020202020204" pitchFamily="34" charset="0"/>
                  <a:ea typeface="Unbounded Bold" pitchFamily="34" charset="-122"/>
                  <a:cs typeface="Unbounded Bold" pitchFamily="34" charset="-120"/>
                </a:rPr>
                <a:t>Geopolitical Risk Shocks</a:t>
              </a:r>
              <a:endParaRPr kumimoji="0" lang="en-US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17" name="Text 8">
              <a:extLst>
                <a:ext uri="{FF2B5EF4-FFF2-40B4-BE49-F238E27FC236}">
                  <a16:creationId xmlns:a16="http://schemas.microsoft.com/office/drawing/2014/main" id="{DDA24DF7-3324-5517-233A-F369FD5F67B0}"/>
                </a:ext>
              </a:extLst>
            </p:cNvPr>
            <p:cNvSpPr/>
            <p:nvPr/>
          </p:nvSpPr>
          <p:spPr>
            <a:xfrm>
              <a:off x="496119" y="3709988"/>
              <a:ext cx="2629421" cy="105504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2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Repercussions of Russia–Ukraine, and Middle East conflicts transmit through commodity markets,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 investment flows, and global risk sentiment. Such shocks involve simultaneous supply and demand effects (Caldara &amp; Iacoviello, 2022).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pic>
          <p:nvPicPr>
            <p:cNvPr id="18" name="Image 4" descr="preencoded.png">
              <a:extLst>
                <a:ext uri="{FF2B5EF4-FFF2-40B4-BE49-F238E27FC236}">
                  <a16:creationId xmlns:a16="http://schemas.microsoft.com/office/drawing/2014/main" id="{A256F3F2-3F5D-2964-E75D-283B44CDA1B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257252" y="3050530"/>
              <a:ext cx="285824" cy="285824"/>
            </a:xfrm>
            <a:prstGeom prst="rect">
              <a:avLst/>
            </a:prstGeom>
          </p:spPr>
        </p:pic>
        <p:sp>
          <p:nvSpPr>
            <p:cNvPr id="19" name="Text 9">
              <a:extLst>
                <a:ext uri="{FF2B5EF4-FFF2-40B4-BE49-F238E27FC236}">
                  <a16:creationId xmlns:a16="http://schemas.microsoft.com/office/drawing/2014/main" id="{61CFC180-FF35-ACA8-3B9D-EA4F48910C70}"/>
                </a:ext>
              </a:extLst>
            </p:cNvPr>
            <p:cNvSpPr/>
            <p:nvPr/>
          </p:nvSpPr>
          <p:spPr>
            <a:xfrm>
              <a:off x="3257252" y="3468067"/>
              <a:ext cx="2629421" cy="17866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10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srgbClr val="333F70"/>
                  </a:solidFill>
                  <a:effectLst/>
                  <a:uLnTx/>
                  <a:uFillTx/>
                  <a:latin typeface="Avenir Next LT Pro" panose="020B0504020202020204" pitchFamily="34" charset="0"/>
                  <a:ea typeface="Unbounded Bold" pitchFamily="34" charset="-122"/>
                  <a:cs typeface="Unbounded Bold" pitchFamily="34" charset="-120"/>
                </a:rPr>
                <a:t>Exchange Rate Pass-Through</a:t>
              </a:r>
              <a:endParaRPr kumimoji="0" lang="en-US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20" name="Text 10">
              <a:extLst>
                <a:ext uri="{FF2B5EF4-FFF2-40B4-BE49-F238E27FC236}">
                  <a16:creationId xmlns:a16="http://schemas.microsoft.com/office/drawing/2014/main" id="{D69EC1B4-BB75-90F6-F137-2BDDE4FD3DAC}"/>
                </a:ext>
              </a:extLst>
            </p:cNvPr>
            <p:cNvSpPr/>
            <p:nvPr/>
          </p:nvSpPr>
          <p:spPr>
            <a:xfrm>
              <a:off x="3257252" y="3709988"/>
              <a:ext cx="2629421" cy="105504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 lnSpcReduction="10000"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2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Pass-through is relatively complete and persistent in Nigeria but limited in South Africa. 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Strong pass-through means exchange rate depreciation rapidly translates into domestic inflationary pressures, complicating policy responses (Balcilar et al., 2019).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8668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59058-0210-5A15-203C-AA0A41F22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>
            <a:extLst>
              <a:ext uri="{FF2B5EF4-FFF2-40B4-BE49-F238E27FC236}">
                <a16:creationId xmlns:a16="http://schemas.microsoft.com/office/drawing/2014/main" id="{3CDF6AED-F86A-9619-00FF-B31AD2C4363B}"/>
              </a:ext>
            </a:extLst>
          </p:cNvPr>
          <p:cNvSpPr/>
          <p:nvPr/>
        </p:nvSpPr>
        <p:spPr>
          <a:xfrm>
            <a:off x="0" y="1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3222905" h="1820941">
                <a:moveTo>
                  <a:pt x="0" y="0"/>
                </a:moveTo>
                <a:lnTo>
                  <a:pt x="3222905" y="0"/>
                </a:lnTo>
                <a:lnTo>
                  <a:pt x="3222905" y="1820941"/>
                </a:lnTo>
                <a:lnTo>
                  <a:pt x="0" y="18209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16C31647-6A0D-E6C6-5B59-EEE8D69B46D3}"/>
              </a:ext>
            </a:extLst>
          </p:cNvPr>
          <p:cNvSpPr/>
          <p:nvPr/>
        </p:nvSpPr>
        <p:spPr>
          <a:xfrm>
            <a:off x="11462659" y="152401"/>
            <a:ext cx="457199" cy="609600"/>
          </a:xfrm>
          <a:custGeom>
            <a:avLst/>
            <a:gdLst/>
            <a:ahLst/>
            <a:cxnLst/>
            <a:rect l="l" t="t" r="r" b="b"/>
            <a:pathLst>
              <a:path w="2559975" h="3534826">
                <a:moveTo>
                  <a:pt x="0" y="0"/>
                </a:moveTo>
                <a:lnTo>
                  <a:pt x="2559976" y="0"/>
                </a:lnTo>
                <a:lnTo>
                  <a:pt x="2559976" y="3534826"/>
                </a:lnTo>
                <a:lnTo>
                  <a:pt x="0" y="35348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694487"/>
            <a:endParaRPr lang="en-GB" sz="136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163962-E861-782E-39B8-7C8850AAC0EB}"/>
              </a:ext>
            </a:extLst>
          </p:cNvPr>
          <p:cNvSpPr txBox="1"/>
          <p:nvPr/>
        </p:nvSpPr>
        <p:spPr>
          <a:xfrm flipH="1">
            <a:off x="185058" y="238781"/>
            <a:ext cx="9546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Avenir Next LT Pro" panose="020B0504020202020204" pitchFamily="34" charset="0"/>
              </a:rPr>
              <a:t>3.0</a:t>
            </a:r>
            <a:r>
              <a:rPr lang="en-GB" sz="28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  </a:t>
            </a:r>
            <a:r>
              <a:rPr lang="en-GB" sz="2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|  </a:t>
            </a:r>
            <a:r>
              <a:rPr lang="en-GB" sz="28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Methodology – Data – Nigeria vs South Africa  </a:t>
            </a:r>
          </a:p>
        </p:txBody>
      </p:sp>
      <p:sp>
        <p:nvSpPr>
          <p:cNvPr id="44" name="Slide Number Placeholder 43">
            <a:extLst>
              <a:ext uri="{FF2B5EF4-FFF2-40B4-BE49-F238E27FC236}">
                <a16:creationId xmlns:a16="http://schemas.microsoft.com/office/drawing/2014/main" id="{3B52E729-4F81-168E-1CB7-EC2DB0101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1258" y="6610670"/>
            <a:ext cx="499625" cy="256512"/>
          </a:xfrm>
          <a:solidFill>
            <a:srgbClr val="000000"/>
          </a:solidFill>
        </p:spPr>
        <p:txBody>
          <a:bodyPr/>
          <a:lstStyle/>
          <a:p>
            <a:fld id="{B6F15528-21DE-4FAA-801E-634DDDAF4B2B}" type="slidenum">
              <a:rPr lang="en-US" sz="1050" b="1" smtClean="0">
                <a:solidFill>
                  <a:schemeClr val="bg1"/>
                </a:solidFill>
              </a:rPr>
              <a:pPr/>
              <a:t>8</a:t>
            </a:fld>
            <a:endParaRPr lang="en-US" sz="1050" b="1" dirty="0">
              <a:solidFill>
                <a:schemeClr val="bg1"/>
              </a:solidFill>
            </a:endParaRPr>
          </a:p>
        </p:txBody>
      </p:sp>
      <p:sp>
        <p:nvSpPr>
          <p:cNvPr id="16" name="Text 4">
            <a:extLst>
              <a:ext uri="{FF2B5EF4-FFF2-40B4-BE49-F238E27FC236}">
                <a16:creationId xmlns:a16="http://schemas.microsoft.com/office/drawing/2014/main" id="{C262F09D-F870-4FBB-7997-709A7337D6DF}"/>
              </a:ext>
            </a:extLst>
          </p:cNvPr>
          <p:cNvSpPr/>
          <p:nvPr/>
        </p:nvSpPr>
        <p:spPr>
          <a:xfrm>
            <a:off x="380692" y="1041380"/>
            <a:ext cx="11234057" cy="52321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>
                <a:latin typeface="Avenir Next LT Pro" panose="020B0504020202020204" pitchFamily="34" charset="0"/>
                <a:ea typeface="Calibri" pitchFamily="34" charset="-122"/>
                <a:cs typeface="Calibri" pitchFamily="34" charset="-120"/>
              </a:rPr>
              <a:t>Nigeria and South Africa account for more than </a:t>
            </a:r>
            <a:r>
              <a:rPr kumimoji="0" lang="en-US" sz="2000" b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  <a:ea typeface="Calibri" pitchFamily="34" charset="-122"/>
                <a:cs typeface="Calibri" pitchFamily="34" charset="-120"/>
              </a:rPr>
              <a:t>~50% of Sub-Saharan African GDP </a:t>
            </a:r>
            <a:endParaRPr kumimoji="0" lang="en-US" sz="2000" b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 panose="020B05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7EAE069-A961-55B8-3F81-FD2C803E5A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935" y="4012209"/>
            <a:ext cx="2777978" cy="16051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029527F-E04A-DE55-8447-1D52BE6F9E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07" y="1981200"/>
            <a:ext cx="2745320" cy="1850932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4E867DE-498E-B62C-7CEB-BB0160E532DA}"/>
              </a:ext>
            </a:extLst>
          </p:cNvPr>
          <p:cNvCxnSpPr/>
          <p:nvPr/>
        </p:nvCxnSpPr>
        <p:spPr>
          <a:xfrm>
            <a:off x="3479799" y="3832132"/>
            <a:ext cx="80481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CA28BB3C-150D-4241-0972-FA9C45D39BA2}"/>
              </a:ext>
            </a:extLst>
          </p:cNvPr>
          <p:cNvSpPr txBox="1"/>
          <p:nvPr/>
        </p:nvSpPr>
        <p:spPr>
          <a:xfrm>
            <a:off x="3625695" y="2308026"/>
            <a:ext cx="192465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tx2">
                    <a:lumMod val="75000"/>
                  </a:schemeClr>
                </a:solidFill>
                <a:latin typeface="Avenir Next LT Pro" panose="020B0504020202020204" pitchFamily="34" charset="0"/>
              </a:rPr>
              <a:t>Hybrid monetary targeting</a:t>
            </a:r>
          </a:p>
          <a:p>
            <a:pPr algn="ctr"/>
            <a:r>
              <a:rPr lang="en-GB" sz="1200" dirty="0">
                <a:solidFill>
                  <a:schemeClr val="tx2">
                    <a:lumMod val="75000"/>
                  </a:schemeClr>
                </a:solidFill>
                <a:latin typeface="Avenir Next LT Pro" panose="020B0504020202020204" pitchFamily="34" charset="0"/>
              </a:rPr>
              <a:t>(currently on transition to Inflation Targeting)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AE6667A-2C33-8240-BF4E-DECA43E4D906}"/>
              </a:ext>
            </a:extLst>
          </p:cNvPr>
          <p:cNvSpPr txBox="1"/>
          <p:nvPr/>
        </p:nvSpPr>
        <p:spPr>
          <a:xfrm>
            <a:off x="5718014" y="2457225"/>
            <a:ext cx="167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venir Next LT Pro" panose="020B0504020202020204" pitchFamily="34" charset="0"/>
              </a:rPr>
              <a:t>Managed float (unified June 2023)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77CE03A-3DAB-E6ED-15E9-F9ACA4E600A7}"/>
              </a:ext>
            </a:extLst>
          </p:cNvPr>
          <p:cNvSpPr txBox="1"/>
          <p:nvPr/>
        </p:nvSpPr>
        <p:spPr>
          <a:xfrm>
            <a:off x="7729750" y="2457225"/>
            <a:ext cx="167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venir Next LT Pro" panose="020B0504020202020204" pitchFamily="34" charset="0"/>
              </a:rPr>
              <a:t>Moderate  (&lt;15% of GDP credit)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75568C9-F2FB-1637-4EB6-229B4BE55886}"/>
              </a:ext>
            </a:extLst>
          </p:cNvPr>
          <p:cNvSpPr txBox="1"/>
          <p:nvPr/>
        </p:nvSpPr>
        <p:spPr>
          <a:xfrm>
            <a:off x="9741487" y="2492692"/>
            <a:ext cx="167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venir Next LT Pro" panose="020B0504020202020204" pitchFamily="34" charset="0"/>
              </a:rPr>
              <a:t>Oil prices, food imports, USD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4AEF30A-D1BD-DA2F-0F90-D6DEF2F79E99}"/>
              </a:ext>
            </a:extLst>
          </p:cNvPr>
          <p:cNvSpPr txBox="1"/>
          <p:nvPr/>
        </p:nvSpPr>
        <p:spPr>
          <a:xfrm>
            <a:off x="3706278" y="4166455"/>
            <a:ext cx="1676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tx2">
                    <a:lumMod val="75000"/>
                  </a:schemeClr>
                </a:solidFill>
                <a:latin typeface="Avenir Next LT Pro" panose="020B0504020202020204" pitchFamily="34" charset="0"/>
              </a:rPr>
              <a:t>Formal inflation targeting (2000)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97D53AD-EB76-EC9F-7FA6-B429FC7FA5F5}"/>
              </a:ext>
            </a:extLst>
          </p:cNvPr>
          <p:cNvSpPr txBox="1"/>
          <p:nvPr/>
        </p:nvSpPr>
        <p:spPr>
          <a:xfrm>
            <a:off x="5718014" y="4166455"/>
            <a:ext cx="167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tx2">
                    <a:lumMod val="75000"/>
                  </a:schemeClr>
                </a:solidFill>
                <a:latin typeface="Avenir Next LT Pro" panose="020B0504020202020204" pitchFamily="34" charset="0"/>
              </a:rPr>
              <a:t>Freely </a:t>
            </a:r>
          </a:p>
          <a:p>
            <a:pPr algn="ctr"/>
            <a:r>
              <a:rPr lang="en-GB" b="1" dirty="0">
                <a:solidFill>
                  <a:schemeClr val="tx2">
                    <a:lumMod val="75000"/>
                  </a:schemeClr>
                </a:solidFill>
                <a:latin typeface="Avenir Next LT Pro" panose="020B0504020202020204" pitchFamily="34" charset="0"/>
              </a:rPr>
              <a:t>floating </a:t>
            </a:r>
          </a:p>
          <a:p>
            <a:pPr algn="ctr"/>
            <a:r>
              <a:rPr lang="en-GB" b="1" dirty="0">
                <a:solidFill>
                  <a:schemeClr val="tx2">
                    <a:lumMod val="75000"/>
                  </a:schemeClr>
                </a:solidFill>
                <a:latin typeface="Avenir Next LT Pro" panose="020B0504020202020204" pitchFamily="34" charset="0"/>
              </a:rPr>
              <a:t>rand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65EE9A8-EA27-9CB8-D109-BDF0DEB9146A}"/>
              </a:ext>
            </a:extLst>
          </p:cNvPr>
          <p:cNvSpPr txBox="1"/>
          <p:nvPr/>
        </p:nvSpPr>
        <p:spPr>
          <a:xfrm>
            <a:off x="7729750" y="4166455"/>
            <a:ext cx="167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venir Next LT Pro" panose="020B0504020202020204" pitchFamily="34" charset="0"/>
              </a:rPr>
              <a:t>Deep  </a:t>
            </a:r>
          </a:p>
          <a:p>
            <a:pPr algn="ctr"/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venir Next LT Pro" panose="020B0504020202020204" pitchFamily="34" charset="0"/>
              </a:rPr>
              <a:t>(80–90% of GDP credit)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ECEB734-BE33-9D46-3CBF-71551192A6C8}"/>
              </a:ext>
            </a:extLst>
          </p:cNvPr>
          <p:cNvSpPr txBox="1"/>
          <p:nvPr/>
        </p:nvSpPr>
        <p:spPr>
          <a:xfrm>
            <a:off x="9741487" y="4166455"/>
            <a:ext cx="1676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venir Next LT Pro" panose="020B0504020202020204" pitchFamily="34" charset="0"/>
              </a:rPr>
              <a:t>Global risk and commodity price shocks</a:t>
            </a:r>
            <a:endParaRPr lang="en-GB" b="1" dirty="0">
              <a:solidFill>
                <a:schemeClr val="tx2">
                  <a:lumMod val="75000"/>
                </a:schemeClr>
              </a:solidFill>
              <a:latin typeface="Avenir Next LT Pro" panose="020B0504020202020204" pitchFamily="34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DE6252E-B669-6BB6-6249-E546B52ABAAF}"/>
              </a:ext>
            </a:extLst>
          </p:cNvPr>
          <p:cNvCxnSpPr/>
          <p:nvPr/>
        </p:nvCxnSpPr>
        <p:spPr>
          <a:xfrm>
            <a:off x="3479799" y="5617384"/>
            <a:ext cx="80481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Flowchart: Connector 32">
            <a:extLst>
              <a:ext uri="{FF2B5EF4-FFF2-40B4-BE49-F238E27FC236}">
                <a16:creationId xmlns:a16="http://schemas.microsoft.com/office/drawing/2014/main" id="{A62FD213-3BF3-6C31-FE12-9C0EAB67F22D}"/>
              </a:ext>
            </a:extLst>
          </p:cNvPr>
          <p:cNvSpPr/>
          <p:nvPr/>
        </p:nvSpPr>
        <p:spPr>
          <a:xfrm>
            <a:off x="7184879" y="3523136"/>
            <a:ext cx="616244" cy="617992"/>
          </a:xfrm>
          <a:prstGeom prst="flowChartConnector">
            <a:avLst/>
          </a:prstGeom>
          <a:solidFill>
            <a:srgbClr val="960000"/>
          </a:solidFill>
          <a:ln>
            <a:solidFill>
              <a:srgbClr val="96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vs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EFC8E10-7B61-8CE2-9548-0148E7876D84}"/>
              </a:ext>
            </a:extLst>
          </p:cNvPr>
          <p:cNvSpPr txBox="1"/>
          <p:nvPr/>
        </p:nvSpPr>
        <p:spPr>
          <a:xfrm>
            <a:off x="690935" y="5767759"/>
            <a:ext cx="11000323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600" b="1" dirty="0">
                <a:latin typeface="Avenir Next LT Pro" panose="020B0504020202020204" pitchFamily="34" charset="0"/>
              </a:rPr>
              <a:t>Note: </a:t>
            </a:r>
            <a:r>
              <a:rPr lang="en-US" sz="1600" dirty="0">
                <a:latin typeface="Avenir Next LT Pro" panose="020B0504020202020204" pitchFamily="34" charset="0"/>
              </a:rPr>
              <a:t>Domestic data are sourced primarily from the IMF International Financial Statistics (IFS) database and cross-checked with national central bank publications and the World Bank's World Development Indicators (WDI). </a:t>
            </a:r>
            <a:endParaRPr lang="en-GB" sz="1600" dirty="0">
              <a:latin typeface="Avenir Next LT Pro" panose="020B0504020202020204" pitchFamily="34" charset="0"/>
            </a:endParaRP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605C1C7A-FA1C-4582-8B77-4624F75A36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4326710"/>
              </p:ext>
            </p:extLst>
          </p:nvPr>
        </p:nvGraphicFramePr>
        <p:xfrm>
          <a:off x="690935" y="1666218"/>
          <a:ext cx="10826155" cy="410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5858">
                  <a:extLst>
                    <a:ext uri="{9D8B030D-6E8A-4147-A177-3AD203B41FA5}">
                      <a16:colId xmlns:a16="http://schemas.microsoft.com/office/drawing/2014/main" val="4293296985"/>
                    </a:ext>
                  </a:extLst>
                </a:gridCol>
                <a:gridCol w="2020738">
                  <a:extLst>
                    <a:ext uri="{9D8B030D-6E8A-4147-A177-3AD203B41FA5}">
                      <a16:colId xmlns:a16="http://schemas.microsoft.com/office/drawing/2014/main" val="1559455233"/>
                    </a:ext>
                  </a:extLst>
                </a:gridCol>
                <a:gridCol w="2009853">
                  <a:extLst>
                    <a:ext uri="{9D8B030D-6E8A-4147-A177-3AD203B41FA5}">
                      <a16:colId xmlns:a16="http://schemas.microsoft.com/office/drawing/2014/main" val="1781633797"/>
                    </a:ext>
                  </a:extLst>
                </a:gridCol>
                <a:gridCol w="2009853">
                  <a:extLst>
                    <a:ext uri="{9D8B030D-6E8A-4147-A177-3AD203B41FA5}">
                      <a16:colId xmlns:a16="http://schemas.microsoft.com/office/drawing/2014/main" val="2460894623"/>
                    </a:ext>
                  </a:extLst>
                </a:gridCol>
                <a:gridCol w="2009853">
                  <a:extLst>
                    <a:ext uri="{9D8B030D-6E8A-4147-A177-3AD203B41FA5}">
                      <a16:colId xmlns:a16="http://schemas.microsoft.com/office/drawing/2014/main" val="3500902390"/>
                    </a:ext>
                  </a:extLst>
                </a:gridCol>
              </a:tblGrid>
              <a:tr h="410364">
                <a:tc>
                  <a:txBody>
                    <a:bodyPr/>
                    <a:lstStyle/>
                    <a:p>
                      <a:pPr algn="ctr"/>
                      <a:endParaRPr lang="en-GB" sz="1600" dirty="0">
                        <a:latin typeface="Avenir Next LT Pro" panose="020B05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Avenir Next LT Pro" panose="020B0504020202020204" pitchFamily="34" charset="0"/>
                        </a:rPr>
                        <a:t>Framework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Avenir Next LT Pro" panose="020B0504020202020204" pitchFamily="34" charset="0"/>
                        </a:rPr>
                        <a:t>Exchange Rate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Avenir Next LT Pro" panose="020B0504020202020204" pitchFamily="34" charset="0"/>
                        </a:rPr>
                        <a:t>Financial Depth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Avenir Next LT Pro" panose="020B0504020202020204" pitchFamily="34" charset="0"/>
                        </a:rPr>
                        <a:t>Shock Exposure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15883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0704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3810A7-C883-0835-9B24-236B351D6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B3B5E28C-0208-0AE4-54C1-367D8D793779}"/>
              </a:ext>
            </a:extLst>
          </p:cNvPr>
          <p:cNvSpPr/>
          <p:nvPr/>
        </p:nvSpPr>
        <p:spPr>
          <a:xfrm>
            <a:off x="555171" y="1785257"/>
            <a:ext cx="11136087" cy="45175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BBDE885C-A14C-BC51-965A-B4826255BE33}"/>
              </a:ext>
            </a:extLst>
          </p:cNvPr>
          <p:cNvSpPr/>
          <p:nvPr/>
        </p:nvSpPr>
        <p:spPr>
          <a:xfrm>
            <a:off x="0" y="1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3222905" h="1820941">
                <a:moveTo>
                  <a:pt x="0" y="0"/>
                </a:moveTo>
                <a:lnTo>
                  <a:pt x="3222905" y="0"/>
                </a:lnTo>
                <a:lnTo>
                  <a:pt x="3222905" y="1820941"/>
                </a:lnTo>
                <a:lnTo>
                  <a:pt x="0" y="18209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A54CEF66-2D2E-5F69-03F8-51BC0FAD978B}"/>
              </a:ext>
            </a:extLst>
          </p:cNvPr>
          <p:cNvSpPr/>
          <p:nvPr/>
        </p:nvSpPr>
        <p:spPr>
          <a:xfrm>
            <a:off x="11462659" y="152401"/>
            <a:ext cx="457199" cy="609600"/>
          </a:xfrm>
          <a:custGeom>
            <a:avLst/>
            <a:gdLst/>
            <a:ahLst/>
            <a:cxnLst/>
            <a:rect l="l" t="t" r="r" b="b"/>
            <a:pathLst>
              <a:path w="2559975" h="3534826">
                <a:moveTo>
                  <a:pt x="0" y="0"/>
                </a:moveTo>
                <a:lnTo>
                  <a:pt x="2559976" y="0"/>
                </a:lnTo>
                <a:lnTo>
                  <a:pt x="2559976" y="3534826"/>
                </a:lnTo>
                <a:lnTo>
                  <a:pt x="0" y="35348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694487"/>
            <a:endParaRPr lang="en-GB" sz="136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4FE006-D15F-8FFC-ECE8-6A9B6F5E2F45}"/>
              </a:ext>
            </a:extLst>
          </p:cNvPr>
          <p:cNvSpPr txBox="1"/>
          <p:nvPr/>
        </p:nvSpPr>
        <p:spPr>
          <a:xfrm flipH="1">
            <a:off x="185058" y="238781"/>
            <a:ext cx="9546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Avenir Next LT Pro" panose="020B0504020202020204" pitchFamily="34" charset="0"/>
              </a:rPr>
              <a:t>3.0</a:t>
            </a:r>
            <a:r>
              <a:rPr lang="en-GB" sz="28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  </a:t>
            </a:r>
            <a:r>
              <a:rPr lang="en-GB" sz="2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|  </a:t>
            </a:r>
            <a:r>
              <a:rPr lang="en-GB" sz="28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Methodology – Identifying Global Shocks</a:t>
            </a:r>
          </a:p>
        </p:txBody>
      </p:sp>
      <p:sp>
        <p:nvSpPr>
          <p:cNvPr id="44" name="Slide Number Placeholder 43">
            <a:extLst>
              <a:ext uri="{FF2B5EF4-FFF2-40B4-BE49-F238E27FC236}">
                <a16:creationId xmlns:a16="http://schemas.microsoft.com/office/drawing/2014/main" id="{60B99EA1-F851-96D2-4A76-7141EC0B6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1258" y="6610670"/>
            <a:ext cx="499625" cy="256512"/>
          </a:xfrm>
          <a:solidFill>
            <a:srgbClr val="000000"/>
          </a:solidFill>
        </p:spPr>
        <p:txBody>
          <a:bodyPr/>
          <a:lstStyle/>
          <a:p>
            <a:fld id="{B6F15528-21DE-4FAA-801E-634DDDAF4B2B}" type="slidenum">
              <a:rPr lang="en-US" sz="1050" b="1" smtClean="0">
                <a:solidFill>
                  <a:schemeClr val="bg1"/>
                </a:solidFill>
              </a:rPr>
              <a:pPr/>
              <a:t>9</a:t>
            </a:fld>
            <a:endParaRPr lang="en-US" sz="1050" b="1" dirty="0">
              <a:solidFill>
                <a:schemeClr val="bg1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2233BC2-8959-3644-DA57-900AD21DBFE1}"/>
              </a:ext>
            </a:extLst>
          </p:cNvPr>
          <p:cNvGrpSpPr/>
          <p:nvPr/>
        </p:nvGrpSpPr>
        <p:grpSpPr>
          <a:xfrm>
            <a:off x="550548" y="1139603"/>
            <a:ext cx="11140710" cy="5205704"/>
            <a:chOff x="496119" y="976464"/>
            <a:chExt cx="8151763" cy="3729948"/>
          </a:xfrm>
        </p:grpSpPr>
        <p:sp>
          <p:nvSpPr>
            <p:cNvPr id="27" name="Text 1">
              <a:extLst>
                <a:ext uri="{FF2B5EF4-FFF2-40B4-BE49-F238E27FC236}">
                  <a16:creationId xmlns:a16="http://schemas.microsoft.com/office/drawing/2014/main" id="{559F6DEA-0BA8-0177-9D48-18C2E895DB67}"/>
                </a:ext>
              </a:extLst>
            </p:cNvPr>
            <p:cNvSpPr/>
            <p:nvPr/>
          </p:nvSpPr>
          <p:spPr>
            <a:xfrm>
              <a:off x="502194" y="976464"/>
              <a:ext cx="8103170" cy="35168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 marL="0" marR="0" lvl="0" indent="0" algn="ctr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A central challenge is isolating global shocks that are exogenous to the African economies under examination. </a:t>
              </a:r>
            </a:p>
            <a:p>
              <a:pPr marL="0" marR="0" lvl="0" indent="0" algn="ctr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Five shock proxies are employed, each with a distinct identification approach.</a:t>
              </a:r>
              <a:endParaRPr kumimoji="0" lang="en-US" sz="1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28" name="Shape 2">
              <a:extLst>
                <a:ext uri="{FF2B5EF4-FFF2-40B4-BE49-F238E27FC236}">
                  <a16:creationId xmlns:a16="http://schemas.microsoft.com/office/drawing/2014/main" id="{165455A6-3369-B1C4-A0FF-A21F24A705FF}"/>
                </a:ext>
              </a:extLst>
            </p:cNvPr>
            <p:cNvSpPr/>
            <p:nvPr/>
          </p:nvSpPr>
          <p:spPr>
            <a:xfrm>
              <a:off x="496119" y="1461790"/>
              <a:ext cx="8151763" cy="2894505"/>
            </a:xfrm>
            <a:prstGeom prst="roundRect">
              <a:avLst>
                <a:gd name="adj" fmla="val 1725"/>
              </a:avLst>
            </a:prstGeom>
            <a:noFill/>
            <a:ln w="4763">
              <a:solidFill>
                <a:srgbClr val="000000">
                  <a:alpha val="800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29" name="Shape 3">
              <a:extLst>
                <a:ext uri="{FF2B5EF4-FFF2-40B4-BE49-F238E27FC236}">
                  <a16:creationId xmlns:a16="http://schemas.microsoft.com/office/drawing/2014/main" id="{D34FBE9F-1F71-9B2C-3A18-B35A15F9AF5A}"/>
                </a:ext>
              </a:extLst>
            </p:cNvPr>
            <p:cNvSpPr/>
            <p:nvPr/>
          </p:nvSpPr>
          <p:spPr>
            <a:xfrm>
              <a:off x="496119" y="1742182"/>
              <a:ext cx="8151763" cy="7147"/>
            </a:xfrm>
            <a:prstGeom prst="rect">
              <a:avLst/>
            </a:prstGeom>
            <a:solidFill>
              <a:srgbClr val="000000">
                <a:alpha val="8000"/>
              </a:srgbClr>
            </a:solidFill>
            <a:ln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30" name="Shape 4">
              <a:extLst>
                <a:ext uri="{FF2B5EF4-FFF2-40B4-BE49-F238E27FC236}">
                  <a16:creationId xmlns:a16="http://schemas.microsoft.com/office/drawing/2014/main" id="{E4ABD0ED-1FE0-BB4A-6A5E-72AAE4D5B196}"/>
                </a:ext>
              </a:extLst>
            </p:cNvPr>
            <p:cNvSpPr/>
            <p:nvPr/>
          </p:nvSpPr>
          <p:spPr>
            <a:xfrm>
              <a:off x="496119" y="2410495"/>
              <a:ext cx="8151763" cy="7147"/>
            </a:xfrm>
            <a:prstGeom prst="rect">
              <a:avLst/>
            </a:prstGeom>
            <a:solidFill>
              <a:srgbClr val="000000">
                <a:alpha val="8000"/>
              </a:srgbClr>
            </a:solidFill>
            <a:ln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31" name="Shape 5">
              <a:extLst>
                <a:ext uri="{FF2B5EF4-FFF2-40B4-BE49-F238E27FC236}">
                  <a16:creationId xmlns:a16="http://schemas.microsoft.com/office/drawing/2014/main" id="{BBF584F2-BF47-8D7A-241D-DE0A826EEC17}"/>
                </a:ext>
              </a:extLst>
            </p:cNvPr>
            <p:cNvSpPr/>
            <p:nvPr/>
          </p:nvSpPr>
          <p:spPr>
            <a:xfrm>
              <a:off x="496119" y="2902967"/>
              <a:ext cx="8151763" cy="7147"/>
            </a:xfrm>
            <a:prstGeom prst="rect">
              <a:avLst/>
            </a:prstGeom>
            <a:solidFill>
              <a:srgbClr val="000000">
                <a:alpha val="8000"/>
              </a:srgbClr>
            </a:solidFill>
            <a:ln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32" name="Shape 6">
              <a:extLst>
                <a:ext uri="{FF2B5EF4-FFF2-40B4-BE49-F238E27FC236}">
                  <a16:creationId xmlns:a16="http://schemas.microsoft.com/office/drawing/2014/main" id="{288F1D34-2E8C-12B7-81D0-90913F933F6A}"/>
                </a:ext>
              </a:extLst>
            </p:cNvPr>
            <p:cNvSpPr/>
            <p:nvPr/>
          </p:nvSpPr>
          <p:spPr>
            <a:xfrm>
              <a:off x="496119" y="3395439"/>
              <a:ext cx="8151763" cy="7147"/>
            </a:xfrm>
            <a:prstGeom prst="rect">
              <a:avLst/>
            </a:prstGeom>
            <a:solidFill>
              <a:srgbClr val="000000">
                <a:alpha val="8000"/>
              </a:srgbClr>
            </a:solidFill>
            <a:ln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33" name="Shape 7">
              <a:extLst>
                <a:ext uri="{FF2B5EF4-FFF2-40B4-BE49-F238E27FC236}">
                  <a16:creationId xmlns:a16="http://schemas.microsoft.com/office/drawing/2014/main" id="{09E3A781-90E0-1538-99F4-7DEFEB65561F}"/>
                </a:ext>
              </a:extLst>
            </p:cNvPr>
            <p:cNvSpPr/>
            <p:nvPr/>
          </p:nvSpPr>
          <p:spPr>
            <a:xfrm>
              <a:off x="496119" y="3887912"/>
              <a:ext cx="8151763" cy="7147"/>
            </a:xfrm>
            <a:prstGeom prst="rect">
              <a:avLst/>
            </a:prstGeom>
            <a:solidFill>
              <a:srgbClr val="000000">
                <a:alpha val="8000"/>
              </a:srgbClr>
            </a:solidFill>
            <a:ln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34" name="Shape 8">
              <a:extLst>
                <a:ext uri="{FF2B5EF4-FFF2-40B4-BE49-F238E27FC236}">
                  <a16:creationId xmlns:a16="http://schemas.microsoft.com/office/drawing/2014/main" id="{A2C232A0-0995-793B-A408-1C74AF636479}"/>
                </a:ext>
              </a:extLst>
            </p:cNvPr>
            <p:cNvSpPr/>
            <p:nvPr/>
          </p:nvSpPr>
          <p:spPr>
            <a:xfrm>
              <a:off x="501030" y="1427931"/>
              <a:ext cx="1791221" cy="31425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35" name="Text 9">
              <a:extLst>
                <a:ext uri="{FF2B5EF4-FFF2-40B4-BE49-F238E27FC236}">
                  <a16:creationId xmlns:a16="http://schemas.microsoft.com/office/drawing/2014/main" id="{5A8EB2AE-3D4A-EC56-8B35-3FAB705D0732}"/>
                </a:ext>
              </a:extLst>
            </p:cNvPr>
            <p:cNvSpPr/>
            <p:nvPr/>
          </p:nvSpPr>
          <p:spPr>
            <a:xfrm>
              <a:off x="622399" y="1488914"/>
              <a:ext cx="2019821" cy="17584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12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venir Next LT Pro" panose="020B0504020202020204" pitchFamily="34" charset="0"/>
                  <a:ea typeface="Open Sans Bold" pitchFamily="34" charset="-122"/>
                  <a:cs typeface="Open Sans Bold" pitchFamily="34" charset="-120"/>
                </a:rPr>
                <a:t>Shock Type</a:t>
              </a:r>
              <a:endPara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36" name="Shape 10">
              <a:extLst>
                <a:ext uri="{FF2B5EF4-FFF2-40B4-BE49-F238E27FC236}">
                  <a16:creationId xmlns:a16="http://schemas.microsoft.com/office/drawing/2014/main" id="{F0959864-41E0-9D1A-1D01-13B2F2BB270E}"/>
                </a:ext>
              </a:extLst>
            </p:cNvPr>
            <p:cNvSpPr/>
            <p:nvPr/>
          </p:nvSpPr>
          <p:spPr>
            <a:xfrm>
              <a:off x="2292251" y="1427931"/>
              <a:ext cx="2442642" cy="314251"/>
            </a:xfrm>
            <a:prstGeom prst="rect">
              <a:avLst/>
            </a:prstGeom>
            <a:solidFill>
              <a:schemeClr val="tx2"/>
            </a:solidFill>
            <a:ln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37" name="Text 11">
              <a:extLst>
                <a:ext uri="{FF2B5EF4-FFF2-40B4-BE49-F238E27FC236}">
                  <a16:creationId xmlns:a16="http://schemas.microsoft.com/office/drawing/2014/main" id="{C933192A-6AE9-63C3-97BF-FF4D7AC3E2E1}"/>
                </a:ext>
              </a:extLst>
            </p:cNvPr>
            <p:cNvSpPr/>
            <p:nvPr/>
          </p:nvSpPr>
          <p:spPr>
            <a:xfrm>
              <a:off x="2406551" y="1472656"/>
              <a:ext cx="2671242" cy="17584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12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venir Next LT Pro" panose="020B0504020202020204" pitchFamily="34" charset="0"/>
                  <a:ea typeface="Open Sans Bold" pitchFamily="34" charset="-122"/>
                  <a:cs typeface="Open Sans Bold" pitchFamily="34" charset="-120"/>
                </a:rPr>
                <a:t>Proxy / Instrument</a:t>
              </a:r>
              <a:endPara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38" name="Shape 12">
              <a:extLst>
                <a:ext uri="{FF2B5EF4-FFF2-40B4-BE49-F238E27FC236}">
                  <a16:creationId xmlns:a16="http://schemas.microsoft.com/office/drawing/2014/main" id="{DDAFF8E4-6BDB-48B8-2810-26B4B28C91C0}"/>
                </a:ext>
              </a:extLst>
            </p:cNvPr>
            <p:cNvSpPr/>
            <p:nvPr/>
          </p:nvSpPr>
          <p:spPr>
            <a:xfrm>
              <a:off x="4734892" y="1427931"/>
              <a:ext cx="2279824" cy="314251"/>
            </a:xfrm>
            <a:prstGeom prst="rect">
              <a:avLst/>
            </a:prstGeom>
            <a:solidFill>
              <a:srgbClr val="0070C0"/>
            </a:solidFill>
            <a:ln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39" name="Text 13">
              <a:extLst>
                <a:ext uri="{FF2B5EF4-FFF2-40B4-BE49-F238E27FC236}">
                  <a16:creationId xmlns:a16="http://schemas.microsoft.com/office/drawing/2014/main" id="{32EBEDB0-359C-26B4-24AF-BF2520790A6B}"/>
                </a:ext>
              </a:extLst>
            </p:cNvPr>
            <p:cNvSpPr/>
            <p:nvPr/>
          </p:nvSpPr>
          <p:spPr>
            <a:xfrm>
              <a:off x="4849192" y="1495946"/>
              <a:ext cx="2508424" cy="17584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12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venir Next LT Pro" panose="020B0504020202020204" pitchFamily="34" charset="0"/>
                  <a:ea typeface="Open Sans Bold" pitchFamily="34" charset="-122"/>
                  <a:cs typeface="Open Sans Bold" pitchFamily="34" charset="-120"/>
                </a:rPr>
                <a:t>Identification Approach</a:t>
              </a:r>
              <a:endPara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40" name="Shape 14">
              <a:extLst>
                <a:ext uri="{FF2B5EF4-FFF2-40B4-BE49-F238E27FC236}">
                  <a16:creationId xmlns:a16="http://schemas.microsoft.com/office/drawing/2014/main" id="{83D8841D-B367-9DB7-2A13-47126AA97C93}"/>
                </a:ext>
              </a:extLst>
            </p:cNvPr>
            <p:cNvSpPr/>
            <p:nvPr/>
          </p:nvSpPr>
          <p:spPr>
            <a:xfrm>
              <a:off x="7014716" y="1427931"/>
              <a:ext cx="1628403" cy="314251"/>
            </a:xfrm>
            <a:prstGeom prst="rect">
              <a:avLst/>
            </a:prstGeom>
            <a:solidFill>
              <a:srgbClr val="6EA0DC"/>
            </a:solidFill>
            <a:ln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41" name="Text 16">
              <a:extLst>
                <a:ext uri="{FF2B5EF4-FFF2-40B4-BE49-F238E27FC236}">
                  <a16:creationId xmlns:a16="http://schemas.microsoft.com/office/drawing/2014/main" id="{1AA2F2EC-ED11-A70E-1C3B-13F989FA42E4}"/>
                </a:ext>
              </a:extLst>
            </p:cNvPr>
            <p:cNvSpPr/>
            <p:nvPr/>
          </p:nvSpPr>
          <p:spPr>
            <a:xfrm>
              <a:off x="615330" y="1906492"/>
              <a:ext cx="2019821" cy="17584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12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US Monetary Policy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42" name="Text 17">
              <a:extLst>
                <a:ext uri="{FF2B5EF4-FFF2-40B4-BE49-F238E27FC236}">
                  <a16:creationId xmlns:a16="http://schemas.microsoft.com/office/drawing/2014/main" id="{DED93F4F-35EF-5B30-C881-E6CB618DE1F5}"/>
                </a:ext>
              </a:extLst>
            </p:cNvPr>
            <p:cNvSpPr/>
            <p:nvPr/>
          </p:nvSpPr>
          <p:spPr>
            <a:xfrm>
              <a:off x="2406551" y="1907750"/>
              <a:ext cx="2214042" cy="35168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2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Wu-Xia shadow federal funds rate (to Jul 2023); EFFR thereafter</a:t>
              </a:r>
              <a:endParaRPr kumimoji="0" 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43" name="Text 18">
              <a:extLst>
                <a:ext uri="{FF2B5EF4-FFF2-40B4-BE49-F238E27FC236}">
                  <a16:creationId xmlns:a16="http://schemas.microsoft.com/office/drawing/2014/main" id="{19AC5CCA-1D16-95C9-6447-C71E9A5B229B}"/>
                </a:ext>
              </a:extLst>
            </p:cNvPr>
            <p:cNvSpPr/>
            <p:nvPr/>
          </p:nvSpPr>
          <p:spPr>
            <a:xfrm>
              <a:off x="4849192" y="1812578"/>
              <a:ext cx="2051224" cy="52752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2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Exogenous by small-country assumption; weak exogeneity tested in GVAR</a:t>
              </a:r>
              <a:endParaRPr kumimoji="0" 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45" name="Text 20">
              <a:extLst>
                <a:ext uri="{FF2B5EF4-FFF2-40B4-BE49-F238E27FC236}">
                  <a16:creationId xmlns:a16="http://schemas.microsoft.com/office/drawing/2014/main" id="{61A83E49-E023-7999-ACA3-C285CFF353DD}"/>
                </a:ext>
              </a:extLst>
            </p:cNvPr>
            <p:cNvSpPr/>
            <p:nvPr/>
          </p:nvSpPr>
          <p:spPr>
            <a:xfrm>
              <a:off x="615330" y="2551286"/>
              <a:ext cx="2019821" cy="17584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12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Euro Area Monetary Policy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46" name="Text 21">
              <a:extLst>
                <a:ext uri="{FF2B5EF4-FFF2-40B4-BE49-F238E27FC236}">
                  <a16:creationId xmlns:a16="http://schemas.microsoft.com/office/drawing/2014/main" id="{8DE29BF7-4E01-2E06-93CB-28E5A8828FC3}"/>
                </a:ext>
              </a:extLst>
            </p:cNvPr>
            <p:cNvSpPr/>
            <p:nvPr/>
          </p:nvSpPr>
          <p:spPr>
            <a:xfrm>
              <a:off x="2406551" y="2558390"/>
              <a:ext cx="2671242" cy="17584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12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Krippner shadow rate</a:t>
              </a:r>
              <a:endParaRPr kumimoji="0" 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47" name="Text 22">
              <a:extLst>
                <a:ext uri="{FF2B5EF4-FFF2-40B4-BE49-F238E27FC236}">
                  <a16:creationId xmlns:a16="http://schemas.microsoft.com/office/drawing/2014/main" id="{64417C6B-DD98-D6B5-B64B-2E34E7A3AB42}"/>
                </a:ext>
              </a:extLst>
            </p:cNvPr>
            <p:cNvSpPr/>
            <p:nvPr/>
          </p:nvSpPr>
          <p:spPr>
            <a:xfrm>
              <a:off x="4849192" y="2480890"/>
              <a:ext cx="2051224" cy="35168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2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Exogenous by small-country assumption</a:t>
              </a:r>
              <a:endParaRPr kumimoji="0" 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48" name="Text 24">
              <a:extLst>
                <a:ext uri="{FF2B5EF4-FFF2-40B4-BE49-F238E27FC236}">
                  <a16:creationId xmlns:a16="http://schemas.microsoft.com/office/drawing/2014/main" id="{6B3DEBB1-C8EB-C623-911D-EB0093A97E08}"/>
                </a:ext>
              </a:extLst>
            </p:cNvPr>
            <p:cNvSpPr/>
            <p:nvPr/>
          </p:nvSpPr>
          <p:spPr>
            <a:xfrm>
              <a:off x="598140" y="3064328"/>
              <a:ext cx="2019821" cy="17584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12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Oil Supply Shock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49" name="Text 25">
              <a:extLst>
                <a:ext uri="{FF2B5EF4-FFF2-40B4-BE49-F238E27FC236}">
                  <a16:creationId xmlns:a16="http://schemas.microsoft.com/office/drawing/2014/main" id="{EEA0A8A0-7FB6-BFDB-87C5-26C98D9099BC}"/>
                </a:ext>
              </a:extLst>
            </p:cNvPr>
            <p:cNvSpPr/>
            <p:nvPr/>
          </p:nvSpPr>
          <p:spPr>
            <a:xfrm>
              <a:off x="2406551" y="2973363"/>
              <a:ext cx="2214042" cy="35168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Structural residual from 3-variable global oil VAR</a:t>
              </a:r>
              <a:endParaRPr kumimoji="0" 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50" name="Text 26">
              <a:extLst>
                <a:ext uri="{FF2B5EF4-FFF2-40B4-BE49-F238E27FC236}">
                  <a16:creationId xmlns:a16="http://schemas.microsoft.com/office/drawing/2014/main" id="{0BE03B64-4A44-7671-8C2E-9ADF449DBA93}"/>
                </a:ext>
              </a:extLst>
            </p:cNvPr>
            <p:cNvSpPr/>
            <p:nvPr/>
          </p:nvSpPr>
          <p:spPr>
            <a:xfrm>
              <a:off x="4849192" y="2973363"/>
              <a:ext cx="2051224" cy="35168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2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Kilian (2009) recursive Cholesky decomposition</a:t>
              </a:r>
              <a:endParaRPr kumimoji="0" 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51" name="Text 27">
              <a:extLst>
                <a:ext uri="{FF2B5EF4-FFF2-40B4-BE49-F238E27FC236}">
                  <a16:creationId xmlns:a16="http://schemas.microsoft.com/office/drawing/2014/main" id="{14C6B223-B2F7-B012-FC0A-B1406CCF1988}"/>
                </a:ext>
              </a:extLst>
            </p:cNvPr>
            <p:cNvSpPr/>
            <p:nvPr/>
          </p:nvSpPr>
          <p:spPr>
            <a:xfrm>
              <a:off x="7211636" y="2964475"/>
              <a:ext cx="1399803" cy="35168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2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EIA; Kilian IGREA; Brent (FRED)</a:t>
              </a:r>
              <a:endParaRPr kumimoji="0" 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52" name="Text 28">
              <a:extLst>
                <a:ext uri="{FF2B5EF4-FFF2-40B4-BE49-F238E27FC236}">
                  <a16:creationId xmlns:a16="http://schemas.microsoft.com/office/drawing/2014/main" id="{2B4C462C-A822-20C3-BA9F-F1C30E086717}"/>
                </a:ext>
              </a:extLst>
            </p:cNvPr>
            <p:cNvSpPr/>
            <p:nvPr/>
          </p:nvSpPr>
          <p:spPr>
            <a:xfrm>
              <a:off x="598140" y="3543334"/>
              <a:ext cx="2019821" cy="17584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12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Food Price Shock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53" name="Text 29">
              <a:extLst>
                <a:ext uri="{FF2B5EF4-FFF2-40B4-BE49-F238E27FC236}">
                  <a16:creationId xmlns:a16="http://schemas.microsoft.com/office/drawing/2014/main" id="{6DA2EBDA-A0C1-D410-EFB1-6F16B4013B62}"/>
                </a:ext>
              </a:extLst>
            </p:cNvPr>
            <p:cNvSpPr/>
            <p:nvPr/>
          </p:nvSpPr>
          <p:spPr>
            <a:xfrm>
              <a:off x="2406551" y="3530421"/>
              <a:ext cx="2671242" cy="17584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marR="0" lvl="0" indent="0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FAO Food Price Index log first </a:t>
              </a:r>
            </a:p>
            <a:p>
              <a:pPr marL="0" marR="0" lvl="0" indent="0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difference</a:t>
              </a:r>
              <a:endParaRPr kumimoji="0" 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54" name="Text 30">
              <a:extLst>
                <a:ext uri="{FF2B5EF4-FFF2-40B4-BE49-F238E27FC236}">
                  <a16:creationId xmlns:a16="http://schemas.microsoft.com/office/drawing/2014/main" id="{22CA6B72-93F0-E559-DD65-3E78B9D2BDB4}"/>
                </a:ext>
              </a:extLst>
            </p:cNvPr>
            <p:cNvSpPr/>
            <p:nvPr/>
          </p:nvSpPr>
          <p:spPr>
            <a:xfrm>
              <a:off x="4849192" y="3465835"/>
              <a:ext cx="2051224" cy="35168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2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Net food-importing assumption; proxy-based</a:t>
              </a:r>
              <a:endParaRPr kumimoji="0" 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55" name="Text 32">
              <a:extLst>
                <a:ext uri="{FF2B5EF4-FFF2-40B4-BE49-F238E27FC236}">
                  <a16:creationId xmlns:a16="http://schemas.microsoft.com/office/drawing/2014/main" id="{8C6D9C8E-9F25-5716-3320-B7656334160A}"/>
                </a:ext>
              </a:extLst>
            </p:cNvPr>
            <p:cNvSpPr/>
            <p:nvPr/>
          </p:nvSpPr>
          <p:spPr>
            <a:xfrm>
              <a:off x="615330" y="4021555"/>
              <a:ext cx="2019821" cy="17584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12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Global Risk / VIX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56" name="Text 33">
              <a:extLst>
                <a:ext uri="{FF2B5EF4-FFF2-40B4-BE49-F238E27FC236}">
                  <a16:creationId xmlns:a16="http://schemas.microsoft.com/office/drawing/2014/main" id="{0D05FB3D-B0EF-BEE7-D0C2-F9D8F675C376}"/>
                </a:ext>
              </a:extLst>
            </p:cNvPr>
            <p:cNvSpPr/>
            <p:nvPr/>
          </p:nvSpPr>
          <p:spPr>
            <a:xfrm>
              <a:off x="2406551" y="4034086"/>
              <a:ext cx="2671242" cy="17584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12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VIX log change</a:t>
              </a:r>
              <a:endParaRPr kumimoji="0" 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57" name="Text 34">
              <a:extLst>
                <a:ext uri="{FF2B5EF4-FFF2-40B4-BE49-F238E27FC236}">
                  <a16:creationId xmlns:a16="http://schemas.microsoft.com/office/drawing/2014/main" id="{D053C8DF-1409-6072-92FC-135E6C8E6510}"/>
                </a:ext>
              </a:extLst>
            </p:cNvPr>
            <p:cNvSpPr/>
            <p:nvPr/>
          </p:nvSpPr>
          <p:spPr>
            <a:xfrm>
              <a:off x="4849192" y="4011298"/>
              <a:ext cx="2508424" cy="17584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12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Open Sans" pitchFamily="34" charset="-122"/>
                  <a:cs typeface="Open Sans" pitchFamily="34" charset="-120"/>
                </a:rPr>
                <a:t>Exogenous to small open economies</a:t>
              </a:r>
              <a:endParaRPr kumimoji="0" lang="en-US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sp>
          <p:nvSpPr>
            <p:cNvPr id="58" name="Shape 36">
              <a:extLst>
                <a:ext uri="{FF2B5EF4-FFF2-40B4-BE49-F238E27FC236}">
                  <a16:creationId xmlns:a16="http://schemas.microsoft.com/office/drawing/2014/main" id="{198EA870-042A-189A-031E-097CA1D77502}"/>
                </a:ext>
              </a:extLst>
            </p:cNvPr>
            <p:cNvSpPr/>
            <p:nvPr/>
          </p:nvSpPr>
          <p:spPr>
            <a:xfrm>
              <a:off x="496119" y="4370175"/>
              <a:ext cx="8151763" cy="336237"/>
            </a:xfrm>
            <a:prstGeom prst="roundRect">
              <a:avLst>
                <a:gd name="adj" fmla="val 11086"/>
              </a:avLst>
            </a:prstGeom>
            <a:solidFill>
              <a:srgbClr val="BCE0EA"/>
            </a:solidFill>
            <a:ln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pic>
          <p:nvPicPr>
            <p:cNvPr id="59" name="Image 0" descr="preencoded.png">
              <a:extLst>
                <a:ext uri="{FF2B5EF4-FFF2-40B4-BE49-F238E27FC236}">
                  <a16:creationId xmlns:a16="http://schemas.microsoft.com/office/drawing/2014/main" id="{5721B51E-6CB1-8495-1599-815AE994C9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0419" y="4482629"/>
              <a:ext cx="142875" cy="114300"/>
            </a:xfrm>
            <a:prstGeom prst="rect">
              <a:avLst/>
            </a:prstGeom>
          </p:spPr>
        </p:pic>
        <p:sp>
          <p:nvSpPr>
            <p:cNvPr id="60" name="Text 13">
              <a:extLst>
                <a:ext uri="{FF2B5EF4-FFF2-40B4-BE49-F238E27FC236}">
                  <a16:creationId xmlns:a16="http://schemas.microsoft.com/office/drawing/2014/main" id="{BB8E7A58-02DB-3D4B-AFD1-65FFDF577CBE}"/>
                </a:ext>
              </a:extLst>
            </p:cNvPr>
            <p:cNvSpPr/>
            <p:nvPr/>
          </p:nvSpPr>
          <p:spPr>
            <a:xfrm>
              <a:off x="7166056" y="1497958"/>
              <a:ext cx="1258800" cy="13962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12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venir Next LT Pro" panose="020B0504020202020204" pitchFamily="34" charset="0"/>
                  <a:ea typeface="Open Sans Bold" pitchFamily="34" charset="-122"/>
                  <a:cs typeface="Open Sans Bold" pitchFamily="34" charset="-120"/>
                </a:rPr>
                <a:t>Source</a:t>
              </a:r>
              <a:endPara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</p:grpSp>
      <p:sp>
        <p:nvSpPr>
          <p:cNvPr id="63" name="Text 37">
            <a:extLst>
              <a:ext uri="{FF2B5EF4-FFF2-40B4-BE49-F238E27FC236}">
                <a16:creationId xmlns:a16="http://schemas.microsoft.com/office/drawing/2014/main" id="{4BA8778C-22D7-FE0C-854A-A52A1154467A}"/>
              </a:ext>
            </a:extLst>
          </p:cNvPr>
          <p:cNvSpPr/>
          <p:nvPr/>
        </p:nvSpPr>
        <p:spPr>
          <a:xfrm>
            <a:off x="1058230" y="5966989"/>
            <a:ext cx="8123188" cy="1758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 panose="020B0504020202020204" pitchFamily="34" charset="0"/>
                <a:ea typeface="Open Sans" pitchFamily="34" charset="-122"/>
                <a:cs typeface="Open Sans" pitchFamily="34" charset="-120"/>
              </a:rPr>
              <a:t>All shock series are standardised to unit variance for cross-shock comparability in local projection regressions.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B0504020202020204" pitchFamily="34" charset="0"/>
            </a:endParaRPr>
          </a:p>
        </p:txBody>
      </p:sp>
      <p:sp>
        <p:nvSpPr>
          <p:cNvPr id="65" name="Text 19">
            <a:extLst>
              <a:ext uri="{FF2B5EF4-FFF2-40B4-BE49-F238E27FC236}">
                <a16:creationId xmlns:a16="http://schemas.microsoft.com/office/drawing/2014/main" id="{510134CC-A837-C688-8CDF-B20D09605EC3}"/>
              </a:ext>
            </a:extLst>
          </p:cNvPr>
          <p:cNvSpPr/>
          <p:nvPr/>
        </p:nvSpPr>
        <p:spPr>
          <a:xfrm>
            <a:off x="9731829" y="2528560"/>
            <a:ext cx="1857003" cy="1758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latin typeface="Avenir Next LT Pro" panose="020B0504020202020204" pitchFamily="34" charset="0"/>
                <a:ea typeface="Open Sans" pitchFamily="34" charset="-122"/>
                <a:cs typeface="Open Sans" pitchFamily="34" charset="-120"/>
              </a:rPr>
              <a:t>Wu &amp; Xia (2016); FRED</a:t>
            </a:r>
            <a:endParaRPr lang="en-US" sz="1400" dirty="0">
              <a:latin typeface="Avenir Next LT Pro" panose="020B0504020202020204" pitchFamily="34" charset="0"/>
            </a:endParaRPr>
          </a:p>
        </p:txBody>
      </p:sp>
      <p:sp>
        <p:nvSpPr>
          <p:cNvPr id="67" name="Text 23">
            <a:extLst>
              <a:ext uri="{FF2B5EF4-FFF2-40B4-BE49-F238E27FC236}">
                <a16:creationId xmlns:a16="http://schemas.microsoft.com/office/drawing/2014/main" id="{789C4EBE-E004-999B-AA4D-47E4F7A9DAEA}"/>
              </a:ext>
            </a:extLst>
          </p:cNvPr>
          <p:cNvSpPr/>
          <p:nvPr/>
        </p:nvSpPr>
        <p:spPr>
          <a:xfrm>
            <a:off x="9728394" y="3339576"/>
            <a:ext cx="1857003" cy="1758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latin typeface="Avenir Next LT Pro" panose="020B0504020202020204" pitchFamily="34" charset="0"/>
                <a:ea typeface="Open Sans" pitchFamily="34" charset="-122"/>
                <a:cs typeface="Open Sans" pitchFamily="34" charset="-120"/>
              </a:rPr>
              <a:t>Krippner (2015); RBNZ</a:t>
            </a:r>
            <a:endParaRPr lang="en-US" sz="1400" dirty="0">
              <a:latin typeface="Avenir Next LT Pro" panose="020B0504020202020204" pitchFamily="34" charset="0"/>
            </a:endParaRPr>
          </a:p>
        </p:txBody>
      </p:sp>
      <p:sp>
        <p:nvSpPr>
          <p:cNvPr id="69" name="Text 31">
            <a:extLst>
              <a:ext uri="{FF2B5EF4-FFF2-40B4-BE49-F238E27FC236}">
                <a16:creationId xmlns:a16="http://schemas.microsoft.com/office/drawing/2014/main" id="{819316D8-5633-6450-BCFB-E0E42B58355B}"/>
              </a:ext>
            </a:extLst>
          </p:cNvPr>
          <p:cNvSpPr/>
          <p:nvPr/>
        </p:nvSpPr>
        <p:spPr>
          <a:xfrm>
            <a:off x="9728393" y="4738820"/>
            <a:ext cx="1857003" cy="1758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latin typeface="Open Sans" pitchFamily="34" charset="0"/>
                <a:ea typeface="Open Sans" pitchFamily="34" charset="-122"/>
                <a:cs typeface="Open Sans" pitchFamily="34" charset="-120"/>
              </a:rPr>
              <a:t>FAO</a:t>
            </a:r>
            <a:endParaRPr lang="en-US" sz="1400" dirty="0"/>
          </a:p>
        </p:txBody>
      </p:sp>
      <p:sp>
        <p:nvSpPr>
          <p:cNvPr id="71" name="Text 35">
            <a:extLst>
              <a:ext uri="{FF2B5EF4-FFF2-40B4-BE49-F238E27FC236}">
                <a16:creationId xmlns:a16="http://schemas.microsoft.com/office/drawing/2014/main" id="{1B2E3156-00F8-6D85-9452-E6745D78531A}"/>
              </a:ext>
            </a:extLst>
          </p:cNvPr>
          <p:cNvSpPr/>
          <p:nvPr/>
        </p:nvSpPr>
        <p:spPr>
          <a:xfrm>
            <a:off x="9728392" y="5346793"/>
            <a:ext cx="1857003" cy="1758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latin typeface="Open Sans" pitchFamily="34" charset="0"/>
                <a:ea typeface="Open Sans" pitchFamily="34" charset="-122"/>
                <a:cs typeface="Open Sans" pitchFamily="34" charset="-120"/>
              </a:rPr>
              <a:t>CBOE VIX via FRED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10522619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9cdc7dd5-9dd6-4fbb-9a68-bcb9021721d0}" enabled="0" method="" siteId="{9cdc7dd5-9dd6-4fbb-9a68-bcb9021721d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2763</TotalTime>
  <Words>2478</Words>
  <Application>Microsoft Office PowerPoint</Application>
  <PresentationFormat>Widescreen</PresentationFormat>
  <Paragraphs>327</Paragraphs>
  <Slides>20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Aptos</vt:lpstr>
      <vt:lpstr>Arial</vt:lpstr>
      <vt:lpstr>Avenir Next LT Pro</vt:lpstr>
      <vt:lpstr>Calibri</vt:lpstr>
      <vt:lpstr>Courier New</vt:lpstr>
      <vt:lpstr>Georgia</vt:lpstr>
      <vt:lpstr>Inter</vt:lpstr>
      <vt:lpstr>Open Sans</vt:lpstr>
      <vt:lpstr>Segoe UI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Orafiri O</dc:creator>
  <cp:lastModifiedBy>Harpaul Kohli</cp:lastModifiedBy>
  <cp:revision>4</cp:revision>
  <cp:lastPrinted>2026-07-28T10:17:56Z</cp:lastPrinted>
  <dcterms:created xsi:type="dcterms:W3CDTF">2026-07-26T17:22:55Z</dcterms:created>
  <dcterms:modified xsi:type="dcterms:W3CDTF">2026-07-31T21:02:56Z</dcterms:modified>
</cp:coreProperties>
</file>