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66" r:id="rId6"/>
    <p:sldId id="284" r:id="rId7"/>
    <p:sldId id="277" r:id="rId8"/>
    <p:sldId id="281" r:id="rId9"/>
    <p:sldId id="282" r:id="rId10"/>
    <p:sldId id="283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136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CONDENSED 10-MINUTE VERSION — 9 slides, ~65-70 sec each. Welcome. This paper asks: why has FDI driven structural transformation in East Asia but not in Sub-Saharan Africa? With Nigeria as the central case study, we use panel regressions across 28 SSA economies and 52 non-SSA economies to show that FDI's impact is deeply conditional on institutional quality, macro stability, and absorptive capacity. Target: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Target: ~0:15. Anticipated questions: (1) data quality/NBS CPI rebase — all SSA and non-SSA regressions use WDI data; (2) weak IV in SSA — retained for transparency, main results stand on FE specification; (3) Nigeria-specific feasibility of SEZ reforms given federal structure and security challenges — the paper's framework is about design conditions, not wholesale copying; (4) endogeneity of institutional quality itself — the triple interaction test in Table 8 provides partial reassurance by showing the conditionality mechanism is universal, not driven by SSA-specific omitted variables.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Target: ~0:40. Three explicit questions from Section 1. Q3 is highlighted — policy packages — as the culmination. Build from Q1 (conditions) → Q2 (channels) → Q3 (what to do). Roadmap maps sections to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Target: ~1:00. Six bullets from the Executive Summary. Bullet 4 (macro stability) is highlighted green — the organizing argument. Note: the three new comparative regression sections (6.3, 6.4) add cross-regional validation of the conditionality result.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Target: ~1:00. The gap is stark across all three UNCTAD FDI indicators, but the manufacturing greenfield share (18% vs 47%) is the most important: this is where spillovers, backward linkages, and job creation are concentrated. Africa's challenge is not just volume but composition.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Target: ~1:15. The six macro deficiencies compound each other in a self-reinforcing cycle. Nigeria averaged FDI of only ~0.4% of GDP over 2019–23 — the paper uses this average, not the 2024 single-year figure. Compare with Vietnam at 5–6% of GDP and Indonesia at ~1.9%. The 2024 FPI surge was short-term yield-seeking capital, not technology-bundled FDI.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Target: ~1:30 -- this is the core slide of the condensed talk; slow down here. Lead with the plain-language finding before the numbers: FDI alone doesn't move growth, but FDI paired with strong institutions does. State each of the three cards, then land on the Nigeria zero-crossing point as the bridge into "what to do about it" (Vietnam and the policy pillars).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021451-1387-4CA6-816F-3879F97B5CB1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Target: ~1:15. Vietnam started from conditions close to SSA today and achieved a dramatic transformation through macro discipline + SEZ strategy + capability building. Indonesia shows that even a large resource-rich economy with governance challenges can attract manufacturing FDI with fiscal credibility.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Target: ~1:15. Three mutually reinforcing pillars from Table 6. Each includes concrete reform examples and measurable outcome metrics — deliberately avoiding vague aspirational language. Track supplier contracts, training hours, domestic value added, and export performance rather than just investment commitments.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Target: ~1:00. Close with three numbers: 0.283*** (SSA conditionality), 0.261*** (pooled — universal mechanism), 4.9% vs 2.4% (Nigeria's fiscal gap vs Indonesia). The universal conditionality result is the strongest finding: it means SSA's FDI challenge is not a structural peculiarity but a consequence of institutional quality lying left of the zero-crossing on the conditional effect curve. Fix the institutions, fix the FDI problem.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3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5943600" cy="5943600"/>
          </a:xfrm>
          <a:prstGeom prst="ellipse">
            <a:avLst/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875520" y="-1097280"/>
            <a:ext cx="4114800" cy="4114800"/>
          </a:xfrm>
          <a:prstGeom prst="ellipse">
            <a:avLst/>
          </a:prstGeom>
          <a:solidFill>
            <a:srgbClr val="1A59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9144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EMERGING MARKETS FORUM – CBN CONFERENCE PAPER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Foreign Direct Investment,</a:t>
            </a:r>
            <a:endParaRPr lang="en-US" sz="3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Technology Transfer,</a:t>
            </a:r>
            <a:endParaRPr lang="en-US" sz="3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 Inclusive Growth</a:t>
            </a:r>
            <a:endParaRPr lang="en-US" sz="3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Sub-Saharan Africa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640080" y="42976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Evidence, Lessons from East Asia, and Policy Priorities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4956048"/>
            <a:ext cx="2011680" cy="0"/>
          </a:xfrm>
          <a:prstGeom prst="line">
            <a:avLst/>
          </a:prstGeom>
          <a:noFill/>
          <a:ln w="254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5120640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Menachem Katz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548640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FC2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CBN–Emerging Markets Forum Conference  ·  Abuja  ·  July 2026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E3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5486400" cy="5486400"/>
          </a:xfrm>
          <a:prstGeom prst="ellipse">
            <a:avLst/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3474720"/>
            <a:ext cx="5029200" cy="5029200"/>
          </a:xfrm>
          <a:prstGeom prst="ellipse">
            <a:avLst/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228600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&amp; Questions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40080" y="3886200"/>
            <a:ext cx="2011680" cy="0"/>
          </a:xfrm>
          <a:prstGeom prst="line">
            <a:avLst/>
          </a:prstGeom>
          <a:noFill/>
          <a:ln w="254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4069080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Menachem Katz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44348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9FC2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Direct Investment, Technology Transfer,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9FC2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Inclusive Growth in Sub-Saharan Africa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5120640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FC2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EMF–CBN Conference  ·  Abuja  ·  July 2026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1C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Questions This Paper Answers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6583680" cy="987552"/>
          </a:xfrm>
          <a:prstGeom prst="roundRect">
            <a:avLst>
              <a:gd name="adj" fmla="val 7407"/>
            </a:avLst>
          </a:prstGeom>
          <a:solidFill>
            <a:srgbClr val="E7F3EE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9808" y="1682496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1572768" y="1700784"/>
            <a:ext cx="0" cy="594360"/>
          </a:xfrm>
          <a:prstGeom prst="line">
            <a:avLst/>
          </a:prstGeom>
          <a:noFill/>
          <a:ln w="12700">
            <a:solidFill>
              <a:srgbClr val="D8E3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801368" y="1664208"/>
            <a:ext cx="5029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what conditions does FDI raise growth in emerging and developing economies?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688336"/>
            <a:ext cx="6583680" cy="987552"/>
          </a:xfrm>
          <a:prstGeom prst="roundRect">
            <a:avLst>
              <a:gd name="adj" fmla="val 7407"/>
            </a:avLst>
          </a:prstGeom>
          <a:solidFill>
            <a:srgbClr val="E7F3EE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49808" y="2798064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1572768" y="2816352"/>
            <a:ext cx="0" cy="594360"/>
          </a:xfrm>
          <a:prstGeom prst="line">
            <a:avLst/>
          </a:prstGeom>
          <a:noFill/>
          <a:ln w="12700">
            <a:solidFill>
              <a:srgbClr val="D8E3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801368" y="2779776"/>
            <a:ext cx="5029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which channels does FDI generate employment and technology transfer?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3803904"/>
            <a:ext cx="6583680" cy="987552"/>
          </a:xfrm>
          <a:prstGeom prst="roundRect">
            <a:avLst>
              <a:gd name="adj" fmla="val 7407"/>
            </a:avLst>
          </a:prstGeom>
          <a:solidFill>
            <a:srgbClr val="0B6E4F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49808" y="3913632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Q3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1572768" y="3931920"/>
            <a:ext cx="0" cy="594360"/>
          </a:xfrm>
          <a:prstGeom prst="line">
            <a:avLst/>
          </a:prstGeom>
          <a:noFill/>
          <a:ln w="12700">
            <a:solidFill>
              <a:srgbClr val="3A8C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801368" y="3895344"/>
            <a:ext cx="5029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EA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policy packages can increase the inclusiveness of FDI-led growth in Africa?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120640"/>
            <a:ext cx="6583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Motivated by SSA's persistent shortfall in productive job creation and structural transformation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360920" y="1572768"/>
            <a:ext cx="4206240" cy="4160520"/>
          </a:xfrm>
          <a:prstGeom prst="roundRect">
            <a:avLst>
              <a:gd name="adj" fmla="val 1758"/>
            </a:avLst>
          </a:prstGeom>
          <a:solidFill>
            <a:srgbClr val="E7F3EE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589520" y="1755648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Roadmap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7589520" y="2212848"/>
            <a:ext cx="7132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§2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394192" y="2212848"/>
            <a:ext cx="2926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&amp; stylized facts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589520" y="2743200"/>
            <a:ext cx="7132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§3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394192" y="2743200"/>
            <a:ext cx="2926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&amp; absorptive capacity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589520" y="3273552"/>
            <a:ext cx="7132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§4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394192" y="3273552"/>
            <a:ext cx="2926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Conceptual framework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7589520" y="3803904"/>
            <a:ext cx="7132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§5–6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394192" y="3803904"/>
            <a:ext cx="2926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Data, strategy &amp; empirical results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7589520" y="4334256"/>
            <a:ext cx="7132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§7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394192" y="4334256"/>
            <a:ext cx="2926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 Asia lessons &amp; Nigeria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7589520" y="4864608"/>
            <a:ext cx="7132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§8–9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394192" y="4864608"/>
            <a:ext cx="2926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agenda &amp; conclusion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57200" y="651967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 · Introduction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7498080" y="65196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EMF–CBN Conference · Abuja · July 2026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1750040" y="651967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3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01200" y="-1828800"/>
            <a:ext cx="4572000" cy="4572000"/>
          </a:xfrm>
          <a:prstGeom prst="ellipse">
            <a:avLst/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Key Findings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48640" y="1353312"/>
            <a:ext cx="11064240" cy="731520"/>
          </a:xfrm>
          <a:prstGeom prst="roundRect">
            <a:avLst>
              <a:gd name="adj" fmla="val 7500"/>
            </a:avLst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13232" y="1444752"/>
            <a:ext cx="3291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1152144" y="1444752"/>
            <a:ext cx="0" cy="502920"/>
          </a:xfrm>
          <a:prstGeom prst="line">
            <a:avLst/>
          </a:prstGeom>
          <a:noFill/>
          <a:ln w="12700">
            <a:solidFill>
              <a:srgbClr val="3A6B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371600" y="1426464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FDI is not automatically development-enhancing.  </a:t>
            </a:r>
            <a:r>
              <a:rPr lang="en-US" sz="115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Growth, jobs, and technology transfer depend on host-country absorptive capacity and predictable institutions.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48640" y="2212848"/>
            <a:ext cx="11064240" cy="731520"/>
          </a:xfrm>
          <a:prstGeom prst="roundRect">
            <a:avLst>
              <a:gd name="adj" fmla="val 7500"/>
            </a:avLst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13232" y="2304288"/>
            <a:ext cx="3291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1152144" y="2304288"/>
            <a:ext cx="0" cy="502920"/>
          </a:xfrm>
          <a:prstGeom prst="line">
            <a:avLst/>
          </a:prstGeom>
          <a:noFill/>
          <a:ln w="12700">
            <a:solidFill>
              <a:srgbClr val="3A6B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371600" y="2286000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Spillovers are strongest through linkages.  </a:t>
            </a:r>
            <a:r>
              <a:rPr lang="en-US" sz="115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Backward linkages to domestic suppliers and worker mobility are more reliable than horizontal spillovers.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3072384"/>
            <a:ext cx="11064240" cy="731520"/>
          </a:xfrm>
          <a:prstGeom prst="roundRect">
            <a:avLst>
              <a:gd name="adj" fmla="val 7500"/>
            </a:avLst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13232" y="3163824"/>
            <a:ext cx="3291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1152144" y="3163824"/>
            <a:ext cx="0" cy="502920"/>
          </a:xfrm>
          <a:prstGeom prst="line">
            <a:avLst/>
          </a:prstGeom>
          <a:noFill/>
          <a:ln w="12700">
            <a:solidFill>
              <a:srgbClr val="3A6B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371600" y="3145536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composition matters for inclusion.  </a:t>
            </a:r>
            <a:r>
              <a:rPr lang="en-US" sz="115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Resource-seeking FDI is capital-intensive with weak linkages; export-oriented manufacturing generates larger employment multipliers.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3931920"/>
            <a:ext cx="11064240" cy="731520"/>
          </a:xfrm>
          <a:prstGeom prst="roundRect">
            <a:avLst>
              <a:gd name="adj" fmla="val 7500"/>
            </a:avLst>
          </a:prstGeom>
          <a:solidFill>
            <a:srgbClr val="1A59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13232" y="4023360"/>
            <a:ext cx="3291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1152144" y="4023360"/>
            <a:ext cx="0" cy="502920"/>
          </a:xfrm>
          <a:prstGeom prst="line">
            <a:avLst/>
          </a:prstGeom>
          <a:noFill/>
          <a:ln w="12700">
            <a:solidFill>
              <a:srgbClr val="3A6B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371600" y="4005072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Macroeconomic stability is a prerequisite.  </a:t>
            </a:r>
            <a:r>
              <a:rPr lang="en-US" sz="115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Nigeria's deficit averaged ~4.9% of GDP over 2015–25 vs. 2.4% (Indonesia), 3.6% (Vietnam), 3.7% (Malaysia). Credibility is the first-order reform.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48640" y="4791456"/>
            <a:ext cx="11064240" cy="731520"/>
          </a:xfrm>
          <a:prstGeom prst="roundRect">
            <a:avLst>
              <a:gd name="adj" fmla="val 7500"/>
            </a:avLst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13232" y="4882896"/>
            <a:ext cx="3291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1152144" y="4882896"/>
            <a:ext cx="0" cy="502920"/>
          </a:xfrm>
          <a:prstGeom prst="line">
            <a:avLst/>
          </a:prstGeom>
          <a:noFill/>
          <a:ln w="12700">
            <a:solidFill>
              <a:srgbClr val="3A6B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371600" y="4864608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priorities are actionable and measurable.  </a:t>
            </a:r>
            <a:r>
              <a:rPr lang="en-US" sz="115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(i) macro stability, (ii) trade facilitation, (iii) skills &amp; capabilities, (iv) supplier development, (v) SEZ governance.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48640" y="5650992"/>
            <a:ext cx="11064240" cy="731520"/>
          </a:xfrm>
          <a:prstGeom prst="roundRect">
            <a:avLst>
              <a:gd name="adj" fmla="val 7500"/>
            </a:avLst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13232" y="5742432"/>
            <a:ext cx="3291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1152144" y="5742432"/>
            <a:ext cx="0" cy="502920"/>
          </a:xfrm>
          <a:prstGeom prst="line">
            <a:avLst/>
          </a:prstGeom>
          <a:noFill/>
          <a:ln w="12700">
            <a:solidFill>
              <a:srgbClr val="3A6B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371600" y="5724144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by outcomes, not inputs.  </a:t>
            </a:r>
            <a:r>
              <a:rPr lang="en-US" sz="115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supplier contracts, training hours, domestic value-added, worker progression, and export performance.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457200" y="651967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498080" y="65196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EMF–CBN Conference · Abuja · July 2026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1750040" y="651967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MOTIVATION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1C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Figure 1. Africa vs. Developing Asia: A Persistent FDI Gap</a:t>
            </a:r>
            <a:endParaRPr lang="en-US" sz="2800" dirty="0"/>
          </a:p>
        </p:txBody>
      </p:sp>
      <p:pic>
        <p:nvPicPr>
          <p:cNvPr id="4" name="Image 0" descr="/home/claude/charts/fig1_fdi_g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572768"/>
            <a:ext cx="7223760" cy="35204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092440" y="1572768"/>
            <a:ext cx="3474720" cy="3520440"/>
          </a:xfrm>
          <a:prstGeom prst="roundRect">
            <a:avLst>
              <a:gd name="adj" fmla="val 2105"/>
            </a:avLst>
          </a:prstGeom>
          <a:solidFill>
            <a:srgbClr val="E7F3EE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321040" y="1755648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1 Highlights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8321040" y="2212848"/>
            <a:ext cx="3017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3.5% vs 42%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8321040" y="250545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vs Asia share of global FDI inflows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8321040" y="2944368"/>
            <a:ext cx="3017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 vs 39%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8321040" y="323697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Greenfield project value gap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8321040" y="3675888"/>
            <a:ext cx="3017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18% vs 47%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8321040" y="396849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 greenfield — highest-spillover category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8321040" y="4407408"/>
            <a:ext cx="3017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Low/rising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8321040" y="470001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Africa's intraregional FDI — still limited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48640" y="5175504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2019–2022 averages. Source: UNCTAD, World Investment Report (various years).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548640" y="5486400"/>
            <a:ext cx="11064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manufacturing greenfield gap (18% vs 47%) is the most policy-relevant: this is where technology spillovers concentrate.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457200" y="651967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 / Table 1 · Section 2 · Stylized Facts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7498080" y="65196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EMF–CBN Conference · Abuja · July 2026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750040" y="651967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MACRO STORY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1C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Figure 6 &amp; Table 2. The Aggregate Result: Instability Begets Low, Enclave FDI</a:t>
            </a:r>
            <a:endParaRPr lang="en-US" sz="2800" dirty="0"/>
          </a:p>
        </p:txBody>
      </p:sp>
      <p:pic>
        <p:nvPicPr>
          <p:cNvPr id="4" name="Image 0" descr="/home/claude/charts/fig6_fdi_inflow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572768"/>
            <a:ext cx="4937760" cy="29260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0" y="1572768"/>
            <a:ext cx="5897880" cy="2926080"/>
          </a:xfrm>
          <a:prstGeom prst="roundRect">
            <a:avLst>
              <a:gd name="adj" fmla="val 2500"/>
            </a:avLst>
          </a:prstGeom>
          <a:solidFill>
            <a:srgbClr val="0E3B2E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870448" y="18288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9FC2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Avg. CPI inflation (2015–24)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8321040" y="182880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9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~17%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9098280" y="182880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3.2%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9875520" y="182880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2.4%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652760" y="182880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3.8%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870448" y="224942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9FC2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depreciation (2015–24)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8321040" y="2249424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9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&gt;630%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9098280" y="2249424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~8%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9875520" y="2249424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~30%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0652760" y="2249424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~35%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5870448" y="267004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9FC2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Avg. fiscal deficit (2015–25)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8321040" y="2670048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9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~4.9%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9098280" y="2670048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~3.6%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9875520" y="2670048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~3.7%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10652760" y="2670048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~2.4%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5870448" y="309067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9FC2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WGI Rule of Law (pctile)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8321040" y="309067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9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~14th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9098280" y="309067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~46th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9875520" y="309067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~62nd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10652760" y="309067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~45th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5870448" y="3511296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9FC2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Avg. FDI net inflows, % GDP (2019–23)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8321040" y="3511296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9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~0.4%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9098280" y="3511296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~5–6%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9875520" y="3511296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~3.5%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10652760" y="3511296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~1.9%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5870448" y="39319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9FC2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FDI composition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8321040" y="393192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9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Extractives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9098280" y="393192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Mfg 70%+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9875520" y="393192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Mfg/svc</a:t>
            </a:r>
            <a:endParaRPr lang="en-US" sz="1000" dirty="0"/>
          </a:p>
        </p:txBody>
      </p:sp>
      <p:sp>
        <p:nvSpPr>
          <p:cNvPr id="35" name="Text 32"/>
          <p:cNvSpPr/>
          <p:nvPr/>
        </p:nvSpPr>
        <p:spPr>
          <a:xfrm>
            <a:off x="10652760" y="393192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Mfg/res</a:t>
            </a:r>
            <a:endParaRPr lang="en-US" sz="1000" dirty="0"/>
          </a:p>
        </p:txBody>
      </p:sp>
      <p:sp>
        <p:nvSpPr>
          <p:cNvPr id="36" name="Text 33"/>
          <p:cNvSpPr/>
          <p:nvPr/>
        </p:nvSpPr>
        <p:spPr>
          <a:xfrm>
            <a:off x="8321040" y="16276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9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</a:t>
            </a:r>
            <a:endParaRPr lang="en-US" sz="900" dirty="0"/>
          </a:p>
        </p:txBody>
      </p:sp>
      <p:sp>
        <p:nvSpPr>
          <p:cNvPr id="37" name="Text 34"/>
          <p:cNvSpPr/>
          <p:nvPr/>
        </p:nvSpPr>
        <p:spPr>
          <a:xfrm>
            <a:off x="9098280" y="16276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Vietnam</a:t>
            </a:r>
            <a:endParaRPr lang="en-US" sz="900" dirty="0"/>
          </a:p>
        </p:txBody>
      </p:sp>
      <p:sp>
        <p:nvSpPr>
          <p:cNvPr id="38" name="Text 35"/>
          <p:cNvSpPr/>
          <p:nvPr/>
        </p:nvSpPr>
        <p:spPr>
          <a:xfrm>
            <a:off x="9875520" y="16276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Malaysia</a:t>
            </a:r>
            <a:endParaRPr lang="en-US" sz="900" dirty="0"/>
          </a:p>
        </p:txBody>
      </p:sp>
      <p:sp>
        <p:nvSpPr>
          <p:cNvPr id="39" name="Text 36"/>
          <p:cNvSpPr/>
          <p:nvPr/>
        </p:nvSpPr>
        <p:spPr>
          <a:xfrm>
            <a:off x="10652760" y="16276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Indonesia</a:t>
            </a:r>
            <a:endParaRPr lang="en-US" sz="900" dirty="0"/>
          </a:p>
        </p:txBody>
      </p:sp>
      <p:sp>
        <p:nvSpPr>
          <p:cNvPr id="40" name="Shape 37"/>
          <p:cNvSpPr/>
          <p:nvPr/>
        </p:nvSpPr>
        <p:spPr>
          <a:xfrm>
            <a:off x="548640" y="4645152"/>
            <a:ext cx="10927080" cy="1417320"/>
          </a:xfrm>
          <a:prstGeom prst="roundRect">
            <a:avLst>
              <a:gd name="adj" fmla="val 5161"/>
            </a:avLst>
          </a:prstGeom>
          <a:solidFill>
            <a:srgbClr val="E7F3EE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Text 38"/>
          <p:cNvSpPr/>
          <p:nvPr/>
        </p:nvSpPr>
        <p:spPr>
          <a:xfrm>
            <a:off x="749808" y="4773168"/>
            <a:ext cx="1051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b="1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Systemic pattern:  </a:t>
            </a:r>
            <a:r>
              <a:rPr lang="en-US" sz="12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Fiscal imbalance → monetary expansion → inflation → FX pressure → FDI deterrence → slower growth → constrained revenues → back to fiscal imbalance. Nigeria attracted FDI averaging only ~0.4% of GDP over 2019–23 — a 12-fold gap versus Vietnam's 5–6%. The 2024 FPI surge ($13bn, +110%) is yield-seeking portfolio capital — the opposite of technology-bundled FDI.</a:t>
            </a:r>
            <a:endParaRPr lang="en-US" sz="1250" dirty="0"/>
          </a:p>
        </p:txBody>
      </p:sp>
      <p:sp>
        <p:nvSpPr>
          <p:cNvPr id="42" name="Text 39"/>
          <p:cNvSpPr/>
          <p:nvPr/>
        </p:nvSpPr>
        <p:spPr>
          <a:xfrm>
            <a:off x="548640" y="6144768"/>
            <a:ext cx="11064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IMF WEO (April 2026); IMF Nigeria Article IV (2025); World Bank WDI/WGI; AfDB; Strategy&amp; Nigeria Outlook 2026.</a:t>
            </a:r>
            <a:endParaRPr lang="en-US" sz="900" dirty="0"/>
          </a:p>
        </p:txBody>
      </p:sp>
      <p:sp>
        <p:nvSpPr>
          <p:cNvPr id="43" name="Text 40"/>
          <p:cNvSpPr/>
          <p:nvPr/>
        </p:nvSpPr>
        <p:spPr>
          <a:xfrm>
            <a:off x="457200" y="651967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6 / Table 2 · Section 2.1.6 · FDI Outcomes</a:t>
            </a:r>
            <a:endParaRPr lang="en-US" sz="900" dirty="0"/>
          </a:p>
        </p:txBody>
      </p:sp>
      <p:sp>
        <p:nvSpPr>
          <p:cNvPr id="44" name="Text 41"/>
          <p:cNvSpPr/>
          <p:nvPr/>
        </p:nvSpPr>
        <p:spPr>
          <a:xfrm>
            <a:off x="7498080" y="65196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EMF–CBN Conference · Abuja · July 2026</a:t>
            </a:r>
            <a:endParaRPr lang="en-US" sz="900" dirty="0"/>
          </a:p>
        </p:txBody>
      </p:sp>
      <p:sp>
        <p:nvSpPr>
          <p:cNvPr id="45" name="Text 42"/>
          <p:cNvSpPr/>
          <p:nvPr/>
        </p:nvSpPr>
        <p:spPr>
          <a:xfrm>
            <a:off x="11750040" y="651967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/>
          <p:nvPr/>
        </p:nvSpPr>
        <p:spPr>
          <a:xfrm>
            <a:off x="548640" y="347472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EMPIRICS · PREVIEW</a:t>
            </a:r>
            <a:endParaRPr lang="en-US" sz="1100" dirty="0"/>
          </a:p>
        </p:txBody>
      </p:sp>
      <p:sp>
        <p:nvSpPr>
          <p:cNvPr id="3" name="Title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1C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the Tables: Three Numbers That Matter</a:t>
            </a:r>
            <a:endParaRPr lang="en-US" sz="2800" dirty="0"/>
          </a:p>
        </p:txBody>
      </p:sp>
      <p:sp>
        <p:nvSpPr>
          <p:cNvPr id="5" name="Card1"/>
          <p:cNvSpPr/>
          <p:nvPr/>
        </p:nvSpPr>
        <p:spPr>
          <a:xfrm>
            <a:off x="548640" y="1645920"/>
            <a:ext cx="3456432" cy="1920240"/>
          </a:xfrm>
          <a:prstGeom prst="roundRect">
            <a:avLst>
              <a:gd name="adj" fmla="val 3810"/>
            </a:avLst>
          </a:prstGeom>
          <a:solidFill>
            <a:srgbClr val="E7F3EE"/>
          </a:solidFill>
          <a:ln w="9525">
            <a:solidFill>
              <a:srgbClr val="D8E3D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Card1Num"/>
          <p:cNvSpPr/>
          <p:nvPr/>
        </p:nvSpPr>
        <p:spPr>
          <a:xfrm>
            <a:off x="713232" y="1792224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6E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≈0 (n.s.)</a:t>
            </a:r>
            <a:endParaRPr lang="en-US" sz="2200" dirty="0"/>
          </a:p>
        </p:txBody>
      </p:sp>
      <p:sp>
        <p:nvSpPr>
          <p:cNvPr id="7" name="Card1Cap"/>
          <p:cNvSpPr/>
          <p:nvPr/>
        </p:nvSpPr>
        <p:spPr>
          <a:xfrm>
            <a:off x="713232" y="2569464"/>
            <a:ext cx="31272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Unconditional FDI effect — negligible across every specification, SSA and beyond</a:t>
            </a:r>
            <a:endParaRPr lang="en-US" sz="1050" dirty="0"/>
          </a:p>
        </p:txBody>
      </p:sp>
      <p:sp>
        <p:nvSpPr>
          <p:cNvPr id="8" name="Card2"/>
          <p:cNvSpPr/>
          <p:nvPr/>
        </p:nvSpPr>
        <p:spPr>
          <a:xfrm>
            <a:off x="4187952" y="1645920"/>
            <a:ext cx="3456432" cy="1920240"/>
          </a:xfrm>
          <a:prstGeom prst="roundRect">
            <a:avLst>
              <a:gd name="adj" fmla="val 3810"/>
            </a:avLst>
          </a:prstGeom>
          <a:solidFill>
            <a:srgbClr val="E7F3EE"/>
          </a:solidFill>
          <a:ln w="9525">
            <a:solidFill>
              <a:srgbClr val="D8E3D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Card2Num"/>
          <p:cNvSpPr/>
          <p:nvPr/>
        </p:nvSpPr>
        <p:spPr>
          <a:xfrm>
            <a:off x="4352544" y="1792224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6E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0.283***</a:t>
            </a:r>
            <a:endParaRPr lang="en-US" sz="2200" dirty="0"/>
          </a:p>
        </p:txBody>
      </p:sp>
      <p:sp>
        <p:nvSpPr>
          <p:cNvPr id="10" name="Card2Cap"/>
          <p:cNvSpPr/>
          <p:nvPr/>
        </p:nvSpPr>
        <p:spPr>
          <a:xfrm>
            <a:off x="4352544" y="2569464"/>
            <a:ext cx="31272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FDI × Rule of Law, SSA panel (28 countries) — the growth payoff from FDI is conditional</a:t>
            </a:r>
            <a:endParaRPr lang="en-US" sz="1050" dirty="0"/>
          </a:p>
        </p:txBody>
      </p:sp>
      <p:sp>
        <p:nvSpPr>
          <p:cNvPr id="11" name="Card3"/>
          <p:cNvSpPr/>
          <p:nvPr/>
        </p:nvSpPr>
        <p:spPr>
          <a:xfrm>
            <a:off x="7827264" y="1645920"/>
            <a:ext cx="3456432" cy="1920240"/>
          </a:xfrm>
          <a:prstGeom prst="roundRect">
            <a:avLst>
              <a:gd name="adj" fmla="val 3810"/>
            </a:avLst>
          </a:prstGeom>
          <a:solidFill>
            <a:srgbClr val="E7F3EE"/>
          </a:solidFill>
          <a:ln w="9525">
            <a:solidFill>
              <a:srgbClr val="D8E3D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Card3Num"/>
          <p:cNvSpPr/>
          <p:nvPr/>
        </p:nvSpPr>
        <p:spPr>
          <a:xfrm>
            <a:off x="7991856" y="1792224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6E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0.247–0.261***</a:t>
            </a:r>
            <a:endParaRPr lang="en-US" sz="2200" dirty="0"/>
          </a:p>
        </p:txBody>
      </p:sp>
      <p:sp>
        <p:nvSpPr>
          <p:cNvPr id="13" name="Card3Cap"/>
          <p:cNvSpPr/>
          <p:nvPr/>
        </p:nvSpPr>
        <p:spPr>
          <a:xfrm>
            <a:off x="7991856" y="2569464"/>
            <a:ext cx="31272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Non-SSA and pooled estimates — nearly identical to SSA: the mechanism is universal</a:t>
            </a:r>
            <a:endParaRPr lang="en-US" sz="1050" dirty="0"/>
          </a:p>
        </p:txBody>
      </p:sp>
      <p:sp>
        <p:nvSpPr>
          <p:cNvPr id="14" name="Divider"/>
          <p:cNvSpPr/>
          <p:nvPr/>
        </p:nvSpPr>
        <p:spPr>
          <a:xfrm>
            <a:off x="548640" y="3749040"/>
            <a:ext cx="10927080" cy="0"/>
          </a:xfrm>
          <a:prstGeom prst="line">
            <a:avLst/>
          </a:prstGeom>
          <a:noFill/>
          <a:ln w="9525">
            <a:solidFill>
              <a:srgbClr val="D8E3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Explainer"/>
          <p:cNvSpPr/>
          <p:nvPr/>
        </p:nvSpPr>
        <p:spPr>
          <a:xfrm>
            <a:off x="548640" y="3931920"/>
            <a:ext cx="10927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i="1" dirty="0">
                <a:solidFill>
                  <a:srgbClr val="1C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Nigeria sits left of the zero-crossing threshold (Rule of Law ≈ −0.7 WGI) where FDI's marginal effect turns positive — its FDI challenge is not just a shortage of investment, but institutions too weak to convert it into growth.  A one </a:t>
            </a:r>
            <a:r>
              <a:rPr lang="en-US" sz="1300" i="1" dirty="0" err="1">
                <a:solidFill>
                  <a:srgbClr val="1C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s.d.</a:t>
            </a:r>
            <a:r>
              <a:rPr lang="en-US" sz="1300" i="1" dirty="0">
                <a:solidFill>
                  <a:srgbClr val="1C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in the ROL raises the marginal growth effect of FDI by about 0.15 % points per p point of FDI-to-GDP.</a:t>
            </a:r>
            <a:endParaRPr lang="en-US" sz="1300" dirty="0"/>
          </a:p>
        </p:txBody>
      </p:sp>
      <p:sp>
        <p:nvSpPr>
          <p:cNvPr id="16" name="ReadNext"/>
          <p:cNvSpPr/>
          <p:nvPr/>
        </p:nvSpPr>
        <p:spPr>
          <a:xfrm>
            <a:off x="548640" y="5029200"/>
            <a:ext cx="10927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paper: </a:t>
            </a:r>
            <a:r>
              <a:rPr lang="en-US" sz="13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panel specifications, cross-regional validation, and robustness tests are detailed in the paper (Sections 6.1–6.4).</a:t>
            </a:r>
            <a:endParaRPr lang="en-US" sz="1300" dirty="0"/>
          </a:p>
        </p:txBody>
      </p:sp>
      <p:sp>
        <p:nvSpPr>
          <p:cNvPr id="17" name="FooterLeft"/>
          <p:cNvSpPr/>
          <p:nvPr/>
        </p:nvSpPr>
        <p:spPr>
          <a:xfrm>
            <a:off x="457200" y="651967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6 Preview · Empirical Highlights</a:t>
            </a:r>
            <a:endParaRPr lang="en-US" sz="900" dirty="0"/>
          </a:p>
        </p:txBody>
      </p:sp>
      <p:sp>
        <p:nvSpPr>
          <p:cNvPr id="18" name="FooterRight"/>
          <p:cNvSpPr/>
          <p:nvPr/>
        </p:nvSpPr>
        <p:spPr>
          <a:xfrm>
            <a:off x="7498080" y="65196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EMF–CBN Conference · Abuja · July 2026</a:t>
            </a:r>
            <a:endParaRPr lang="en-US" sz="900" dirty="0"/>
          </a:p>
        </p:txBody>
      </p:sp>
      <p:sp>
        <p:nvSpPr>
          <p:cNvPr id="19" name="PageNum"/>
          <p:cNvSpPr/>
          <p:nvPr/>
        </p:nvSpPr>
        <p:spPr>
          <a:xfrm>
            <a:off x="11750040" y="651967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EAST ASIA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1C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Vietnam: The Most Instructive Parallel for SSA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5394960" cy="4160520"/>
          </a:xfrm>
          <a:prstGeom prst="roundRect">
            <a:avLst>
              <a:gd name="adj" fmla="val 1758"/>
            </a:avLst>
          </a:prstGeom>
          <a:solidFill>
            <a:srgbClr val="0B6E4F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/home/claude/icons/industry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828800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1883664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 Moi (1986) → WTO Accession (2007)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822960" y="2377440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A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Started from a low-income, agrarian base — much like SSA today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22960" y="303580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A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Dismantled FDI barriers while maintaining macroeconomic discipline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22960" y="3694176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A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Used SEZs and industrial parks to concentrate FDI in export manufacturing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22960" y="4352544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A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By 2024: manufacturing/processing &gt;70% of FDI; electronics = $72.6bn in exports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22960" y="5010912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A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Avg. inflation &lt;4%; transparent managed FX; fiscal deficit ~3.6% GDP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144768" y="1572768"/>
            <a:ext cx="5413248" cy="4160520"/>
          </a:xfrm>
          <a:prstGeom prst="roundRect">
            <a:avLst>
              <a:gd name="adj" fmla="val 1758"/>
            </a:avLst>
          </a:prstGeom>
          <a:solidFill>
            <a:srgbClr val="E7F3EE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373368" y="1755648"/>
            <a:ext cx="4956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Operational Lessons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373368" y="2212848"/>
            <a:ext cx="4956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Macro stability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373368" y="2468880"/>
            <a:ext cx="4956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Single-digit inflation, predictable FX, no crowding-out fiscal deficits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373368" y="2926080"/>
            <a:ext cx="4956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Relax binding constraints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6373368" y="3182112"/>
            <a:ext cx="4956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Power, logistics, and trade facilitation before everything else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6373368" y="3639312"/>
            <a:ext cx="4956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Capability building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6373368" y="3895344"/>
            <a:ext cx="4956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STEM education, TVET, managerial upgrading aligned with FDI demand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6373368" y="4352544"/>
            <a:ext cx="4956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Export orientation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6373368" y="4608576"/>
            <a:ext cx="4956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into regional and global markets for scale and learning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6373368" y="5065776"/>
            <a:ext cx="4956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Linkage institutions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6373368" y="5321808"/>
            <a:ext cx="4956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development, standards, logistics — upgrade over time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6373368" y="5376672"/>
            <a:ext cx="4956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Indonesia also instructive: statutory 3% deficit ceiling + independent central bank → manufacturing-oriented FDI despite governance challenges.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457200" y="651967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7.1 · East Asia's FDI-Intensive Industrialization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7498080" y="65196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EMF–CBN Conference · Abuja · July 2026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1750040" y="651967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POLICY AGENDA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1C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Table 6. Three Mutually Reinforcing Pillars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3456432" cy="4389120"/>
          </a:xfrm>
          <a:prstGeom prst="roundRect">
            <a:avLst>
              <a:gd name="adj" fmla="val 2116"/>
            </a:avLst>
          </a:prstGeom>
          <a:solidFill>
            <a:srgbClr val="E7F3EE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/home/claude/icons/balance_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" y="1810512"/>
            <a:ext cx="420624" cy="4206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04672" y="2340864"/>
            <a:ext cx="29443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Credibility</a:t>
            </a:r>
            <a:endParaRPr lang="en-US" sz="145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Predictability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804672" y="3063240"/>
            <a:ext cx="2944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 EXAMPLES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804672" y="3337560"/>
            <a:ext cx="2944368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Medium-term tax/tariff roadmaps; rules-based regulatory change; digital licensing with published timelines.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804672" y="4507992"/>
            <a:ext cx="2743200" cy="0"/>
          </a:xfrm>
          <a:prstGeom prst="line">
            <a:avLst/>
          </a:prstGeom>
          <a:noFill/>
          <a:ln w="12700">
            <a:solidFill>
              <a:srgbClr val="D8E3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04672" y="4590288"/>
            <a:ext cx="2944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METRICS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804672" y="4864608"/>
            <a:ext cx="29443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 processing time (P50/P90 days); policy stability index; investor retention rate.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187952" y="1572768"/>
            <a:ext cx="3456432" cy="4389120"/>
          </a:xfrm>
          <a:prstGeom prst="roundRect">
            <a:avLst>
              <a:gd name="adj" fmla="val 2116"/>
            </a:avLst>
          </a:prstGeom>
          <a:solidFill>
            <a:srgbClr val="0B6E4F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1" descr="/home/claude/icons/exchange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984" y="1810512"/>
            <a:ext cx="420624" cy="42062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443984" y="2340864"/>
            <a:ext cx="29443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Tradables</a:t>
            </a:r>
            <a:endParaRPr lang="en-US" sz="145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Competitiveness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4443984" y="3063240"/>
            <a:ext cx="2944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 EXAMPLES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4443984" y="3337560"/>
            <a:ext cx="2944368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EA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digital customs; reliable power for industrial corridors; competition in ports/logistics.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4443984" y="4507992"/>
            <a:ext cx="2743200" cy="0"/>
          </a:xfrm>
          <a:prstGeom prst="line">
            <a:avLst/>
          </a:prstGeom>
          <a:noFill/>
          <a:ln w="12700">
            <a:solidFill>
              <a:srgbClr val="3A6B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4443984" y="4590288"/>
            <a:ext cx="2944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METRICS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4443984" y="4864608"/>
            <a:ext cx="29443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EA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Customs release time (P50/P90 hours); power outage hours; zone occupancy; time-to-production.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7827264" y="1572768"/>
            <a:ext cx="3456432" cy="4389120"/>
          </a:xfrm>
          <a:prstGeom prst="roundRect">
            <a:avLst>
              <a:gd name="adj" fmla="val 2116"/>
            </a:avLst>
          </a:prstGeom>
          <a:solidFill>
            <a:srgbClr val="E7F3EE"/>
          </a:solidFill>
          <a:ln/>
          <a:effectLst>
            <a:outerShdw blurRad="101600" dist="38100" dir="5400000" algn="bl" rotWithShape="0">
              <a:srgbClr val="1C2B26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1" name="Image 2" descr="/home/claude/icons/grad_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3296" y="1810512"/>
            <a:ext cx="420624" cy="420624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083296" y="2340864"/>
            <a:ext cx="29443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Capabilities</a:t>
            </a:r>
            <a:endParaRPr lang="en-US" sz="145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Linkages</a:t>
            </a:r>
            <a:endParaRPr lang="en-US" sz="1450" dirty="0"/>
          </a:p>
        </p:txBody>
      </p:sp>
      <p:sp>
        <p:nvSpPr>
          <p:cNvPr id="23" name="Text 18"/>
          <p:cNvSpPr/>
          <p:nvPr/>
        </p:nvSpPr>
        <p:spPr>
          <a:xfrm>
            <a:off x="8083296" y="3063240"/>
            <a:ext cx="2944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 EXAMPLES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8083296" y="3337560"/>
            <a:ext cx="2944368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Demand-driven TVET tied to anchor investors; co-financed SME certification; supplier development centers.</a:t>
            </a:r>
            <a:endParaRPr lang="en-US" sz="1100" dirty="0"/>
          </a:p>
        </p:txBody>
      </p:sp>
      <p:sp>
        <p:nvSpPr>
          <p:cNvPr id="25" name="Shape 20"/>
          <p:cNvSpPr/>
          <p:nvPr/>
        </p:nvSpPr>
        <p:spPr>
          <a:xfrm>
            <a:off x="8083296" y="4507992"/>
            <a:ext cx="2743200" cy="0"/>
          </a:xfrm>
          <a:prstGeom prst="line">
            <a:avLst/>
          </a:prstGeom>
          <a:noFill/>
          <a:ln w="12700">
            <a:solidFill>
              <a:srgbClr val="D8E3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1"/>
          <p:cNvSpPr/>
          <p:nvPr/>
        </p:nvSpPr>
        <p:spPr>
          <a:xfrm>
            <a:off x="8083296" y="4590288"/>
            <a:ext cx="2944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B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METRICS</a:t>
            </a:r>
            <a:endParaRPr lang="en-US" sz="900" dirty="0"/>
          </a:p>
        </p:txBody>
      </p:sp>
      <p:sp>
        <p:nvSpPr>
          <p:cNvPr id="27" name="Text 22"/>
          <p:cNvSpPr/>
          <p:nvPr/>
        </p:nvSpPr>
        <p:spPr>
          <a:xfrm>
            <a:off x="8083296" y="4864608"/>
            <a:ext cx="29443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contracts (count/value); local procurement share; training hours; domestic value added.</a:t>
            </a:r>
            <a:endParaRPr lang="en-US" sz="1100" dirty="0"/>
          </a:p>
        </p:txBody>
      </p:sp>
      <p:sp>
        <p:nvSpPr>
          <p:cNvPr id="28" name="Text 23"/>
          <p:cNvSpPr/>
          <p:nvPr/>
        </p:nvSpPr>
        <p:spPr>
          <a:xfrm>
            <a:off x="457200" y="651967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6 · Section 8 · Policy Implications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7498080" y="65196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EMF–CBN Conference · Abuja · July 2026</a:t>
            </a:r>
            <a:endParaRPr lang="en-US" sz="900" dirty="0"/>
          </a:p>
        </p:txBody>
      </p:sp>
      <p:sp>
        <p:nvSpPr>
          <p:cNvPr id="30" name="Text 25"/>
          <p:cNvSpPr/>
          <p:nvPr/>
        </p:nvSpPr>
        <p:spPr>
          <a:xfrm>
            <a:off x="11750040" y="651967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E3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4206240"/>
            <a:ext cx="4389120" cy="4389120"/>
          </a:xfrm>
          <a:prstGeom prst="ellipse">
            <a:avLst/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4008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FDI Is a Catalyst — Not an Automatic Engine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536192"/>
            <a:ext cx="3456432" cy="1920240"/>
          </a:xfrm>
          <a:prstGeom prst="roundRect">
            <a:avLst>
              <a:gd name="adj" fmla="val 3810"/>
            </a:avLst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13232" y="1682496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0.283***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713232" y="2487168"/>
            <a:ext cx="31272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dirty="0">
                <a:solidFill>
                  <a:srgbClr val="DC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FDI's growth effect is conditional on Rule of Law — SSA panel (28 countries)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187952" y="1536192"/>
            <a:ext cx="3456432" cy="1920240"/>
          </a:xfrm>
          <a:prstGeom prst="roundRect">
            <a:avLst>
              <a:gd name="adj" fmla="val 3810"/>
            </a:avLst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352544" y="1682496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0.261***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352544" y="2487168"/>
            <a:ext cx="31272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dirty="0">
                <a:solidFill>
                  <a:srgbClr val="DC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cross-regional estimate — conditionality does not differ SSA vs non-SSA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827264" y="1536192"/>
            <a:ext cx="3456432" cy="1920240"/>
          </a:xfrm>
          <a:prstGeom prst="roundRect">
            <a:avLst>
              <a:gd name="adj" fmla="val 3810"/>
            </a:avLst>
          </a:prstGeom>
          <a:solidFill>
            <a:srgbClr val="144B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991856" y="1682496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4.9% vs 2.4%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991856" y="2487168"/>
            <a:ext cx="31272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dirty="0">
                <a:solidFill>
                  <a:srgbClr val="DC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avg. fiscal deficit vs Indonesia, 2015–25 — roughly double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3639312"/>
            <a:ext cx="10927080" cy="0"/>
          </a:xfrm>
          <a:prstGeom prst="line">
            <a:avLst/>
          </a:prstGeom>
          <a:noFill/>
          <a:ln w="12700">
            <a:solidFill>
              <a:srgbClr val="1A59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48640" y="3822192"/>
            <a:ext cx="10927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Restoring macroeconomic credibility — fiscal consolidation toward 3–3.5% of GDP, transparent FX management, and independent monetary institutions — is the first-order structural reform. The conditionality result 0.283*** means every unit of institutional improvement amplifies FDI's growth impact directly.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548640" y="5120640"/>
            <a:ext cx="10927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Prioritize: </a:t>
            </a:r>
            <a:r>
              <a:rPr lang="en-US" sz="1300" dirty="0">
                <a:solidFill>
                  <a:srgbClr val="C9DE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 stability  ·  linkage-building over horizontal spillovers  ·  outcome-based SEZ evaluation  ·  capabilities &amp; supplier development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651967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9 · Conclusion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498080" y="65196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EMF–CBN Conference · Abuja · July 2026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750040" y="651967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F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2074</Words>
  <Application>Microsoft Office PowerPoint</Application>
  <PresentationFormat>Widescreen</PresentationFormat>
  <Paragraphs>205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FDI, Technology Transfer, and Inclusive Growth in Sub-Saharan Africa</dc:title>
  <dc:subject>PptxGenJS Presentation</dc:subject>
  <dc:creator>Menachem Katz</dc:creator>
  <cp:lastModifiedBy>Menachem Katz</cp:lastModifiedBy>
  <cp:revision>3</cp:revision>
  <dcterms:created xsi:type="dcterms:W3CDTF">2026-07-20T21:20:14Z</dcterms:created>
  <dcterms:modified xsi:type="dcterms:W3CDTF">2026-07-22T18:29:03Z</dcterms:modified>
</cp:coreProperties>
</file>